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5943" r:id="rId2"/>
    <p:sldMasterId id="2147487229" r:id="rId3"/>
  </p:sldMasterIdLst>
  <p:notesMasterIdLst>
    <p:notesMasterId r:id="rId174"/>
  </p:notesMasterIdLst>
  <p:handoutMasterIdLst>
    <p:handoutMasterId r:id="rId175"/>
  </p:handoutMasterIdLst>
  <p:sldIdLst>
    <p:sldId id="784" r:id="rId4"/>
    <p:sldId id="1119" r:id="rId5"/>
    <p:sldId id="708" r:id="rId6"/>
    <p:sldId id="1148" r:id="rId7"/>
    <p:sldId id="1090" r:id="rId8"/>
    <p:sldId id="1091" r:id="rId9"/>
    <p:sldId id="1092" r:id="rId10"/>
    <p:sldId id="1093" r:id="rId11"/>
    <p:sldId id="1094" r:id="rId12"/>
    <p:sldId id="1095" r:id="rId13"/>
    <p:sldId id="1096" r:id="rId14"/>
    <p:sldId id="1097" r:id="rId15"/>
    <p:sldId id="1099" r:id="rId16"/>
    <p:sldId id="1098" r:id="rId17"/>
    <p:sldId id="1100" r:id="rId18"/>
    <p:sldId id="1101" r:id="rId19"/>
    <p:sldId id="1102" r:id="rId20"/>
    <p:sldId id="1103" r:id="rId21"/>
    <p:sldId id="1104" r:id="rId22"/>
    <p:sldId id="1105" r:id="rId23"/>
    <p:sldId id="1106" r:id="rId24"/>
    <p:sldId id="1107" r:id="rId25"/>
    <p:sldId id="1108" r:id="rId26"/>
    <p:sldId id="1109" r:id="rId27"/>
    <p:sldId id="1110" r:id="rId28"/>
    <p:sldId id="1157" r:id="rId29"/>
    <p:sldId id="1112" r:id="rId30"/>
    <p:sldId id="1113" r:id="rId31"/>
    <p:sldId id="1114" r:id="rId32"/>
    <p:sldId id="1115" r:id="rId33"/>
    <p:sldId id="1116" r:id="rId34"/>
    <p:sldId id="1117" r:id="rId35"/>
    <p:sldId id="1118" r:id="rId36"/>
    <p:sldId id="1263" r:id="rId37"/>
    <p:sldId id="1120" r:id="rId38"/>
    <p:sldId id="1121" r:id="rId39"/>
    <p:sldId id="1122" r:id="rId40"/>
    <p:sldId id="1264" r:id="rId41"/>
    <p:sldId id="1265" r:id="rId42"/>
    <p:sldId id="1266" r:id="rId43"/>
    <p:sldId id="1128" r:id="rId44"/>
    <p:sldId id="1127" r:id="rId45"/>
    <p:sldId id="1158" r:id="rId46"/>
    <p:sldId id="1267" r:id="rId47"/>
    <p:sldId id="1130" r:id="rId48"/>
    <p:sldId id="1268" r:id="rId49"/>
    <p:sldId id="1132" r:id="rId50"/>
    <p:sldId id="1269" r:id="rId51"/>
    <p:sldId id="1270" r:id="rId52"/>
    <p:sldId id="1271" r:id="rId53"/>
    <p:sldId id="1272" r:id="rId54"/>
    <p:sldId id="1137" r:id="rId55"/>
    <p:sldId id="1273" r:id="rId56"/>
    <p:sldId id="1139" r:id="rId57"/>
    <p:sldId id="1140" r:id="rId58"/>
    <p:sldId id="1274" r:id="rId59"/>
    <p:sldId id="1275" r:id="rId60"/>
    <p:sldId id="1276" r:id="rId61"/>
    <p:sldId id="1277" r:id="rId62"/>
    <p:sldId id="1278" r:id="rId63"/>
    <p:sldId id="1146" r:id="rId64"/>
    <p:sldId id="1147" r:id="rId65"/>
    <p:sldId id="1279" r:id="rId66"/>
    <p:sldId id="1149" r:id="rId67"/>
    <p:sldId id="1125" r:id="rId68"/>
    <p:sldId id="1230" r:id="rId69"/>
    <p:sldId id="1151" r:id="rId70"/>
    <p:sldId id="1231" r:id="rId71"/>
    <p:sldId id="1233" r:id="rId72"/>
    <p:sldId id="1162" r:id="rId73"/>
    <p:sldId id="1163" r:id="rId74"/>
    <p:sldId id="1164" r:id="rId75"/>
    <p:sldId id="1165" r:id="rId76"/>
    <p:sldId id="1166" r:id="rId77"/>
    <p:sldId id="1167" r:id="rId78"/>
    <p:sldId id="1236" r:id="rId79"/>
    <p:sldId id="1168" r:id="rId80"/>
    <p:sldId id="1169" r:id="rId81"/>
    <p:sldId id="1170" r:id="rId82"/>
    <p:sldId id="1171" r:id="rId83"/>
    <p:sldId id="1172" r:id="rId84"/>
    <p:sldId id="1173" r:id="rId85"/>
    <p:sldId id="1174" r:id="rId86"/>
    <p:sldId id="1175" r:id="rId87"/>
    <p:sldId id="1176" r:id="rId88"/>
    <p:sldId id="1177" r:id="rId89"/>
    <p:sldId id="1178" r:id="rId90"/>
    <p:sldId id="1179" r:id="rId91"/>
    <p:sldId id="1180" r:id="rId92"/>
    <p:sldId id="1181" r:id="rId93"/>
    <p:sldId id="1182" r:id="rId94"/>
    <p:sldId id="1183" r:id="rId95"/>
    <p:sldId id="1184" r:id="rId96"/>
    <p:sldId id="1185" r:id="rId97"/>
    <p:sldId id="1238" r:id="rId98"/>
    <p:sldId id="1186" r:id="rId99"/>
    <p:sldId id="1187" r:id="rId100"/>
    <p:sldId id="1188" r:id="rId101"/>
    <p:sldId id="1189" r:id="rId102"/>
    <p:sldId id="1237" r:id="rId103"/>
    <p:sldId id="1241" r:id="rId104"/>
    <p:sldId id="1192" r:id="rId105"/>
    <p:sldId id="1194" r:id="rId106"/>
    <p:sldId id="1195" r:id="rId107"/>
    <p:sldId id="1196" r:id="rId108"/>
    <p:sldId id="1197" r:id="rId109"/>
    <p:sldId id="1198" r:id="rId110"/>
    <p:sldId id="1254" r:id="rId111"/>
    <p:sldId id="1253" r:id="rId112"/>
    <p:sldId id="1199" r:id="rId113"/>
    <p:sldId id="1200" r:id="rId114"/>
    <p:sldId id="1201" r:id="rId115"/>
    <p:sldId id="1202" r:id="rId116"/>
    <p:sldId id="1203" r:id="rId117"/>
    <p:sldId id="1204" r:id="rId118"/>
    <p:sldId id="1205" r:id="rId119"/>
    <p:sldId id="1206" r:id="rId120"/>
    <p:sldId id="1207" r:id="rId121"/>
    <p:sldId id="1208" r:id="rId122"/>
    <p:sldId id="1209" r:id="rId123"/>
    <p:sldId id="1210" r:id="rId124"/>
    <p:sldId id="1211" r:id="rId125"/>
    <p:sldId id="1212" r:id="rId126"/>
    <p:sldId id="1213" r:id="rId127"/>
    <p:sldId id="1214" r:id="rId128"/>
    <p:sldId id="1215" r:id="rId129"/>
    <p:sldId id="1216" r:id="rId130"/>
    <p:sldId id="1217" r:id="rId131"/>
    <p:sldId id="1255" r:id="rId132"/>
    <p:sldId id="1218" r:id="rId133"/>
    <p:sldId id="1219" r:id="rId134"/>
    <p:sldId id="1220" r:id="rId135"/>
    <p:sldId id="1221" r:id="rId136"/>
    <p:sldId id="1222" r:id="rId137"/>
    <p:sldId id="1223" r:id="rId138"/>
    <p:sldId id="1224" r:id="rId139"/>
    <p:sldId id="1225" r:id="rId140"/>
    <p:sldId id="1226" r:id="rId141"/>
    <p:sldId id="1227" r:id="rId142"/>
    <p:sldId id="1228" r:id="rId143"/>
    <p:sldId id="1229" r:id="rId144"/>
    <p:sldId id="1262" r:id="rId145"/>
    <p:sldId id="1242" r:id="rId146"/>
    <p:sldId id="1244" r:id="rId147"/>
    <p:sldId id="1245" r:id="rId148"/>
    <p:sldId id="1256" r:id="rId149"/>
    <p:sldId id="1257" r:id="rId150"/>
    <p:sldId id="1258" r:id="rId151"/>
    <p:sldId id="1260" r:id="rId152"/>
    <p:sldId id="1261" r:id="rId153"/>
    <p:sldId id="1259" r:id="rId154"/>
    <p:sldId id="1129" r:id="rId155"/>
    <p:sldId id="1144" r:id="rId156"/>
    <p:sldId id="1131" r:id="rId157"/>
    <p:sldId id="1145" r:id="rId158"/>
    <p:sldId id="1133" r:id="rId159"/>
    <p:sldId id="1134" r:id="rId160"/>
    <p:sldId id="1135" r:id="rId161"/>
    <p:sldId id="1143" r:id="rId162"/>
    <p:sldId id="1136" r:id="rId163"/>
    <p:sldId id="1138" r:id="rId164"/>
    <p:sldId id="1141" r:id="rId165"/>
    <p:sldId id="1142" r:id="rId166"/>
    <p:sldId id="1252" r:id="rId167"/>
    <p:sldId id="1246" r:id="rId168"/>
    <p:sldId id="1247" r:id="rId169"/>
    <p:sldId id="1248" r:id="rId170"/>
    <p:sldId id="1249" r:id="rId171"/>
    <p:sldId id="1250" r:id="rId172"/>
    <p:sldId id="1251" r:id="rId173"/>
  </p:sldIdLst>
  <p:sldSz cx="9144000" cy="6858000" type="screen4x3"/>
  <p:notesSz cx="7315200" cy="9601200"/>
  <p:defaultTextStyle>
    <a:defPPr>
      <a:defRPr lang="en-US"/>
    </a:defPPr>
    <a:lvl1pPr algn="l" defTabSz="912813" rtl="0" fontAlgn="base">
      <a:spcBef>
        <a:spcPct val="0"/>
      </a:spcBef>
      <a:spcAft>
        <a:spcPct val="0"/>
      </a:spcAft>
      <a:defRPr sz="2400" kern="1200">
        <a:solidFill>
          <a:schemeClr val="tx1"/>
        </a:solidFill>
        <a:latin typeface="Arial" charset="0"/>
        <a:ea typeface="ＭＳ Ｐゴシック" charset="-128"/>
        <a:cs typeface="+mn-cs"/>
      </a:defRPr>
    </a:lvl1pPr>
    <a:lvl2pPr marL="4556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3pPr>
    <a:lvl4pPr marL="13684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4pPr>
    <a:lvl5pPr marL="18256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3"/>
    <p:restoredTop sz="84122"/>
  </p:normalViewPr>
  <p:slideViewPr>
    <p:cSldViewPr>
      <p:cViewPr varScale="1">
        <p:scale>
          <a:sx n="117" d="100"/>
          <a:sy n="117" d="100"/>
        </p:scale>
        <p:origin x="1080" y="176"/>
      </p:cViewPr>
      <p:guideLst>
        <p:guide orient="horz" pos="2160"/>
        <p:guide pos="2880"/>
      </p:guideLst>
    </p:cSldViewPr>
  </p:slideViewPr>
  <p:notesTextViewPr>
    <p:cViewPr>
      <p:scale>
        <a:sx n="100" d="100"/>
        <a:sy n="100" d="100"/>
      </p:scale>
      <p:origin x="0" y="0"/>
    </p:cViewPr>
  </p:notesTextViewPr>
  <p:sorterViewPr>
    <p:cViewPr>
      <p:scale>
        <a:sx n="129" d="100"/>
        <a:sy n="129" d="100"/>
      </p:scale>
      <p:origin x="0" y="20192"/>
    </p:cViewPr>
  </p:sorterViewPr>
  <p:notesViewPr>
    <p:cSldViewPr>
      <p:cViewPr varScale="1">
        <p:scale>
          <a:sx n="64" d="100"/>
          <a:sy n="64" d="100"/>
        </p:scale>
        <p:origin x="-2600"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viewProps" Target="viewProps.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handoutMaster" Target="handoutMasters/handout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9D14D91-5522-424E-AFC7-1EC38530F906}" type="datetimeFigureOut">
              <a:rPr lang="en-US" altLang="x-none"/>
              <a:pPr/>
              <a:t>11/3/21</a:t>
            </a:fld>
            <a:endParaRPr lang="en-US" altLang="x-none"/>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6F3A2A0E-90D3-D743-946F-7AAA3D3D16CB}"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fld id="{F14CCB5C-21A4-CF4F-86E9-B30DBB34E495}" type="datetimeFigureOut">
              <a:rPr lang="en-US" altLang="x-none"/>
              <a:pPr/>
              <a:t>11/3/21</a:t>
            </a:fld>
            <a:endParaRPr lang="en-US" altLang="x-none"/>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fld id="{BB07C14D-D412-6446-8EA1-7ECF0514C9D2}"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684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56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3193" algn="l" defTabSz="913276" rtl="0" eaLnBrk="1" latinLnBrk="0" hangingPunct="1">
      <a:defRPr sz="1200" kern="1200">
        <a:solidFill>
          <a:schemeClr val="tx1"/>
        </a:solidFill>
        <a:latin typeface="+mn-lt"/>
        <a:ea typeface="+mn-ea"/>
        <a:cs typeface="+mn-cs"/>
      </a:defRPr>
    </a:lvl6pPr>
    <a:lvl7pPr marL="2739831" algn="l" defTabSz="913276" rtl="0" eaLnBrk="1" latinLnBrk="0" hangingPunct="1">
      <a:defRPr sz="1200" kern="1200">
        <a:solidFill>
          <a:schemeClr val="tx1"/>
        </a:solidFill>
        <a:latin typeface="+mn-lt"/>
        <a:ea typeface="+mn-ea"/>
        <a:cs typeface="+mn-cs"/>
      </a:defRPr>
    </a:lvl7pPr>
    <a:lvl8pPr marL="3196470" algn="l" defTabSz="913276" rtl="0" eaLnBrk="1" latinLnBrk="0" hangingPunct="1">
      <a:defRPr sz="1200" kern="1200">
        <a:solidFill>
          <a:schemeClr val="tx1"/>
        </a:solidFill>
        <a:latin typeface="+mn-lt"/>
        <a:ea typeface="+mn-ea"/>
        <a:cs typeface="+mn-cs"/>
      </a:defRPr>
    </a:lvl8pPr>
    <a:lvl9pPr marL="3653107" algn="l" defTabSz="91327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A5A342D-3F70-A947-A8C0-13869B2C1968}" type="slidenum">
              <a:rPr lang="en-US" altLang="x-none" sz="1200">
                <a:latin typeface="Times New Roman" charset="0"/>
              </a:rPr>
              <a:pPr eaLnBrk="1" hangingPunct="1"/>
              <a:t>1</a:t>
            </a:fld>
            <a:endParaRPr lang="en-US" altLang="x-none" sz="1200">
              <a:latin typeface="Times New Roman" charset="0"/>
            </a:endParaRPr>
          </a:p>
        </p:txBody>
      </p:sp>
      <p:sp>
        <p:nvSpPr>
          <p:cNvPr id="819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854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557FCA9C-B184-714F-899B-6DA64435C0E9}"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852729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101</a:t>
            </a:fld>
            <a:endParaRPr lang="en-US" altLang="x-none" sz="1300">
              <a:solidFill>
                <a:srgbClr val="000000"/>
              </a:solidFill>
              <a:latin typeface="Calibri" charset="0"/>
            </a:endParaRPr>
          </a:p>
        </p:txBody>
      </p:sp>
    </p:spTree>
    <p:extLst>
      <p:ext uri="{BB962C8B-B14F-4D97-AF65-F5344CB8AC3E}">
        <p14:creationId xmlns:p14="http://schemas.microsoft.com/office/powerpoint/2010/main" val="3136582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13E8BA-AD79-A144-AF59-5794F9F99749}" type="slidenum">
              <a:rPr lang="en-US" altLang="x-none" sz="1200">
                <a:solidFill>
                  <a:srgbClr val="000000"/>
                </a:solidFill>
                <a:latin typeface="Times New Roman" charset="0"/>
              </a:rPr>
              <a:pPr eaLnBrk="1" hangingPunct="1"/>
              <a:t>102</a:t>
            </a:fld>
            <a:endParaRPr lang="en-US" altLang="x-none" sz="1200">
              <a:solidFill>
                <a:srgbClr val="000000"/>
              </a:solidFill>
              <a:latin typeface="Times New Roman" charset="0"/>
            </a:endParaRPr>
          </a:p>
        </p:txBody>
      </p:sp>
      <p:sp>
        <p:nvSpPr>
          <p:cNvPr id="326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66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169959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9A5B09-043B-3E40-9B2D-DE571525F9FF}" type="slidenum">
              <a:rPr lang="en-US" altLang="x-none" sz="1200">
                <a:solidFill>
                  <a:srgbClr val="000000"/>
                </a:solidFill>
                <a:latin typeface="Times New Roman" charset="0"/>
              </a:rPr>
              <a:pPr eaLnBrk="1" hangingPunct="1"/>
              <a:t>103</a:t>
            </a:fld>
            <a:endParaRPr lang="en-US" altLang="x-none" sz="1200">
              <a:solidFill>
                <a:srgbClr val="000000"/>
              </a:solidFill>
              <a:latin typeface="Times New Roman" charset="0"/>
            </a:endParaRPr>
          </a:p>
        </p:txBody>
      </p:sp>
      <p:sp>
        <p:nvSpPr>
          <p:cNvPr id="3307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07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08137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C4FBEF-3CC6-0C43-AA34-2ACD8141DCBE}" type="slidenum">
              <a:rPr lang="en-US" altLang="x-none" sz="1200">
                <a:solidFill>
                  <a:srgbClr val="000000"/>
                </a:solidFill>
                <a:latin typeface="Times New Roman" charset="0"/>
              </a:rPr>
              <a:pPr eaLnBrk="1" hangingPunct="1"/>
              <a:t>104</a:t>
            </a:fld>
            <a:endParaRPr lang="en-US" altLang="x-none" sz="1200">
              <a:solidFill>
                <a:srgbClr val="000000"/>
              </a:solidFill>
              <a:latin typeface="Times New Roman" charset="0"/>
            </a:endParaRPr>
          </a:p>
        </p:txBody>
      </p:sp>
      <p:sp>
        <p:nvSpPr>
          <p:cNvPr id="3328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28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07015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367FF6-DF7A-044D-805A-633F904724A4}" type="slidenum">
              <a:rPr lang="en-US" altLang="x-none" sz="1200">
                <a:solidFill>
                  <a:srgbClr val="000000"/>
                </a:solidFill>
                <a:latin typeface="Times New Roman" charset="0"/>
              </a:rPr>
              <a:pPr eaLnBrk="1" hangingPunct="1"/>
              <a:t>105</a:t>
            </a:fld>
            <a:endParaRPr lang="en-US" altLang="x-none" sz="1200">
              <a:solidFill>
                <a:srgbClr val="000000"/>
              </a:solidFill>
              <a:latin typeface="Times New Roman" charset="0"/>
            </a:endParaRPr>
          </a:p>
        </p:txBody>
      </p:sp>
      <p:sp>
        <p:nvSpPr>
          <p:cNvPr id="3348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48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6955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AAC61F1-5E76-EE4A-B3AB-BF95C9733A2F}" type="slidenum">
              <a:rPr lang="en-US" altLang="x-none" sz="1200">
                <a:solidFill>
                  <a:srgbClr val="000000"/>
                </a:solidFill>
                <a:latin typeface="Times New Roman" charset="0"/>
              </a:rPr>
              <a:pPr eaLnBrk="1" hangingPunct="1"/>
              <a:t>106</a:t>
            </a:fld>
            <a:endParaRPr lang="en-US" altLang="x-none" sz="1200">
              <a:solidFill>
                <a:srgbClr val="000000"/>
              </a:solidFill>
              <a:latin typeface="Times New Roman" charset="0"/>
            </a:endParaRPr>
          </a:p>
        </p:txBody>
      </p:sp>
      <p:sp>
        <p:nvSpPr>
          <p:cNvPr id="3368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68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714524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243D5F-F1F7-904E-9BE5-AE51F49C6D39}" type="slidenum">
              <a:rPr lang="en-US" altLang="x-none" sz="1200">
                <a:solidFill>
                  <a:srgbClr val="000000"/>
                </a:solidFill>
                <a:latin typeface="Times New Roman" charset="0"/>
              </a:rPr>
              <a:pPr eaLnBrk="1" hangingPunct="1"/>
              <a:t>107</a:t>
            </a:fld>
            <a:endParaRPr lang="en-US" altLang="x-none" sz="1200">
              <a:solidFill>
                <a:srgbClr val="000000"/>
              </a:solidFill>
              <a:latin typeface="Times New Roman" charset="0"/>
            </a:endParaRPr>
          </a:p>
        </p:txBody>
      </p:sp>
      <p:sp>
        <p:nvSpPr>
          <p:cNvPr id="338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89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1068652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CE9DB79-EB3C-2543-8CB6-D644EAB73BBC}" type="slidenum">
              <a:rPr lang="en-US" altLang="x-none" sz="1200">
                <a:solidFill>
                  <a:srgbClr val="000000"/>
                </a:solidFill>
                <a:latin typeface="Times New Roman" charset="0"/>
              </a:rPr>
              <a:pPr eaLnBrk="1" hangingPunct="1"/>
              <a:t>108</a:t>
            </a:fld>
            <a:endParaRPr lang="en-US" altLang="x-none" sz="1200">
              <a:solidFill>
                <a:srgbClr val="000000"/>
              </a:solidFill>
              <a:latin typeface="Times New Roman" charset="0"/>
            </a:endParaRPr>
          </a:p>
        </p:txBody>
      </p:sp>
      <p:sp>
        <p:nvSpPr>
          <p:cNvPr id="328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8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770989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13E8BA-AD79-A144-AF59-5794F9F99749}" type="slidenum">
              <a:rPr lang="en-US" altLang="x-none" sz="1200">
                <a:solidFill>
                  <a:srgbClr val="000000"/>
                </a:solidFill>
                <a:latin typeface="Times New Roman" charset="0"/>
              </a:rPr>
              <a:pPr eaLnBrk="1" hangingPunct="1"/>
              <a:t>109</a:t>
            </a:fld>
            <a:endParaRPr lang="en-US" altLang="x-none" sz="1200">
              <a:solidFill>
                <a:srgbClr val="000000"/>
              </a:solidFill>
              <a:latin typeface="Times New Roman" charset="0"/>
            </a:endParaRPr>
          </a:p>
        </p:txBody>
      </p:sp>
      <p:sp>
        <p:nvSpPr>
          <p:cNvPr id="326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66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75525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0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340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294FDE5-4892-2B42-923E-2AA5833D0FD3}" type="slidenum">
              <a:rPr lang="en-US" altLang="x-none" sz="1200">
                <a:solidFill>
                  <a:srgbClr val="000000"/>
                </a:solidFill>
                <a:latin typeface="Times New Roman" charset="0"/>
              </a:rPr>
              <a:pPr eaLnBrk="1" hangingPunct="1"/>
              <a:t>110</a:t>
            </a:fld>
            <a:endParaRPr lang="en-US" altLang="x-none" sz="1200">
              <a:solidFill>
                <a:srgbClr val="000000"/>
              </a:solidFill>
              <a:latin typeface="Times New Roman" charset="0"/>
            </a:endParaRPr>
          </a:p>
        </p:txBody>
      </p:sp>
    </p:spTree>
    <p:extLst>
      <p:ext uri="{BB962C8B-B14F-4D97-AF65-F5344CB8AC3E}">
        <p14:creationId xmlns:p14="http://schemas.microsoft.com/office/powerpoint/2010/main" val="204991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23D4681-CB88-4945-813D-A846B577180B}"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2123397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D33948F-AAC7-F441-B28A-01EB51C45F81}" type="slidenum">
              <a:rPr lang="en-US" altLang="x-none" sz="1200">
                <a:solidFill>
                  <a:srgbClr val="000000"/>
                </a:solidFill>
                <a:latin typeface="Times New Roman" charset="0"/>
              </a:rPr>
              <a:pPr eaLnBrk="1" hangingPunct="1"/>
              <a:t>111</a:t>
            </a:fld>
            <a:endParaRPr lang="en-US" altLang="x-none" sz="1200">
              <a:solidFill>
                <a:srgbClr val="000000"/>
              </a:solidFill>
              <a:latin typeface="Times New Roman" charset="0"/>
            </a:endParaRPr>
          </a:p>
        </p:txBody>
      </p:sp>
      <p:sp>
        <p:nvSpPr>
          <p:cNvPr id="343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30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102966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ED4202-B005-9F4D-88C3-A7CA1F99E4A7}" type="slidenum">
              <a:rPr lang="en-US" altLang="x-none" sz="1200">
                <a:solidFill>
                  <a:srgbClr val="000000"/>
                </a:solidFill>
                <a:latin typeface="Times New Roman" charset="0"/>
              </a:rPr>
              <a:pPr eaLnBrk="1" hangingPunct="1"/>
              <a:t>112</a:t>
            </a:fld>
            <a:endParaRPr lang="en-US" altLang="x-none" sz="1200">
              <a:solidFill>
                <a:srgbClr val="000000"/>
              </a:solidFill>
              <a:latin typeface="Times New Roman" charset="0"/>
            </a:endParaRPr>
          </a:p>
        </p:txBody>
      </p:sp>
      <p:sp>
        <p:nvSpPr>
          <p:cNvPr id="345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50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887392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99241B-4DB7-4646-A19A-6BB6DD78B099}" type="slidenum">
              <a:rPr lang="en-US" altLang="x-none" sz="1200">
                <a:solidFill>
                  <a:srgbClr val="000000"/>
                </a:solidFill>
                <a:latin typeface="Times New Roman" charset="0"/>
              </a:rPr>
              <a:pPr eaLnBrk="1" hangingPunct="1"/>
              <a:t>113</a:t>
            </a:fld>
            <a:endParaRPr lang="en-US" altLang="x-none" sz="1200">
              <a:solidFill>
                <a:srgbClr val="000000"/>
              </a:solidFill>
              <a:latin typeface="Times New Roman" charset="0"/>
            </a:endParaRPr>
          </a:p>
        </p:txBody>
      </p:sp>
      <p:sp>
        <p:nvSpPr>
          <p:cNvPr id="347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71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81298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ACE7DAB-D148-FA40-9BE9-E338783257EA}" type="slidenum">
              <a:rPr lang="en-US" altLang="x-none" sz="1200">
                <a:solidFill>
                  <a:srgbClr val="000000"/>
                </a:solidFill>
                <a:latin typeface="Times New Roman" charset="0"/>
              </a:rPr>
              <a:pPr eaLnBrk="1" hangingPunct="1"/>
              <a:t>114</a:t>
            </a:fld>
            <a:endParaRPr lang="en-US" altLang="x-none" sz="1200">
              <a:solidFill>
                <a:srgbClr val="000000"/>
              </a:solidFill>
              <a:latin typeface="Times New Roman" charset="0"/>
            </a:endParaRPr>
          </a:p>
        </p:txBody>
      </p:sp>
      <p:sp>
        <p:nvSpPr>
          <p:cNvPr id="3491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91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013283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A6AD7D-BD36-B64C-AC9E-C0BCBC1BAB63}" type="slidenum">
              <a:rPr lang="en-US" altLang="x-none" sz="1200">
                <a:solidFill>
                  <a:srgbClr val="000000"/>
                </a:solidFill>
                <a:latin typeface="Times New Roman" charset="0"/>
              </a:rPr>
              <a:pPr eaLnBrk="1" hangingPunct="1"/>
              <a:t>115</a:t>
            </a:fld>
            <a:endParaRPr lang="en-US" altLang="x-none" sz="1200">
              <a:solidFill>
                <a:srgbClr val="000000"/>
              </a:solidFill>
              <a:latin typeface="Times New Roman" charset="0"/>
            </a:endParaRPr>
          </a:p>
        </p:txBody>
      </p:sp>
      <p:sp>
        <p:nvSpPr>
          <p:cNvPr id="3512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12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3673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28FF93-E01A-7347-BF4A-0627F1162F1D}" type="slidenum">
              <a:rPr lang="en-US" altLang="x-none" sz="1200">
                <a:solidFill>
                  <a:srgbClr val="000000"/>
                </a:solidFill>
                <a:latin typeface="Times New Roman" charset="0"/>
              </a:rPr>
              <a:pPr eaLnBrk="1" hangingPunct="1"/>
              <a:t>116</a:t>
            </a:fld>
            <a:endParaRPr lang="en-US" altLang="x-none" sz="1200">
              <a:solidFill>
                <a:srgbClr val="000000"/>
              </a:solidFill>
              <a:latin typeface="Times New Roman" charset="0"/>
            </a:endParaRPr>
          </a:p>
        </p:txBody>
      </p:sp>
      <p:sp>
        <p:nvSpPr>
          <p:cNvPr id="353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3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18195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94E683A-59E0-EA47-A289-C1CA475C4D90}" type="slidenum">
              <a:rPr lang="en-US" altLang="x-none" sz="1200">
                <a:solidFill>
                  <a:srgbClr val="000000"/>
                </a:solidFill>
                <a:latin typeface="Times New Roman" charset="0"/>
              </a:rPr>
              <a:pPr eaLnBrk="1" hangingPunct="1"/>
              <a:t>117</a:t>
            </a:fld>
            <a:endParaRPr lang="en-US" altLang="x-none" sz="1200">
              <a:solidFill>
                <a:srgbClr val="000000"/>
              </a:solidFill>
              <a:latin typeface="Times New Roman" charset="0"/>
            </a:endParaRPr>
          </a:p>
        </p:txBody>
      </p:sp>
      <p:sp>
        <p:nvSpPr>
          <p:cNvPr id="3553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53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841103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94294E-ED0F-E647-A98D-7E27CD55E0F4}" type="slidenum">
              <a:rPr lang="en-US" altLang="x-none" sz="1200">
                <a:solidFill>
                  <a:srgbClr val="000000"/>
                </a:solidFill>
                <a:latin typeface="Times New Roman" charset="0"/>
              </a:rPr>
              <a:pPr eaLnBrk="1" hangingPunct="1"/>
              <a:t>118</a:t>
            </a:fld>
            <a:endParaRPr lang="en-US" altLang="x-none" sz="1200">
              <a:solidFill>
                <a:srgbClr val="000000"/>
              </a:solidFill>
              <a:latin typeface="Times New Roman" charset="0"/>
            </a:endParaRPr>
          </a:p>
        </p:txBody>
      </p:sp>
      <p:sp>
        <p:nvSpPr>
          <p:cNvPr id="3573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73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865265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454594-8C1F-9444-A046-F8E6B5D7FB49}" type="slidenum">
              <a:rPr lang="en-US" altLang="x-none" sz="1200">
                <a:solidFill>
                  <a:srgbClr val="000000"/>
                </a:solidFill>
                <a:latin typeface="Times New Roman" charset="0"/>
              </a:rPr>
              <a:pPr eaLnBrk="1" hangingPunct="1"/>
              <a:t>119</a:t>
            </a:fld>
            <a:endParaRPr lang="en-US" altLang="x-none" sz="1200">
              <a:solidFill>
                <a:srgbClr val="000000"/>
              </a:solidFill>
              <a:latin typeface="Times New Roman" charset="0"/>
            </a:endParaRPr>
          </a:p>
        </p:txBody>
      </p:sp>
      <p:sp>
        <p:nvSpPr>
          <p:cNvPr id="359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9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76752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0CCE8A-5358-0349-AFDD-378A331ACEB1}" type="slidenum">
              <a:rPr lang="en-US" altLang="x-none" sz="1200">
                <a:solidFill>
                  <a:srgbClr val="000000"/>
                </a:solidFill>
                <a:latin typeface="Times New Roman" charset="0"/>
              </a:rPr>
              <a:pPr eaLnBrk="1" hangingPunct="1"/>
              <a:t>120</a:t>
            </a:fld>
            <a:endParaRPr lang="en-US" altLang="x-none" sz="1200">
              <a:solidFill>
                <a:srgbClr val="000000"/>
              </a:solidFill>
              <a:latin typeface="Times New Roman" charset="0"/>
            </a:endParaRPr>
          </a:p>
        </p:txBody>
      </p:sp>
      <p:sp>
        <p:nvSpPr>
          <p:cNvPr id="361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40590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26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0C6BA4C-7B87-F541-B251-E3D4E938035A}"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4297614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3302A0-E635-1E44-8A54-B4BC2DC18949}" type="slidenum">
              <a:rPr lang="en-US" altLang="x-none" sz="1200">
                <a:solidFill>
                  <a:srgbClr val="000000"/>
                </a:solidFill>
                <a:latin typeface="Times New Roman" charset="0"/>
              </a:rPr>
              <a:pPr eaLnBrk="1" hangingPunct="1"/>
              <a:t>121</a:t>
            </a:fld>
            <a:endParaRPr lang="en-US" altLang="x-none" sz="1200">
              <a:solidFill>
                <a:srgbClr val="000000"/>
              </a:solidFill>
              <a:latin typeface="Times New Roman" charset="0"/>
            </a:endParaRPr>
          </a:p>
        </p:txBody>
      </p:sp>
      <p:sp>
        <p:nvSpPr>
          <p:cNvPr id="363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52339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6C7DFE5-CE6B-CD40-873C-25FC88D6401E}" type="slidenum">
              <a:rPr lang="en-US" altLang="x-none" sz="1200">
                <a:solidFill>
                  <a:srgbClr val="000000"/>
                </a:solidFill>
                <a:latin typeface="Times New Roman" charset="0"/>
              </a:rPr>
              <a:pPr eaLnBrk="1" hangingPunct="1"/>
              <a:t>122</a:t>
            </a:fld>
            <a:endParaRPr lang="en-US" altLang="x-none" sz="1200">
              <a:solidFill>
                <a:srgbClr val="000000"/>
              </a:solidFill>
              <a:latin typeface="Times New Roman" charset="0"/>
            </a:endParaRPr>
          </a:p>
        </p:txBody>
      </p:sp>
      <p:sp>
        <p:nvSpPr>
          <p:cNvPr id="3655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55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615479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574F70-DDF0-404B-AC09-3C6E19C761E7}" type="slidenum">
              <a:rPr lang="en-US" altLang="x-none" sz="1200">
                <a:solidFill>
                  <a:srgbClr val="000000"/>
                </a:solidFill>
                <a:latin typeface="Times New Roman" charset="0"/>
              </a:rPr>
              <a:pPr eaLnBrk="1" hangingPunct="1"/>
              <a:t>123</a:t>
            </a:fld>
            <a:endParaRPr lang="en-US" altLang="x-none" sz="1200">
              <a:solidFill>
                <a:srgbClr val="000000"/>
              </a:solidFill>
              <a:latin typeface="Times New Roman" charset="0"/>
            </a:endParaRPr>
          </a:p>
        </p:txBody>
      </p:sp>
      <p:sp>
        <p:nvSpPr>
          <p:cNvPr id="3676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76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7858678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205333-F9A4-594E-9760-B1ED890C432B}" type="slidenum">
              <a:rPr lang="en-US" altLang="x-none" sz="1200">
                <a:solidFill>
                  <a:srgbClr val="000000"/>
                </a:solidFill>
                <a:latin typeface="Times New Roman" charset="0"/>
              </a:rPr>
              <a:pPr eaLnBrk="1" hangingPunct="1"/>
              <a:t>124</a:t>
            </a:fld>
            <a:endParaRPr lang="en-US" altLang="x-none" sz="1200">
              <a:solidFill>
                <a:srgbClr val="000000"/>
              </a:solidFill>
              <a:latin typeface="Times New Roman" charset="0"/>
            </a:endParaRPr>
          </a:p>
        </p:txBody>
      </p:sp>
      <p:sp>
        <p:nvSpPr>
          <p:cNvPr id="3696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96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68335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A168AC-FF19-D54B-AA80-74CEE25869EC}" type="slidenum">
              <a:rPr lang="en-US" altLang="x-none" sz="1200">
                <a:solidFill>
                  <a:srgbClr val="000000"/>
                </a:solidFill>
                <a:latin typeface="Times New Roman" charset="0"/>
              </a:rPr>
              <a:pPr eaLnBrk="1" hangingPunct="1"/>
              <a:t>125</a:t>
            </a:fld>
            <a:endParaRPr lang="en-US" altLang="x-none" sz="1200">
              <a:solidFill>
                <a:srgbClr val="000000"/>
              </a:solidFill>
              <a:latin typeface="Times New Roman" charset="0"/>
            </a:endParaRPr>
          </a:p>
        </p:txBody>
      </p:sp>
      <p:sp>
        <p:nvSpPr>
          <p:cNvPr id="3717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17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143863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3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
        <p:nvSpPr>
          <p:cNvPr id="373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B99F21-BA9C-EA45-9610-513B1343C125}" type="slidenum">
              <a:rPr lang="en-US" altLang="x-none" sz="1200">
                <a:solidFill>
                  <a:srgbClr val="000000"/>
                </a:solidFill>
                <a:latin typeface="Times New Roman" charset="0"/>
              </a:rPr>
              <a:pPr eaLnBrk="1" hangingPunct="1"/>
              <a:t>126</a:t>
            </a:fld>
            <a:endParaRPr lang="en-US" altLang="x-none" sz="1200">
              <a:solidFill>
                <a:srgbClr val="000000"/>
              </a:solidFill>
              <a:latin typeface="Times New Roman" charset="0"/>
            </a:endParaRPr>
          </a:p>
        </p:txBody>
      </p:sp>
    </p:spTree>
    <p:extLst>
      <p:ext uri="{BB962C8B-B14F-4D97-AF65-F5344CB8AC3E}">
        <p14:creationId xmlns:p14="http://schemas.microsoft.com/office/powerpoint/2010/main" val="2466922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EC42001-793C-8742-BB6C-5D542B43E543}" type="slidenum">
              <a:rPr lang="en-US" altLang="x-none" sz="1200">
                <a:solidFill>
                  <a:srgbClr val="000000"/>
                </a:solidFill>
                <a:latin typeface="Times New Roman" charset="0"/>
              </a:rPr>
              <a:pPr eaLnBrk="1" hangingPunct="1"/>
              <a:t>127</a:t>
            </a:fld>
            <a:endParaRPr lang="en-US" altLang="x-none" sz="1200">
              <a:solidFill>
                <a:srgbClr val="000000"/>
              </a:solidFill>
              <a:latin typeface="Times New Roman" charset="0"/>
            </a:endParaRPr>
          </a:p>
        </p:txBody>
      </p:sp>
      <p:sp>
        <p:nvSpPr>
          <p:cNvPr id="3758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58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10063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BE2B900-A5C5-0441-A96C-C1EFA4D2FBB2}" type="slidenum">
              <a:rPr lang="en-US" altLang="x-none" sz="1200">
                <a:solidFill>
                  <a:srgbClr val="000000"/>
                </a:solidFill>
                <a:latin typeface="Times New Roman" charset="0"/>
              </a:rPr>
              <a:pPr eaLnBrk="1" hangingPunct="1"/>
              <a:t>128</a:t>
            </a:fld>
            <a:endParaRPr lang="en-US" altLang="x-none" sz="1200">
              <a:solidFill>
                <a:srgbClr val="000000"/>
              </a:solidFill>
              <a:latin typeface="Times New Roman" charset="0"/>
            </a:endParaRPr>
          </a:p>
        </p:txBody>
      </p:sp>
      <p:sp>
        <p:nvSpPr>
          <p:cNvPr id="3778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78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205970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8FA31AA-124C-E049-ACB6-ACCD6AFCDCB2}" type="slidenum">
              <a:rPr lang="en-US" altLang="x-none" sz="1200">
                <a:solidFill>
                  <a:srgbClr val="000000"/>
                </a:solidFill>
                <a:latin typeface="Times New Roman" charset="0"/>
              </a:rPr>
              <a:pPr eaLnBrk="1" hangingPunct="1"/>
              <a:t>130</a:t>
            </a:fld>
            <a:endParaRPr lang="en-US" altLang="x-none" sz="1200">
              <a:solidFill>
                <a:srgbClr val="000000"/>
              </a:solidFill>
              <a:latin typeface="Times New Roman" charset="0"/>
            </a:endParaRPr>
          </a:p>
        </p:txBody>
      </p:sp>
      <p:sp>
        <p:nvSpPr>
          <p:cNvPr id="3799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99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744399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6FB736E-EBB7-364A-A5E4-211AE2AF2406}" type="slidenum">
              <a:rPr lang="en-US" altLang="x-none" sz="1200">
                <a:solidFill>
                  <a:srgbClr val="000000"/>
                </a:solidFill>
                <a:latin typeface="Times New Roman" charset="0"/>
              </a:rPr>
              <a:pPr eaLnBrk="1" hangingPunct="1"/>
              <a:t>131</a:t>
            </a:fld>
            <a:endParaRPr lang="en-US" altLang="x-none" sz="1200">
              <a:solidFill>
                <a:srgbClr val="000000"/>
              </a:solidFill>
              <a:latin typeface="Times New Roman" charset="0"/>
            </a:endParaRPr>
          </a:p>
        </p:txBody>
      </p:sp>
      <p:sp>
        <p:nvSpPr>
          <p:cNvPr id="3819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19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8767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673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3F9BFB0-118A-8848-8465-97F9EB4F5E22}"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8412203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B815BD7-F936-1942-8A8E-240400FEF51A}" type="slidenum">
              <a:rPr lang="en-US" altLang="x-none" sz="1200">
                <a:solidFill>
                  <a:srgbClr val="000000"/>
                </a:solidFill>
                <a:latin typeface="Times New Roman" charset="0"/>
              </a:rPr>
              <a:pPr eaLnBrk="1" hangingPunct="1"/>
              <a:t>132</a:t>
            </a:fld>
            <a:endParaRPr lang="en-US" altLang="x-none" sz="1200">
              <a:solidFill>
                <a:srgbClr val="000000"/>
              </a:solidFill>
              <a:latin typeface="Times New Roman" charset="0"/>
            </a:endParaRPr>
          </a:p>
        </p:txBody>
      </p:sp>
      <p:sp>
        <p:nvSpPr>
          <p:cNvPr id="3840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40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5085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4EFFFC3-0D85-E347-9B48-3486373249E7}" type="slidenum">
              <a:rPr lang="en-US" altLang="x-none" sz="1200">
                <a:solidFill>
                  <a:srgbClr val="000000"/>
                </a:solidFill>
                <a:latin typeface="Times New Roman" charset="0"/>
              </a:rPr>
              <a:pPr eaLnBrk="1" hangingPunct="1"/>
              <a:t>133</a:t>
            </a:fld>
            <a:endParaRPr lang="en-US" altLang="x-none" sz="1200">
              <a:solidFill>
                <a:srgbClr val="000000"/>
              </a:solidFill>
              <a:latin typeface="Times New Roman" charset="0"/>
            </a:endParaRPr>
          </a:p>
        </p:txBody>
      </p:sp>
      <p:sp>
        <p:nvSpPr>
          <p:cNvPr id="3860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6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525302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809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51927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014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813797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219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813419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424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355236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629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340466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833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034726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038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071025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492EE1C-7F69-ED4A-93B7-F2C05C8E5D0C}" type="slidenum">
              <a:rPr lang="en-US" altLang="x-none" sz="1200">
                <a:solidFill>
                  <a:srgbClr val="000000"/>
                </a:solidFill>
                <a:latin typeface="Times New Roman" charset="0"/>
              </a:rPr>
              <a:pPr eaLnBrk="1" hangingPunct="1"/>
              <a:t>141</a:t>
            </a:fld>
            <a:endParaRPr lang="en-US" altLang="x-none" sz="1200">
              <a:solidFill>
                <a:srgbClr val="000000"/>
              </a:solidFill>
              <a:latin typeface="Times New Roman" charset="0"/>
            </a:endParaRPr>
          </a:p>
        </p:txBody>
      </p:sp>
      <p:sp>
        <p:nvSpPr>
          <p:cNvPr id="402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24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5293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469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146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2415156-74A2-1746-A8AD-EA9BD7C25B41}"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7794546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dirty="0">
                <a:hlinkClick r:id="rId3"/>
              </a:rPr>
              <a:t>https://bitcoin.org/bitcoin.pdf</a:t>
            </a:r>
            <a:endParaRPr lang="en-US" dirty="0"/>
          </a:p>
          <a:p>
            <a:endParaRPr lang="x-none" altLang="x-none" dirty="0">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143</a:t>
            </a:fld>
            <a:endParaRPr lang="en-US" altLang="x-none" sz="1300">
              <a:solidFill>
                <a:srgbClr val="000000"/>
              </a:solidFill>
              <a:latin typeface="Calibri" charset="0"/>
            </a:endParaRPr>
          </a:p>
        </p:txBody>
      </p:sp>
    </p:spTree>
    <p:extLst>
      <p:ext uri="{BB962C8B-B14F-4D97-AF65-F5344CB8AC3E}">
        <p14:creationId xmlns:p14="http://schemas.microsoft.com/office/powerpoint/2010/main" val="20596460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dirty="0">
                <a:hlinkClick r:id="rId3"/>
              </a:rPr>
              <a:t>https://bitcoin.org/bitcoin.pdf</a:t>
            </a:r>
            <a:endParaRPr lang="en-US" dirty="0"/>
          </a:p>
          <a:p>
            <a:endParaRPr lang="x-none" altLang="x-none" dirty="0">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151</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5505109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682154-BB7B-DA45-B080-EFED11A37973}" type="slidenum">
              <a:rPr lang="en-US" altLang="x-none" sz="1300">
                <a:solidFill>
                  <a:srgbClr val="000000"/>
                </a:solidFill>
                <a:latin typeface="Calibri" charset="0"/>
              </a:rPr>
              <a:pPr eaLnBrk="1" hangingPunct="1"/>
              <a:t>152</a:t>
            </a:fld>
            <a:endParaRPr lang="en-US" altLang="x-none" sz="1300">
              <a:solidFill>
                <a:srgbClr val="000000"/>
              </a:solidFill>
              <a:latin typeface="Calibri"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bwMode="auto">
          <a:xfrm>
            <a:off x="1257300" y="719138"/>
            <a:ext cx="4802188" cy="3600450"/>
          </a:xfrm>
          <a:solidFill>
            <a:srgbClr val="FFFFFF"/>
          </a:solidFill>
          <a:ln>
            <a:solidFill>
              <a:srgbClr val="000000"/>
            </a:solidFill>
            <a:miter lim="800000"/>
            <a:headEnd/>
            <a:tailEnd/>
          </a:ln>
        </p:spPr>
      </p:sp>
      <p:sp>
        <p:nvSpPr>
          <p:cNvPr id="232450" name="Rectangle 3"/>
          <p:cNvSpPr>
            <a:spLocks noGrp="1" noChangeArrowheads="1"/>
          </p:cNvSpPr>
          <p:nvPr>
            <p:ph type="body" idx="1"/>
          </p:nvPr>
        </p:nvSpPr>
        <p:spPr bwMode="auto">
          <a:xfrm>
            <a:off x="735013" y="4562475"/>
            <a:ext cx="5845175" cy="4319588"/>
          </a:xfrm>
          <a:solidFill>
            <a:srgbClr val="FFFFFF"/>
          </a:solidFill>
          <a:ln>
            <a:solidFill>
              <a:srgbClr val="000000"/>
            </a:solidFill>
            <a:miter lim="800000"/>
            <a:headEnd/>
            <a:tailEnd/>
          </a:ln>
        </p:spPr>
        <p:txBody>
          <a:bodyPr wrap="square" lIns="95402" tIns="47701" rIns="95402" bIns="47701" numCol="1" anchor="t" anchorCtr="0" compatLnSpc="1">
            <a:prstTxWarp prst="textNoShape">
              <a:avLst/>
            </a:prstTxWarp>
          </a:bodyPr>
          <a:lstStyle/>
          <a:p>
            <a:pPr eaLnBrk="1" hangingPunct="1">
              <a:spcBef>
                <a:spcPct val="0"/>
              </a:spcBef>
            </a:pPr>
            <a:endParaRPr lang="x-none" altLang="x-none">
              <a:ea typeface="SimSun"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lnSpc>
                <a:spcPct val="80000"/>
              </a:lnSpc>
            </a:pPr>
            <a:r>
              <a:rPr lang="en-US" altLang="x-none" sz="800" dirty="0">
                <a:latin typeface="Georgia" charset="0"/>
                <a:ea typeface="ＭＳ Ｐゴシック" charset="-128"/>
              </a:rPr>
              <a:t>Rendezvous Points in Tor</a:t>
            </a:r>
          </a:p>
          <a:p>
            <a:pPr lvl="1">
              <a:lnSpc>
                <a:spcPct val="80000"/>
              </a:lnSpc>
            </a:pPr>
            <a:r>
              <a:rPr lang="en-US" altLang="x-none" sz="1100" dirty="0">
                <a:latin typeface="Georgia" charset="0"/>
                <a:ea typeface="ＭＳ Ｐゴシック" charset="-128"/>
              </a:rPr>
              <a:t>User 1 generates a long-term public key pair to identify his service.</a:t>
            </a:r>
          </a:p>
          <a:p>
            <a:pPr lvl="1">
              <a:lnSpc>
                <a:spcPct val="80000"/>
              </a:lnSpc>
            </a:pPr>
            <a:r>
              <a:rPr lang="en-US" altLang="x-none" sz="1100" dirty="0">
                <a:latin typeface="Georgia" charset="0"/>
                <a:ea typeface="ＭＳ Ｐゴシック" charset="-128"/>
              </a:rPr>
              <a:t>User 1 chooses some introduction points, and advertises them on the lookup service, signing the advertisement with his public key. </a:t>
            </a:r>
          </a:p>
          <a:p>
            <a:pPr lvl="1">
              <a:lnSpc>
                <a:spcPct val="80000"/>
              </a:lnSpc>
            </a:pPr>
            <a:r>
              <a:rPr lang="en-US" altLang="x-none" sz="1100" dirty="0">
                <a:latin typeface="Georgia" charset="0"/>
                <a:ea typeface="ＭＳ Ｐゴシック" charset="-128"/>
              </a:rPr>
              <a:t>User 1 builds a circuit to each of his introduction points, and tells them to wait for requests.</a:t>
            </a:r>
          </a:p>
          <a:p>
            <a:pPr lvl="1">
              <a:lnSpc>
                <a:spcPct val="80000"/>
              </a:lnSpc>
            </a:pPr>
            <a:r>
              <a:rPr lang="en-US" altLang="x-none" sz="1100" dirty="0">
                <a:latin typeface="Georgia" charset="0"/>
                <a:ea typeface="ＭＳ Ｐゴシック" charset="-128"/>
              </a:rPr>
              <a:t>User 2 learns about User 1 </a:t>
            </a:r>
            <a:r>
              <a:rPr lang="ja-JP" altLang="en-US" sz="1100" dirty="0">
                <a:latin typeface="Georgia" charset="0"/>
                <a:ea typeface="ＭＳ Ｐゴシック" charset="-128"/>
              </a:rPr>
              <a:t>’</a:t>
            </a:r>
            <a:r>
              <a:rPr lang="en-US" altLang="ja-JP" sz="1100" dirty="0">
                <a:latin typeface="Georgia" charset="0"/>
                <a:ea typeface="ＭＳ Ｐゴシック" charset="-128"/>
              </a:rPr>
              <a:t>s service out of band (perhaps via lookup service If user 2 wants to access User 1 </a:t>
            </a:r>
            <a:r>
              <a:rPr lang="ja-JP" altLang="en-US" sz="1100" dirty="0">
                <a:latin typeface="Georgia" charset="0"/>
                <a:ea typeface="ＭＳ Ｐゴシック" charset="-128"/>
              </a:rPr>
              <a:t>’</a:t>
            </a:r>
            <a:r>
              <a:rPr lang="en-US" altLang="ja-JP" sz="1100" dirty="0">
                <a:latin typeface="Georgia" charset="0"/>
                <a:ea typeface="ＭＳ Ｐゴシック" charset="-128"/>
              </a:rPr>
              <a:t>s service anonymously, she must connect via Tor to the lookup </a:t>
            </a:r>
            <a:r>
              <a:rPr lang="en-US" altLang="ja-JP" sz="1100" dirty="0" err="1">
                <a:latin typeface="Georgia" charset="0"/>
                <a:ea typeface="ＭＳ Ｐゴシック" charset="-128"/>
              </a:rPr>
              <a:t>serivce</a:t>
            </a:r>
            <a:r>
              <a:rPr lang="en-US" altLang="ja-JP" sz="1100" dirty="0">
                <a:latin typeface="Georgia" charset="0"/>
                <a:ea typeface="ＭＳ Ｐゴシック" charset="-128"/>
              </a:rPr>
              <a:t>.</a:t>
            </a:r>
          </a:p>
          <a:p>
            <a:pPr lvl="1">
              <a:lnSpc>
                <a:spcPct val="80000"/>
              </a:lnSpc>
            </a:pPr>
            <a:r>
              <a:rPr lang="en-US" altLang="x-none" sz="1100" dirty="0">
                <a:latin typeface="Georgia" charset="0"/>
                <a:ea typeface="ＭＳ Ｐゴシック" charset="-128"/>
              </a:rPr>
              <a:t> User 2 chooses an OR as the rendezvous point for her connection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service. She builds a circuit to the RP, and gives it a randomly chosen </a:t>
            </a:r>
            <a:r>
              <a:rPr lang="ja-JP" altLang="en-US" sz="1100" dirty="0">
                <a:latin typeface="Georgia" charset="0"/>
                <a:ea typeface="ＭＳ Ｐゴシック" charset="-128"/>
              </a:rPr>
              <a:t>“</a:t>
            </a:r>
            <a:r>
              <a:rPr lang="en-US" altLang="ja-JP" sz="1100" dirty="0">
                <a:latin typeface="Georgia" charset="0"/>
                <a:ea typeface="ＭＳ Ｐゴシック" charset="-128"/>
              </a:rPr>
              <a:t>rendezvous cookie</a:t>
            </a:r>
            <a:r>
              <a:rPr lang="ja-JP" altLang="en-US" sz="1100" dirty="0">
                <a:latin typeface="Georgia" charset="0"/>
                <a:ea typeface="ＭＳ Ｐゴシック" charset="-128"/>
              </a:rPr>
              <a:t>”</a:t>
            </a:r>
            <a:r>
              <a:rPr lang="en-US" altLang="ja-JP" sz="1100" dirty="0">
                <a:latin typeface="Georgia" charset="0"/>
                <a:ea typeface="ＭＳ Ｐゴシック" charset="-128"/>
              </a:rPr>
              <a:t> to recognize user 1.</a:t>
            </a:r>
          </a:p>
          <a:p>
            <a:pPr lvl="1">
              <a:lnSpc>
                <a:spcPct val="80000"/>
              </a:lnSpc>
            </a:pPr>
            <a:r>
              <a:rPr lang="en-US" altLang="x-none" sz="1100" dirty="0">
                <a:latin typeface="Georgia" charset="0"/>
                <a:ea typeface="ＭＳ Ｐゴシック" charset="-128"/>
              </a:rPr>
              <a:t> User 2 opens an anonymous stream to one of user 1</a:t>
            </a:r>
            <a:r>
              <a:rPr lang="ja-JP" altLang="en-US" sz="1100" dirty="0">
                <a:latin typeface="Georgia" charset="0"/>
                <a:ea typeface="ＭＳ Ｐゴシック" charset="-128"/>
              </a:rPr>
              <a:t>’</a:t>
            </a:r>
            <a:r>
              <a:rPr lang="en-US" altLang="ja-JP" sz="1100" dirty="0">
                <a:latin typeface="Georgia" charset="0"/>
                <a:ea typeface="ＭＳ Ｐゴシック" charset="-128"/>
              </a:rPr>
              <a:t>s introduction points, and gives it a message (encrypted with User 1</a:t>
            </a:r>
            <a:r>
              <a:rPr lang="ja-JP" altLang="en-US" sz="1100" dirty="0">
                <a:latin typeface="Georgia" charset="0"/>
                <a:ea typeface="ＭＳ Ｐゴシック" charset="-128"/>
              </a:rPr>
              <a:t>’</a:t>
            </a:r>
            <a:r>
              <a:rPr lang="en-US" altLang="ja-JP" sz="1100" dirty="0">
                <a:latin typeface="Georgia" charset="0"/>
                <a:ea typeface="ＭＳ Ｐゴシック" charset="-128"/>
              </a:rPr>
              <a:t>s public key) telling the RP and rendezvous cookie, and the start of a DH handshake. The introduction point then sends the message to user 1.</a:t>
            </a:r>
          </a:p>
          <a:p>
            <a:pPr lvl="1">
              <a:lnSpc>
                <a:spcPct val="80000"/>
              </a:lnSpc>
            </a:pPr>
            <a:r>
              <a:rPr lang="en-US" altLang="x-none" sz="1100" dirty="0">
                <a:latin typeface="Georgia" charset="0"/>
                <a:ea typeface="ＭＳ Ｐゴシック" charset="-128"/>
              </a:rPr>
              <a:t>If User 1 wants to talk to user 2 he builds a circuit to user 2</a:t>
            </a:r>
            <a:r>
              <a:rPr lang="ja-JP" altLang="en-US" sz="1100" dirty="0">
                <a:latin typeface="Georgia" charset="0"/>
                <a:ea typeface="ＭＳ Ｐゴシック" charset="-128"/>
              </a:rPr>
              <a:t>’</a:t>
            </a:r>
            <a:r>
              <a:rPr lang="en-US" altLang="ja-JP" sz="1100" dirty="0">
                <a:latin typeface="Georgia" charset="0"/>
                <a:ea typeface="ＭＳ Ｐゴシック" charset="-128"/>
              </a:rPr>
              <a:t>s RP and sends the rendezvous cookie, the second of half of the DH handshake, and a hash of the session key they now share. By the same argument, this enables user 2 of knowing she shares the key only with user 1.</a:t>
            </a:r>
          </a:p>
          <a:p>
            <a:pPr lvl="1">
              <a:lnSpc>
                <a:spcPct val="80000"/>
              </a:lnSpc>
            </a:pPr>
            <a:r>
              <a:rPr lang="en-US" altLang="x-none" sz="1100" dirty="0">
                <a:latin typeface="Georgia" charset="0"/>
                <a:ea typeface="ＭＳ Ｐゴシック" charset="-128"/>
              </a:rPr>
              <a:t> The RP connects user 2</a:t>
            </a:r>
            <a:r>
              <a:rPr lang="ja-JP" altLang="en-US" sz="1100" dirty="0">
                <a:latin typeface="Georgia" charset="0"/>
                <a:ea typeface="ＭＳ Ｐゴシック" charset="-128"/>
              </a:rPr>
              <a:t>’</a:t>
            </a:r>
            <a:r>
              <a:rPr lang="en-US" altLang="ja-JP" sz="1100" dirty="0">
                <a:latin typeface="Georgia" charset="0"/>
                <a:ea typeface="ＭＳ Ｐゴシック" charset="-128"/>
              </a:rPr>
              <a:t>s circuit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at this point the RP can</a:t>
            </a:r>
            <a:r>
              <a:rPr lang="ja-JP" altLang="en-US" sz="1100" dirty="0">
                <a:latin typeface="Georgia" charset="0"/>
                <a:ea typeface="ＭＳ Ｐゴシック" charset="-128"/>
              </a:rPr>
              <a:t>’</a:t>
            </a:r>
            <a:r>
              <a:rPr lang="en-US" altLang="ja-JP" sz="1100" dirty="0">
                <a:latin typeface="Georgia" charset="0"/>
                <a:ea typeface="ＭＳ Ｐゴシック" charset="-128"/>
              </a:rPr>
              <a:t>t recognize user 2, user 1, or the data they transmit.</a:t>
            </a:r>
          </a:p>
          <a:p>
            <a:pPr lvl="1">
              <a:lnSpc>
                <a:spcPct val="80000"/>
              </a:lnSpc>
            </a:pPr>
            <a:r>
              <a:rPr lang="en-US" altLang="x-none" sz="1100" dirty="0">
                <a:latin typeface="Georgia" charset="0"/>
                <a:ea typeface="ＭＳ Ｐゴシック" charset="-128"/>
              </a:rPr>
              <a:t>User 2 sends a relay begin cell along the circuit. It arrives at user 1</a:t>
            </a:r>
            <a:r>
              <a:rPr lang="ja-JP" altLang="en-US" sz="1100" dirty="0">
                <a:latin typeface="Georgia" charset="0"/>
                <a:ea typeface="ＭＳ Ｐゴシック" charset="-128"/>
              </a:rPr>
              <a:t>’</a:t>
            </a:r>
            <a:r>
              <a:rPr lang="en-US" altLang="ja-JP" sz="1100" dirty="0">
                <a:latin typeface="Georgia" charset="0"/>
                <a:ea typeface="ＭＳ Ｐゴシック" charset="-128"/>
              </a:rPr>
              <a:t>s OP, which connects to user 1</a:t>
            </a:r>
            <a:r>
              <a:rPr lang="ja-JP" altLang="en-US" sz="1100" dirty="0">
                <a:latin typeface="Georgia" charset="0"/>
                <a:ea typeface="ＭＳ Ｐゴシック" charset="-128"/>
              </a:rPr>
              <a:t>’</a:t>
            </a:r>
            <a:r>
              <a:rPr lang="en-US" altLang="ja-JP" sz="1100" dirty="0">
                <a:latin typeface="Georgia" charset="0"/>
                <a:ea typeface="ＭＳ Ｐゴシック" charset="-128"/>
              </a:rPr>
              <a:t>s  web server.</a:t>
            </a:r>
          </a:p>
          <a:p>
            <a:pPr lvl="1">
              <a:lnSpc>
                <a:spcPct val="80000"/>
              </a:lnSpc>
            </a:pPr>
            <a:r>
              <a:rPr lang="en-US" altLang="x-none" sz="1100" dirty="0">
                <a:latin typeface="Georgia" charset="0"/>
                <a:ea typeface="ＭＳ Ｐゴシック" charset="-128"/>
              </a:rPr>
              <a:t>An anonymous stream has been established, and user 2 and user 1 can now communicate as normal.</a:t>
            </a:r>
          </a:p>
          <a:p>
            <a:pPr>
              <a:lnSpc>
                <a:spcPct val="80000"/>
              </a:lnSpc>
            </a:pPr>
            <a:endParaRPr lang="en-US" altLang="x-none" sz="800" dirty="0">
              <a:ea typeface="ＭＳ Ｐゴシック" charset="-128"/>
            </a:endParaRPr>
          </a:p>
        </p:txBody>
      </p:sp>
      <p:sp>
        <p:nvSpPr>
          <p:cNvPr id="236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8D93C67-B018-DD4F-8994-BDE1418CF7FF}" type="slidenum">
              <a:rPr lang="en-US" altLang="x-none" sz="1300">
                <a:latin typeface="Calibri" charset="0"/>
              </a:rPr>
              <a:pPr eaLnBrk="1" hangingPunct="1"/>
              <a:t>163</a:t>
            </a:fld>
            <a:endParaRPr lang="en-US" altLang="x-none" sz="1300">
              <a:latin typeface="Calibri"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088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072386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293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433440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497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6999675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702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689559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8A9436-9DF4-EF40-81A0-32A9C0F9C0EB}" type="slidenum">
              <a:rPr lang="en-US" altLang="x-none" sz="1200">
                <a:solidFill>
                  <a:srgbClr val="000000"/>
                </a:solidFill>
                <a:latin typeface="Times New Roman" charset="0"/>
              </a:rPr>
              <a:pPr eaLnBrk="1" hangingPunct="1"/>
              <a:t>169</a:t>
            </a:fld>
            <a:endParaRPr lang="en-US" altLang="x-none" sz="1200">
              <a:solidFill>
                <a:srgbClr val="000000"/>
              </a:solidFill>
              <a:latin typeface="Times New Roman" charset="0"/>
            </a:endParaRPr>
          </a:p>
        </p:txBody>
      </p:sp>
      <p:sp>
        <p:nvSpPr>
          <p:cNvPr id="2590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90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58215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878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FBFBD26-E5C7-B648-83E9-8106CAA1A4AD}"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4174794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BB9DC3-C0AD-484C-A340-C6A55E550CA5}" type="slidenum">
              <a:rPr lang="en-US" altLang="x-none" sz="1200">
                <a:solidFill>
                  <a:srgbClr val="000000"/>
                </a:solidFill>
                <a:latin typeface="Times New Roman" charset="0"/>
              </a:rPr>
              <a:pPr eaLnBrk="1" hangingPunct="1"/>
              <a:t>170</a:t>
            </a:fld>
            <a:endParaRPr lang="en-US" altLang="x-none" sz="1200">
              <a:solidFill>
                <a:srgbClr val="000000"/>
              </a:solidFill>
              <a:latin typeface="Times New Roman" charset="0"/>
            </a:endParaRPr>
          </a:p>
        </p:txBody>
      </p:sp>
      <p:sp>
        <p:nvSpPr>
          <p:cNvPr id="2611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11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317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8AA068A-759D-1E47-82AD-9D4A7987A8E0}"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
        <p:nvSpPr>
          <p:cNvPr id="12083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2371144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288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1D633BC-F7DC-8E47-B12D-79D9F94F7278}"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09649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493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249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5976F83-6267-7D49-A648-6F83F64F6C18}"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74528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697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CBFD4C12-9785-AE45-B7F7-E8B3FE496A25}"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45118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2</a:t>
            </a:fld>
            <a:endParaRPr lang="en-US" altLang="x-none" sz="1300">
              <a:solidFill>
                <a:srgbClr val="000000"/>
              </a:solidFill>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902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5E917FFF-915C-3642-977C-005EF47AD91D}"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010737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107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921C459A-E301-704C-ACF3-E533E5AB58B4}"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748672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312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31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E489626-F943-F245-BBD6-29C2B1F8A940}"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844491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517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51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A5F2522-490E-5B4B-8FEE-3D424ED6D634}"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16051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721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72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2996794B-DBA9-CC43-9F7A-8AF7CAF47A00}"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06870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926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E6DBB91-82A0-CB42-A4F4-E897B1DB9A2A}"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29849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15BBA42-E452-FE4B-B260-46830EA4CCBD}" type="slidenum">
              <a:rPr kumimoji="0" lang="en-US" altLang="x-none" sz="13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26</a:t>
            </a:fld>
            <a:endParaRPr kumimoji="0" lang="en-US" altLang="x-none" sz="13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9307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6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3F041C4A-9832-6B47-892D-AF6BB809F3CE}"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097491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541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54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47D1A32-DCD9-3346-A87F-A09DE9651F80}"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969592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745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7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0AA3B35-9B5A-CD42-9FFD-E52761C88F80}"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29</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75444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5CE569-21DC-6345-8E34-1C42740271D2}" type="slidenum">
              <a:rPr lang="en-US" altLang="x-none" sz="1300">
                <a:latin typeface="Calibri" charset="0"/>
              </a:rPr>
              <a:pPr eaLnBrk="1" hangingPunct="1"/>
              <a:t>3</a:t>
            </a:fld>
            <a:endParaRPr lang="en-US" altLang="x-none"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950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9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727D326-536F-4845-B3C1-C629DE4BC464}"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05665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155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15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83D10CF-73BD-114D-B87E-BE54A770E6FD}"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600750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360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36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ABA1D70-2D4A-A942-A6E4-59EDABBDA2CF}"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156025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565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5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6F23D840-89E9-7746-B635-4817A647C682}"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33</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733262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769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8E9FE5E-3A28-9E47-AD47-5E978659DD13}"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8192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974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43E62FF-2A09-2E49-9A97-0BD09559CFC6}"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35</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067432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179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4D9E5FA-430E-A847-9977-F71CCEEF25CC}"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36</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21772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38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63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D7AC899-DF43-754C-B840-8975AD994D08}"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37</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320408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589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65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9771EF-CDF4-3447-9146-649E6547D8CB}"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019169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793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67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196F17-2AA6-BB4E-B384-F2ED931B76B5}"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39</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6588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5BBA42-E452-FE4B-B260-46830EA4CCBD}" type="slidenum">
              <a:rPr lang="en-US" altLang="x-none" sz="1300">
                <a:latin typeface="Calibri" charset="0"/>
              </a:rPr>
              <a:pPr eaLnBrk="1" hangingPunct="1"/>
              <a:t>4</a:t>
            </a:fld>
            <a:endParaRPr lang="en-US" altLang="x-none" sz="1300">
              <a:latin typeface="Calibri" charset="0"/>
            </a:endParaRPr>
          </a:p>
        </p:txBody>
      </p:sp>
    </p:spTree>
    <p:extLst>
      <p:ext uri="{BB962C8B-B14F-4D97-AF65-F5344CB8AC3E}">
        <p14:creationId xmlns:p14="http://schemas.microsoft.com/office/powerpoint/2010/main" val="1752035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998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69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DDE0BBF-0592-5647-B4D8-D699CE0E25D5}"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40</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678258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613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76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FD5E840-D8D4-6544-AA0A-7CE30526810A}"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41</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784399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408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2B82C720-86B8-BC4F-B7F3-CD6532FF58A0}"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5200" rtl="0" eaLnBrk="1" fontAlgn="base" latinLnBrk="0" hangingPunct="1">
                <a:lnSpc>
                  <a:spcPct val="100000"/>
                </a:lnSpc>
                <a:spcBef>
                  <a:spcPct val="0"/>
                </a:spcBef>
                <a:spcAft>
                  <a:spcPct val="0"/>
                </a:spcAft>
                <a:buClrTx/>
                <a:buSzTx/>
                <a:buFontTx/>
                <a:buNone/>
                <a:tabLst/>
                <a:defRPr/>
              </a:pPr>
              <a:t>42</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2849956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203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72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71C91F5-28CD-7945-BBD7-8F0787DB6AEC}"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540739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817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78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A569B36B-47BB-A04E-9007-74B9786CC253}"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508148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022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80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01E93317-FC24-5A4F-95E2-F16DFA6F3C4A}"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687377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227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82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BE4CBA63-292D-EC4A-BCA5-1980CA66D1E7}"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3200854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432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84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4653E575-2B8E-9E48-9B53-D28F405841E8}"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7366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637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86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3A9EDBF8-D772-3742-AB9A-50B42771D13C}"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28236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841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88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C55EDBCF-3D94-E447-938A-45B92A3AAD88}"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60272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830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83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4F7D800-22B4-0949-B106-9817B466455E}" type="slidenum">
              <a:rPr kumimoji="0" lang="en-US" sz="13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181213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046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90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965040AB-404D-8C4B-BAE6-D3E0A67DBBEB}"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727017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4848297B-26AF-834F-92AF-D67329263B6A}"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9251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251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Tree>
    <p:extLst>
      <p:ext uri="{BB962C8B-B14F-4D97-AF65-F5344CB8AC3E}">
        <p14:creationId xmlns:p14="http://schemas.microsoft.com/office/powerpoint/2010/main" val="884072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456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94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641791D9-BC15-8F40-A603-4ED5D65ECE5F}"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376468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661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196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1F0EBE4B-74FF-154C-A6C6-FACB7C2A8899}"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869589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268E10B8-3B3D-544B-8683-D3897C589928}"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9865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865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Tree>
    <p:extLst>
      <p:ext uri="{BB962C8B-B14F-4D97-AF65-F5344CB8AC3E}">
        <p14:creationId xmlns:p14="http://schemas.microsoft.com/office/powerpoint/2010/main" val="3552127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E250E68-0C22-1B47-BE87-21668CF6B52F}"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200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0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Tree>
    <p:extLst>
      <p:ext uri="{BB962C8B-B14F-4D97-AF65-F5344CB8AC3E}">
        <p14:creationId xmlns:p14="http://schemas.microsoft.com/office/powerpoint/2010/main" val="1719163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F5BAF5FD-9137-8540-98B4-636BE3E5C791}"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0275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275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Tree>
    <p:extLst>
      <p:ext uri="{BB962C8B-B14F-4D97-AF65-F5344CB8AC3E}">
        <p14:creationId xmlns:p14="http://schemas.microsoft.com/office/powerpoint/2010/main" val="848684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480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04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0"/>
                <a:cs typeface="ＭＳ Ｐゴシック" charset="0"/>
              </a:defRPr>
            </a:lvl1pPr>
            <a:lvl2pPr marL="742950" indent="-285750" defTabSz="965200" eaLnBrk="0" hangingPunct="0">
              <a:defRPr sz="2400">
                <a:solidFill>
                  <a:schemeClr val="tx1"/>
                </a:solidFill>
                <a:latin typeface="Arial" charset="0"/>
                <a:ea typeface="ＭＳ Ｐゴシック" charset="0"/>
              </a:defRPr>
            </a:lvl2pPr>
            <a:lvl3pPr marL="1143000" indent="-228600" defTabSz="965200" eaLnBrk="0" hangingPunct="0">
              <a:defRPr sz="2400">
                <a:solidFill>
                  <a:schemeClr val="tx1"/>
                </a:solidFill>
                <a:latin typeface="Arial" charset="0"/>
                <a:ea typeface="ＭＳ Ｐゴシック" charset="0"/>
              </a:defRPr>
            </a:lvl3pPr>
            <a:lvl4pPr marL="1600200" indent="-228600" defTabSz="965200" eaLnBrk="0" hangingPunct="0">
              <a:defRPr sz="2400">
                <a:solidFill>
                  <a:schemeClr val="tx1"/>
                </a:solidFill>
                <a:latin typeface="Arial" charset="0"/>
                <a:ea typeface="ＭＳ Ｐゴシック" charset="0"/>
              </a:defRPr>
            </a:lvl4pPr>
            <a:lvl5pPr marL="2057400" indent="-228600" defTabSz="965200" eaLnBrk="0" hangingPunct="0">
              <a:defRPr sz="2400">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FDFB5453-8DF3-C84F-B6C1-EE6F9A85EC4F}"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652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259449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685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06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F6E3A43B-8FBA-9948-8570-073FC964F34B}"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58</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2690099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889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08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628599D1-CDAF-A44F-8971-1D7B4D29F230}"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59</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135326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035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B12B92D-92F9-F543-B008-B87C0955A72A}"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42494701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094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10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494F1CD-CC8E-E244-A9F8-722C0F499A49}"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60</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761445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299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12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6607A140-40B5-6543-A40B-FE22B320AD8B}"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654455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5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6C13133C-E3C0-954F-BD5D-686A10AE9413}"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62</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2616009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709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17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28A8E01-C2A3-EA4B-A113-41C5C2640326}"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63</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3927657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913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Times New Roman" charset="0"/>
            </a:endParaRPr>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86537D3-82AA-8D47-86FE-B69EB53D1CEF}"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66788" rtl="0" eaLnBrk="1" fontAlgn="base" latinLnBrk="0" hangingPunct="1">
                <a:lnSpc>
                  <a:spcPct val="100000"/>
                </a:lnSpc>
                <a:spcBef>
                  <a:spcPct val="0"/>
                </a:spcBef>
                <a:spcAft>
                  <a:spcPct val="0"/>
                </a:spcAft>
                <a:buClrTx/>
                <a:buSzTx/>
                <a:buFontTx/>
                <a:buNone/>
                <a:tabLst/>
                <a:defRPr/>
              </a:pPr>
              <a:t>64</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181270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1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21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67C6B6-FA95-6949-B144-4706301C9C8C}" type="slidenum">
              <a:rPr lang="en-US" altLang="x-none" sz="1300">
                <a:solidFill>
                  <a:srgbClr val="000000"/>
                </a:solidFill>
                <a:latin typeface="Calibri" charset="0"/>
              </a:rPr>
              <a:pPr eaLnBrk="1" hangingPunct="1"/>
              <a:t>65</a:t>
            </a:fld>
            <a:endParaRPr lang="en-US" altLang="x-none" sz="1300">
              <a:solidFill>
                <a:srgbClr val="000000"/>
              </a:solidFill>
              <a:latin typeface="Calibri"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66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854429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bwMode="auto">
          <a:xfrm>
            <a:off x="1258888" y="720725"/>
            <a:ext cx="4800600" cy="3600450"/>
          </a:xfrm>
          <a:solidFill>
            <a:srgbClr val="FFFFFF"/>
          </a:solidFill>
          <a:ln>
            <a:solidFill>
              <a:srgbClr val="000000"/>
            </a:solidFill>
            <a:miter lim="800000"/>
            <a:headEnd/>
            <a:tailEnd/>
          </a:ln>
        </p:spPr>
      </p:sp>
      <p:sp>
        <p:nvSpPr>
          <p:cNvPr id="242690" name="Rectangle 3"/>
          <p:cNvSpPr>
            <a:spLocks noGrp="1" noChangeArrowheads="1"/>
          </p:cNvSpPr>
          <p:nvPr>
            <p:ph type="body" idx="1"/>
          </p:nvPr>
        </p:nvSpPr>
        <p:spPr bwMode="auto">
          <a:xfrm>
            <a:off x="974725" y="4560888"/>
            <a:ext cx="5365750" cy="4319587"/>
          </a:xfrm>
          <a:solidFill>
            <a:srgbClr val="FFFFFF"/>
          </a:solidFill>
          <a:ln>
            <a:solidFill>
              <a:srgbClr val="000000"/>
            </a:solidFill>
            <a:miter lim="800000"/>
            <a:headEnd/>
            <a:tailEnd/>
          </a:ln>
        </p:spPr>
        <p:txBody>
          <a:bodyPr wrap="square" lIns="91432" tIns="45716" rIns="91432" bIns="45716" numCol="1" anchor="t" anchorCtr="0" compatLnSpc="1">
            <a:prstTxWarp prst="textNoShape">
              <a:avLst/>
            </a:prstTxWarp>
          </a:bodyPr>
          <a:lstStyle/>
          <a:p>
            <a:r>
              <a:rPr lang="en-US" altLang="x-none">
                <a:latin typeface="Times New Roman" charset="0"/>
                <a:ea typeface="ＭＳ Ｐゴシック" charset="-128"/>
              </a:rPr>
              <a:t>1000s of nodes.</a:t>
            </a:r>
          </a:p>
          <a:p>
            <a:r>
              <a:rPr lang="en-US" altLang="x-none">
                <a:latin typeface="Times New Roman" charset="0"/>
                <a:ea typeface="ＭＳ Ｐゴシック" charset="-128"/>
              </a:rPr>
              <a:t>Set of nodes may change…</a:t>
            </a:r>
          </a:p>
        </p:txBody>
      </p:sp>
    </p:spTree>
    <p:extLst>
      <p:ext uri="{BB962C8B-B14F-4D97-AF65-F5344CB8AC3E}">
        <p14:creationId xmlns:p14="http://schemas.microsoft.com/office/powerpoint/2010/main" val="768900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69</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448465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755CE61-E661-AE45-9922-C13FF2F1AFB2}" type="slidenum">
              <a:rPr lang="en-US" altLang="x-none" sz="1200">
                <a:solidFill>
                  <a:srgbClr val="000000"/>
                </a:solidFill>
                <a:latin typeface="Comic Sans MS" charset="0"/>
              </a:rPr>
              <a:pPr eaLnBrk="1" hangingPunct="1"/>
              <a:t>70</a:t>
            </a:fld>
            <a:endParaRPr lang="en-US" altLang="x-none" sz="1200">
              <a:solidFill>
                <a:srgbClr val="000000"/>
              </a:solidFill>
              <a:latin typeface="Comic Sans MS" charset="0"/>
            </a:endParaRPr>
          </a:p>
        </p:txBody>
      </p:sp>
      <p:sp>
        <p:nvSpPr>
          <p:cNvPr id="2652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52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842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240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AA07B82-DB61-6747-AB67-B4B0DCC44962}"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6844372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F0FD451-4A0C-584A-9C66-664A406819B6}" type="slidenum">
              <a:rPr lang="en-US" altLang="x-none" sz="1200">
                <a:solidFill>
                  <a:srgbClr val="000000"/>
                </a:solidFill>
                <a:latin typeface="Comic Sans MS" charset="0"/>
              </a:rPr>
              <a:pPr eaLnBrk="1" hangingPunct="1"/>
              <a:t>71</a:t>
            </a:fld>
            <a:endParaRPr lang="en-US" altLang="x-none" sz="1200">
              <a:solidFill>
                <a:srgbClr val="000000"/>
              </a:solidFill>
              <a:latin typeface="Comic Sans MS" charset="0"/>
            </a:endParaRPr>
          </a:p>
        </p:txBody>
      </p:sp>
      <p:sp>
        <p:nvSpPr>
          <p:cNvPr id="2672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72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53715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3BC2402-5E55-8740-9C85-BD11033085E9}" type="slidenum">
              <a:rPr lang="en-US" altLang="x-none" sz="1200">
                <a:solidFill>
                  <a:srgbClr val="000000"/>
                </a:solidFill>
                <a:latin typeface="Comic Sans MS" charset="0"/>
              </a:rPr>
              <a:pPr eaLnBrk="1" hangingPunct="1"/>
              <a:t>72</a:t>
            </a:fld>
            <a:endParaRPr lang="en-US" altLang="x-none" sz="1200">
              <a:solidFill>
                <a:srgbClr val="000000"/>
              </a:solidFill>
              <a:latin typeface="Comic Sans MS" charset="0"/>
            </a:endParaRPr>
          </a:p>
        </p:txBody>
      </p:sp>
      <p:sp>
        <p:nvSpPr>
          <p:cNvPr id="269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9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756136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BF1A4C-CC8F-7C4A-94E1-0420003F2844}" type="slidenum">
              <a:rPr lang="en-US" altLang="x-none" sz="1200">
                <a:solidFill>
                  <a:srgbClr val="000000"/>
                </a:solidFill>
                <a:latin typeface="Comic Sans MS" charset="0"/>
              </a:rPr>
              <a:pPr eaLnBrk="1" hangingPunct="1"/>
              <a:t>73</a:t>
            </a:fld>
            <a:endParaRPr lang="en-US" altLang="x-none" sz="1200">
              <a:solidFill>
                <a:srgbClr val="000000"/>
              </a:solidFill>
              <a:latin typeface="Comic Sans MS" charset="0"/>
            </a:endParaRPr>
          </a:p>
        </p:txBody>
      </p:sp>
      <p:sp>
        <p:nvSpPr>
          <p:cNvPr id="271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1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90871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5EF09A0-196D-7043-9C15-E8FFBCC8AEC9}" type="slidenum">
              <a:rPr lang="en-US" altLang="x-none" sz="1200">
                <a:solidFill>
                  <a:srgbClr val="000000"/>
                </a:solidFill>
                <a:latin typeface="Comic Sans MS" charset="0"/>
              </a:rPr>
              <a:pPr eaLnBrk="1" hangingPunct="1"/>
              <a:t>74</a:t>
            </a:fld>
            <a:endParaRPr lang="en-US" altLang="x-none" sz="1200">
              <a:solidFill>
                <a:srgbClr val="000000"/>
              </a:solidFill>
              <a:latin typeface="Comic Sans MS" charset="0"/>
            </a:endParaRPr>
          </a:p>
        </p:txBody>
      </p:sp>
      <p:sp>
        <p:nvSpPr>
          <p:cNvPr id="2734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34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136835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C19B1F-F6F3-FF40-8C53-5FD7051FA3D9}" type="slidenum">
              <a:rPr lang="en-US" altLang="x-none" sz="1200">
                <a:solidFill>
                  <a:srgbClr val="000000"/>
                </a:solidFill>
                <a:latin typeface="Comic Sans MS" charset="0"/>
              </a:rPr>
              <a:pPr eaLnBrk="1" hangingPunct="1"/>
              <a:t>75</a:t>
            </a:fld>
            <a:endParaRPr lang="en-US" altLang="x-none" sz="1200">
              <a:solidFill>
                <a:srgbClr val="000000"/>
              </a:solidFill>
              <a:latin typeface="Comic Sans MS" charset="0"/>
            </a:endParaRPr>
          </a:p>
        </p:txBody>
      </p:sp>
      <p:sp>
        <p:nvSpPr>
          <p:cNvPr id="2754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54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85253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933CB9-7A9E-3241-B3DC-4AF9C0BEA0E1}" type="slidenum">
              <a:rPr lang="en-US" altLang="x-none" sz="1300">
                <a:solidFill>
                  <a:srgbClr val="000000"/>
                </a:solidFill>
                <a:latin typeface="Calibri" charset="0"/>
              </a:rPr>
              <a:pPr eaLnBrk="1" hangingPunct="1"/>
              <a:t>76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2483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808A33-A2A7-4840-A6D7-F5851762FF2C}" type="slidenum">
              <a:rPr lang="en-US" altLang="x-none" sz="1200">
                <a:solidFill>
                  <a:srgbClr val="000000"/>
                </a:solidFill>
                <a:latin typeface="Comic Sans MS" charset="0"/>
              </a:rPr>
              <a:pPr eaLnBrk="1" hangingPunct="1"/>
              <a:t>77</a:t>
            </a:fld>
            <a:endParaRPr lang="en-US" altLang="x-none" sz="1200">
              <a:solidFill>
                <a:srgbClr val="000000"/>
              </a:solidFill>
              <a:latin typeface="Comic Sans MS" charset="0"/>
            </a:endParaRPr>
          </a:p>
        </p:txBody>
      </p:sp>
      <p:sp>
        <p:nvSpPr>
          <p:cNvPr id="2775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75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916414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91EA7D-FAD1-FE4D-BF18-4F086CB3EAEC}" type="slidenum">
              <a:rPr lang="en-US" altLang="x-none" sz="1200">
                <a:solidFill>
                  <a:srgbClr val="000000"/>
                </a:solidFill>
                <a:latin typeface="Comic Sans MS" charset="0"/>
              </a:rPr>
              <a:pPr eaLnBrk="1" hangingPunct="1"/>
              <a:t>78</a:t>
            </a:fld>
            <a:endParaRPr lang="en-US" altLang="x-none" sz="1200">
              <a:solidFill>
                <a:srgbClr val="000000"/>
              </a:solidFill>
              <a:latin typeface="Comic Sans MS" charset="0"/>
            </a:endParaRPr>
          </a:p>
        </p:txBody>
      </p:sp>
      <p:sp>
        <p:nvSpPr>
          <p:cNvPr id="2795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9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215963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CAEF6C4-C2FE-AB4E-A0AB-56C11941DEDF}" type="slidenum">
              <a:rPr lang="en-US" altLang="x-none" sz="1200">
                <a:solidFill>
                  <a:srgbClr val="000000"/>
                </a:solidFill>
                <a:latin typeface="Times New Roman" charset="0"/>
              </a:rPr>
              <a:pPr eaLnBrk="1" hangingPunct="1"/>
              <a:t>79</a:t>
            </a:fld>
            <a:endParaRPr lang="en-US" altLang="x-none" sz="1200">
              <a:solidFill>
                <a:srgbClr val="000000"/>
              </a:solidFill>
              <a:latin typeface="Times New Roman" charset="0"/>
            </a:endParaRPr>
          </a:p>
        </p:txBody>
      </p:sp>
      <p:sp>
        <p:nvSpPr>
          <p:cNvPr id="2816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16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latin typeface="Times New Roman" charset="0"/>
                <a:ea typeface="ＭＳ Ｐゴシック" charset="-128"/>
              </a:rPr>
              <a:t>[09/22/2009] Programming assignment 0 is linked on schedule.</a:t>
            </a:r>
          </a:p>
        </p:txBody>
      </p:sp>
    </p:spTree>
    <p:extLst>
      <p:ext uri="{BB962C8B-B14F-4D97-AF65-F5344CB8AC3E}">
        <p14:creationId xmlns:p14="http://schemas.microsoft.com/office/powerpoint/2010/main" val="15295473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018798-5B0C-C145-8A92-203180FD1A0D}" type="slidenum">
              <a:rPr lang="en-US" altLang="x-none" sz="1200">
                <a:solidFill>
                  <a:srgbClr val="000000"/>
                </a:solidFill>
                <a:latin typeface="Comic Sans MS" charset="0"/>
              </a:rPr>
              <a:pPr eaLnBrk="1" hangingPunct="1"/>
              <a:t>80</a:t>
            </a:fld>
            <a:endParaRPr lang="en-US" altLang="x-none" sz="1200">
              <a:solidFill>
                <a:srgbClr val="000000"/>
              </a:solidFill>
              <a:latin typeface="Comic Sans MS" charset="0"/>
            </a:endParaRPr>
          </a:p>
        </p:txBody>
      </p:sp>
      <p:sp>
        <p:nvSpPr>
          <p:cNvPr id="2836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36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4146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445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D5B6E577-1F62-2F4D-8813-6FEEFCFF0CE7}"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211411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809511D-4AA1-444C-8FF5-9920EFD83F79}" type="slidenum">
              <a:rPr lang="en-US" altLang="x-none" sz="1200">
                <a:solidFill>
                  <a:srgbClr val="000000"/>
                </a:solidFill>
                <a:latin typeface="Times New Roman" charset="0"/>
              </a:rPr>
              <a:pPr eaLnBrk="1" hangingPunct="1"/>
              <a:t>81</a:t>
            </a:fld>
            <a:endParaRPr lang="en-US" altLang="x-none" sz="1200">
              <a:solidFill>
                <a:srgbClr val="000000"/>
              </a:solidFill>
              <a:latin typeface="Times New Roman" charset="0"/>
            </a:endParaRPr>
          </a:p>
        </p:txBody>
      </p:sp>
      <p:sp>
        <p:nvSpPr>
          <p:cNvPr id="285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5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2"/>
            <a:r>
              <a:rPr lang="en-US" altLang="x-none">
                <a:latin typeface="Times New Roman" charset="0"/>
                <a:ea typeface="ＭＳ Ｐゴシック" charset="-128"/>
              </a:rPr>
              <a:t>thus inserted files are placed on nodes already possessing files with similar keys</a:t>
            </a:r>
          </a:p>
          <a:p>
            <a:endParaRPr lang="en-US" altLang="x-none">
              <a:latin typeface="Times New Roman" charset="0"/>
              <a:ea typeface="ＭＳ Ｐゴシック" charset="-128"/>
            </a:endParaRPr>
          </a:p>
        </p:txBody>
      </p:sp>
    </p:spTree>
    <p:extLst>
      <p:ext uri="{BB962C8B-B14F-4D97-AF65-F5344CB8AC3E}">
        <p14:creationId xmlns:p14="http://schemas.microsoft.com/office/powerpoint/2010/main" val="8796421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EED7208-9E99-F74F-A6DA-AE5F6A10FBE8}" type="slidenum">
              <a:rPr lang="en-US" altLang="x-none" sz="1200">
                <a:solidFill>
                  <a:srgbClr val="000000"/>
                </a:solidFill>
                <a:latin typeface="Times New Roman" charset="0"/>
              </a:rPr>
              <a:pPr eaLnBrk="1" hangingPunct="1"/>
              <a:t>82</a:t>
            </a:fld>
            <a:endParaRPr lang="en-US" altLang="x-none" sz="1200">
              <a:solidFill>
                <a:srgbClr val="000000"/>
              </a:solidFill>
              <a:latin typeface="Times New Roman" charset="0"/>
            </a:endParaRPr>
          </a:p>
        </p:txBody>
      </p:sp>
      <p:sp>
        <p:nvSpPr>
          <p:cNvPr id="2877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77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20438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412F14-0137-A746-B85B-FCDB1E15980D}" type="slidenum">
              <a:rPr lang="en-US" altLang="x-none" sz="1200">
                <a:solidFill>
                  <a:srgbClr val="000000"/>
                </a:solidFill>
                <a:latin typeface="Times New Roman" charset="0"/>
              </a:rPr>
              <a:pPr eaLnBrk="1" hangingPunct="1"/>
              <a:t>83</a:t>
            </a:fld>
            <a:endParaRPr lang="en-US" altLang="x-none" sz="1200">
              <a:solidFill>
                <a:srgbClr val="000000"/>
              </a:solidFill>
              <a:latin typeface="Times New Roman" charset="0"/>
            </a:endParaRPr>
          </a:p>
        </p:txBody>
      </p:sp>
      <p:sp>
        <p:nvSpPr>
          <p:cNvPr id="289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9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62125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5D758F-6720-1C4D-98BB-684C0AD9D752}" type="slidenum">
              <a:rPr lang="en-US" altLang="x-none" sz="1200">
                <a:solidFill>
                  <a:srgbClr val="000000"/>
                </a:solidFill>
                <a:latin typeface="Times New Roman" charset="0"/>
              </a:rPr>
              <a:pPr eaLnBrk="1" hangingPunct="1"/>
              <a:t>84</a:t>
            </a:fld>
            <a:endParaRPr lang="en-US" altLang="x-none" sz="1200">
              <a:solidFill>
                <a:srgbClr val="000000"/>
              </a:solidFill>
              <a:latin typeface="Times New Roman" charset="0"/>
            </a:endParaRPr>
          </a:p>
        </p:txBody>
      </p:sp>
      <p:sp>
        <p:nvSpPr>
          <p:cNvPr id="291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1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769396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9B17FD0-3FDB-6249-993C-4968CBD56359}" type="slidenum">
              <a:rPr lang="en-US" altLang="x-none" sz="1200">
                <a:solidFill>
                  <a:srgbClr val="000000"/>
                </a:solidFill>
                <a:latin typeface="Times New Roman" charset="0"/>
              </a:rPr>
              <a:pPr eaLnBrk="1" hangingPunct="1"/>
              <a:t>85</a:t>
            </a:fld>
            <a:endParaRPr lang="en-US" altLang="x-none" sz="1200">
              <a:solidFill>
                <a:srgbClr val="000000"/>
              </a:solidFill>
              <a:latin typeface="Times New Roman" charset="0"/>
            </a:endParaRPr>
          </a:p>
        </p:txBody>
      </p:sp>
      <p:sp>
        <p:nvSpPr>
          <p:cNvPr id="293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3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69398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5B51F9-1E42-1041-8CE9-EB42AF48D94E}" type="slidenum">
              <a:rPr lang="en-US" altLang="x-none" sz="1200">
                <a:solidFill>
                  <a:srgbClr val="000000"/>
                </a:solidFill>
                <a:latin typeface="Times New Roman" charset="0"/>
              </a:rPr>
              <a:pPr eaLnBrk="1" hangingPunct="1"/>
              <a:t>86</a:t>
            </a:fld>
            <a:endParaRPr lang="en-US" altLang="x-none" sz="1200">
              <a:solidFill>
                <a:srgbClr val="000000"/>
              </a:solidFill>
              <a:latin typeface="Times New Roman" charset="0"/>
            </a:endParaRPr>
          </a:p>
        </p:txBody>
      </p:sp>
      <p:sp>
        <p:nvSpPr>
          <p:cNvPr id="295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59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960357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B8C73E7-F20A-1141-9BCB-36092E57BDDF}" type="slidenum">
              <a:rPr lang="en-US" altLang="x-none" sz="1200">
                <a:solidFill>
                  <a:srgbClr val="000000"/>
                </a:solidFill>
                <a:latin typeface="Times New Roman" charset="0"/>
              </a:rPr>
              <a:pPr eaLnBrk="1" hangingPunct="1"/>
              <a:t>87</a:t>
            </a:fld>
            <a:endParaRPr lang="en-US" altLang="x-none" sz="1200">
              <a:solidFill>
                <a:srgbClr val="000000"/>
              </a:solidFill>
              <a:latin typeface="Times New Roman" charset="0"/>
            </a:endParaRPr>
          </a:p>
        </p:txBody>
      </p:sp>
      <p:sp>
        <p:nvSpPr>
          <p:cNvPr id="297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7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153018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6DD5F9-D321-0743-9727-7EDF8F90B03E}" type="slidenum">
              <a:rPr lang="en-US" altLang="x-none" sz="1200">
                <a:solidFill>
                  <a:srgbClr val="000000"/>
                </a:solidFill>
                <a:latin typeface="Times New Roman" charset="0"/>
              </a:rPr>
              <a:pPr eaLnBrk="1" hangingPunct="1"/>
              <a:t>88</a:t>
            </a:fld>
            <a:endParaRPr lang="en-US" altLang="x-none" sz="1200">
              <a:solidFill>
                <a:srgbClr val="000000"/>
              </a:solidFill>
              <a:latin typeface="Times New Roman" charset="0"/>
            </a:endParaRPr>
          </a:p>
        </p:txBody>
      </p:sp>
      <p:sp>
        <p:nvSpPr>
          <p:cNvPr id="300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0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065421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B6CC6B-B07C-6F46-BE6C-647CAD87EC5F}" type="slidenum">
              <a:rPr lang="en-US" altLang="x-none" sz="1200">
                <a:solidFill>
                  <a:srgbClr val="000000"/>
                </a:solidFill>
                <a:latin typeface="Times New Roman" charset="0"/>
              </a:rPr>
              <a:pPr eaLnBrk="1" hangingPunct="1"/>
              <a:t>89</a:t>
            </a:fld>
            <a:endParaRPr lang="en-US" altLang="x-none" sz="1200">
              <a:solidFill>
                <a:srgbClr val="000000"/>
              </a:solidFill>
              <a:latin typeface="Times New Roman" charset="0"/>
            </a:endParaRPr>
          </a:p>
        </p:txBody>
      </p:sp>
      <p:sp>
        <p:nvSpPr>
          <p:cNvPr id="302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2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221901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41F0B81-3F55-A043-878F-3F1F617817E4}" type="slidenum">
              <a:rPr lang="en-US" altLang="x-none" sz="1200">
                <a:solidFill>
                  <a:srgbClr val="000000"/>
                </a:solidFill>
                <a:latin typeface="Times New Roman" charset="0"/>
              </a:rPr>
              <a:pPr eaLnBrk="1" hangingPunct="1"/>
              <a:t>90</a:t>
            </a:fld>
            <a:endParaRPr lang="en-US" altLang="x-none" sz="1200">
              <a:solidFill>
                <a:srgbClr val="000000"/>
              </a:solidFill>
              <a:latin typeface="Times New Roman" charset="0"/>
            </a:endParaRPr>
          </a:p>
        </p:txBody>
      </p:sp>
      <p:sp>
        <p:nvSpPr>
          <p:cNvPr id="304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4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8392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649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2EF6C17-84DC-0244-B7D0-96DA2FCFDEAD}"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7506921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EF8392-7EDE-AC49-91E9-A88505F3195E}" type="slidenum">
              <a:rPr lang="en-US" altLang="x-none" sz="1200">
                <a:solidFill>
                  <a:srgbClr val="000000"/>
                </a:solidFill>
                <a:latin typeface="Times New Roman" charset="0"/>
              </a:rPr>
              <a:pPr eaLnBrk="1" hangingPunct="1"/>
              <a:t>91</a:t>
            </a:fld>
            <a:endParaRPr lang="en-US" altLang="x-none" sz="1200">
              <a:solidFill>
                <a:srgbClr val="000000"/>
              </a:solidFill>
              <a:latin typeface="Times New Roman" charset="0"/>
            </a:endParaRPr>
          </a:p>
        </p:txBody>
      </p:sp>
      <p:sp>
        <p:nvSpPr>
          <p:cNvPr id="306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61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60382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7ACF82-0CA9-5245-A0E3-72174EE8F96D}" type="slidenum">
              <a:rPr lang="en-US" altLang="x-none" sz="1200">
                <a:solidFill>
                  <a:srgbClr val="000000"/>
                </a:solidFill>
                <a:latin typeface="Times New Roman" charset="0"/>
              </a:rPr>
              <a:pPr eaLnBrk="1" hangingPunct="1"/>
              <a:t>92</a:t>
            </a:fld>
            <a:endParaRPr lang="en-US" altLang="x-none" sz="1200">
              <a:solidFill>
                <a:srgbClr val="000000"/>
              </a:solidFill>
              <a:latin typeface="Times New Roman" charset="0"/>
            </a:endParaRPr>
          </a:p>
        </p:txBody>
      </p:sp>
      <p:sp>
        <p:nvSpPr>
          <p:cNvPr id="3082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82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060130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F4583AF-E57D-9D42-BE8B-3CB2146819E6}" type="slidenum">
              <a:rPr lang="en-US" altLang="x-none" sz="1200">
                <a:solidFill>
                  <a:srgbClr val="000000"/>
                </a:solidFill>
                <a:latin typeface="Times New Roman" charset="0"/>
              </a:rPr>
              <a:pPr eaLnBrk="1" hangingPunct="1"/>
              <a:t>93</a:t>
            </a:fld>
            <a:endParaRPr lang="en-US" altLang="x-none" sz="1200">
              <a:solidFill>
                <a:srgbClr val="000000"/>
              </a:solidFill>
              <a:latin typeface="Times New Roman" charset="0"/>
            </a:endParaRPr>
          </a:p>
        </p:txBody>
      </p:sp>
      <p:sp>
        <p:nvSpPr>
          <p:cNvPr id="3102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02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0167002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ACDC37-495C-C74A-A9FD-3F4331FA327C}" type="slidenum">
              <a:rPr lang="en-US" altLang="x-none" sz="1200">
                <a:solidFill>
                  <a:srgbClr val="000000"/>
                </a:solidFill>
                <a:latin typeface="Times New Roman" charset="0"/>
              </a:rPr>
              <a:pPr eaLnBrk="1" hangingPunct="1"/>
              <a:t>94</a:t>
            </a:fld>
            <a:endParaRPr lang="en-US" altLang="x-none" sz="1200">
              <a:solidFill>
                <a:srgbClr val="000000"/>
              </a:solidFill>
              <a:latin typeface="Times New Roman" charset="0"/>
            </a:endParaRPr>
          </a:p>
        </p:txBody>
      </p:sp>
      <p:sp>
        <p:nvSpPr>
          <p:cNvPr id="312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23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14094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7043C4E-F838-9D4A-A639-409F0E1AD132}" type="slidenum">
              <a:rPr lang="en-US" altLang="x-none" sz="1200">
                <a:solidFill>
                  <a:srgbClr val="000000"/>
                </a:solidFill>
                <a:latin typeface="Times New Roman" charset="0"/>
              </a:rPr>
              <a:pPr eaLnBrk="1" hangingPunct="1"/>
              <a:t>95</a:t>
            </a:fld>
            <a:endParaRPr lang="en-US" altLang="x-none" sz="1200">
              <a:solidFill>
                <a:srgbClr val="000000"/>
              </a:solidFill>
              <a:latin typeface="Times New Roman" charset="0"/>
            </a:endParaRPr>
          </a:p>
        </p:txBody>
      </p:sp>
      <p:sp>
        <p:nvSpPr>
          <p:cNvPr id="324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46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63644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A4ADD1-C0FE-4D40-A787-CBD150817FAB}" type="slidenum">
              <a:rPr lang="en-US" altLang="x-none" sz="1200">
                <a:solidFill>
                  <a:srgbClr val="000000"/>
                </a:solidFill>
                <a:latin typeface="Times New Roman" charset="0"/>
              </a:rPr>
              <a:pPr eaLnBrk="1" hangingPunct="1"/>
              <a:t>96</a:t>
            </a:fld>
            <a:endParaRPr lang="en-US" altLang="x-none" sz="1200">
              <a:solidFill>
                <a:srgbClr val="000000"/>
              </a:solidFill>
              <a:latin typeface="Times New Roman" charset="0"/>
            </a:endParaRPr>
          </a:p>
        </p:txBody>
      </p:sp>
      <p:sp>
        <p:nvSpPr>
          <p:cNvPr id="314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43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85422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3D01ABE-5EDE-D64E-911A-524CCABD5BE2}" type="slidenum">
              <a:rPr lang="en-US" altLang="x-none" sz="1200">
                <a:solidFill>
                  <a:srgbClr val="000000"/>
                </a:solidFill>
                <a:latin typeface="Times New Roman" charset="0"/>
              </a:rPr>
              <a:pPr eaLnBrk="1" hangingPunct="1"/>
              <a:t>97</a:t>
            </a:fld>
            <a:endParaRPr lang="en-US" altLang="x-none" sz="1200">
              <a:solidFill>
                <a:srgbClr val="000000"/>
              </a:solidFill>
              <a:latin typeface="Times New Roman" charset="0"/>
            </a:endParaRPr>
          </a:p>
        </p:txBody>
      </p:sp>
      <p:sp>
        <p:nvSpPr>
          <p:cNvPr id="316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6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5417429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E9C50E-8CEB-BD41-9F56-159F329D3F95}" type="slidenum">
              <a:rPr lang="en-US" altLang="x-none" sz="1200">
                <a:solidFill>
                  <a:srgbClr val="000000"/>
                </a:solidFill>
                <a:latin typeface="Times New Roman" charset="0"/>
              </a:rPr>
              <a:pPr eaLnBrk="1" hangingPunct="1"/>
              <a:t>98</a:t>
            </a:fld>
            <a:endParaRPr lang="en-US" altLang="x-none" sz="1200">
              <a:solidFill>
                <a:srgbClr val="000000"/>
              </a:solidFill>
              <a:latin typeface="Times New Roman" charset="0"/>
            </a:endParaRPr>
          </a:p>
        </p:txBody>
      </p:sp>
      <p:sp>
        <p:nvSpPr>
          <p:cNvPr id="318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8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6569548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333CC1A-77C8-9645-A3F2-C82828A1C168}" type="slidenum">
              <a:rPr lang="en-US" altLang="x-none" sz="1200">
                <a:solidFill>
                  <a:srgbClr val="000000"/>
                </a:solidFill>
                <a:latin typeface="Times New Roman" charset="0"/>
              </a:rPr>
              <a:pPr eaLnBrk="1" hangingPunct="1"/>
              <a:t>99</a:t>
            </a:fld>
            <a:endParaRPr lang="en-US" altLang="x-none" sz="1200">
              <a:solidFill>
                <a:srgbClr val="000000"/>
              </a:solidFill>
              <a:latin typeface="Times New Roman" charset="0"/>
            </a:endParaRPr>
          </a:p>
        </p:txBody>
      </p:sp>
      <p:sp>
        <p:nvSpPr>
          <p:cNvPr id="320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0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4960434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A3EC25-E1AB-F249-9504-5B48402412CB}" type="slidenum">
              <a:rPr lang="en-US" altLang="x-none" sz="1200">
                <a:solidFill>
                  <a:srgbClr val="000000"/>
                </a:solidFill>
                <a:latin typeface="Times New Roman" charset="0"/>
              </a:rPr>
              <a:pPr eaLnBrk="1" hangingPunct="1"/>
              <a:t>100</a:t>
            </a:fld>
            <a:endParaRPr lang="en-US" altLang="x-none" sz="1200">
              <a:solidFill>
                <a:srgbClr val="000000"/>
              </a:solidFill>
              <a:latin typeface="Times New Roman" charset="0"/>
            </a:endParaRPr>
          </a:p>
        </p:txBody>
      </p:sp>
      <p:sp>
        <p:nvSpPr>
          <p:cNvPr id="3225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25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7323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448" y="2129656"/>
            <a:ext cx="7771132" cy="1470477"/>
          </a:xfrm>
        </p:spPr>
        <p:txBody>
          <a:bodyPr/>
          <a:lstStyle/>
          <a:p>
            <a:r>
              <a:rPr lang="en-US"/>
              <a:t>Click to edit Master title style</a:t>
            </a:r>
          </a:p>
        </p:txBody>
      </p:sp>
      <p:sp>
        <p:nvSpPr>
          <p:cNvPr id="3" name="Subtitle 2"/>
          <p:cNvSpPr>
            <a:spLocks noGrp="1"/>
          </p:cNvSpPr>
          <p:nvPr>
            <p:ph type="subTitle" idx="1"/>
          </p:nvPr>
        </p:nvSpPr>
        <p:spPr>
          <a:xfrm>
            <a:off x="1371297" y="3886940"/>
            <a:ext cx="6401434" cy="1752530"/>
          </a:xfrm>
        </p:spPr>
        <p:txBody>
          <a:bodyPr/>
          <a:lstStyle>
            <a:lvl1pPr marL="0" indent="0" algn="ctr">
              <a:buNone/>
              <a:defRPr/>
            </a:lvl1pPr>
            <a:lvl2pPr marL="455860" indent="0" algn="ctr">
              <a:buNone/>
              <a:defRPr/>
            </a:lvl2pPr>
            <a:lvl3pPr marL="911722" indent="0" algn="ctr">
              <a:buNone/>
              <a:defRPr/>
            </a:lvl3pPr>
            <a:lvl4pPr marL="1367583" indent="0" algn="ctr">
              <a:buNone/>
              <a:defRPr/>
            </a:lvl4pPr>
            <a:lvl5pPr marL="1823446" indent="0" algn="ctr">
              <a:buNone/>
              <a:defRPr/>
            </a:lvl5pPr>
            <a:lvl6pPr marL="2279306" indent="0" algn="ctr">
              <a:buNone/>
              <a:defRPr/>
            </a:lvl6pPr>
            <a:lvl7pPr marL="2735167" indent="0" algn="ctr">
              <a:buNone/>
              <a:defRPr/>
            </a:lvl7pPr>
            <a:lvl8pPr marL="3191028" indent="0" algn="ctr">
              <a:buNone/>
              <a:defRPr/>
            </a:lvl8pPr>
            <a:lvl9pPr marL="3646890" indent="0" algn="ctr">
              <a:buNone/>
              <a:defRPr/>
            </a:lvl9pPr>
          </a:lstStyle>
          <a:p>
            <a:r>
              <a:rPr lang="en-US"/>
              <a:t>Click to edit Master subtitle style</a:t>
            </a:r>
          </a:p>
        </p:txBody>
      </p:sp>
      <p:sp>
        <p:nvSpPr>
          <p:cNvPr id="4" name="Rectangle 10"/>
          <p:cNvSpPr>
            <a:spLocks noGrp="1" noChangeArrowheads="1"/>
          </p:cNvSpPr>
          <p:nvPr>
            <p:ph type="dt" sz="half" idx="10"/>
          </p:nvPr>
        </p:nvSpPr>
        <p:spPr/>
        <p:txBody>
          <a:bodyPr/>
          <a:lstStyle>
            <a:lvl1pPr>
              <a:defRPr/>
            </a:lvl1pPr>
          </a:lstStyle>
          <a:p>
            <a:fld id="{2D8C78FC-9B6B-194F-99E0-C4445883305D}" type="datetime1">
              <a:rPr lang="en-US" altLang="x-none"/>
              <a:pPr/>
              <a:t>11/3/21</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D9F9F519-CD00-5F4D-B7F2-0EE1F4636E50}" type="slidenum">
              <a:rPr lang="en-US" altLang="x-none"/>
              <a:pPr/>
              <a:t>‹#›</a:t>
            </a:fld>
            <a:endParaRPr lang="en-US" altLang="x-none"/>
          </a:p>
        </p:txBody>
      </p:sp>
    </p:spTree>
    <p:extLst>
      <p:ext uri="{BB962C8B-B14F-4D97-AF65-F5344CB8AC3E}">
        <p14:creationId xmlns:p14="http://schemas.microsoft.com/office/powerpoint/2010/main" val="102211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fld id="{D76391F4-8127-0444-9966-6E95F978F5AD}" type="datetime1">
              <a:rPr lang="en-US" altLang="x-none"/>
              <a:pPr/>
              <a:t>11/3/21</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1B8A529D-6132-CB46-8C6C-DAD9A2385A48}" type="slidenum">
              <a:rPr lang="en-US" altLang="x-none"/>
              <a:pPr/>
              <a:t>‹#›</a:t>
            </a:fld>
            <a:endParaRPr lang="en-US" altLang="x-none"/>
          </a:p>
        </p:txBody>
      </p:sp>
    </p:spTree>
    <p:extLst>
      <p:ext uri="{BB962C8B-B14F-4D97-AF65-F5344CB8AC3E}">
        <p14:creationId xmlns:p14="http://schemas.microsoft.com/office/powerpoint/2010/main" val="27767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3400" y="228191"/>
            <a:ext cx="1941991" cy="601976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2674" y="228191"/>
            <a:ext cx="5678538" cy="6019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fld id="{D4C3E03C-FC3A-AF45-A298-EB9414F116B4}" type="datetime1">
              <a:rPr lang="en-US" altLang="x-none"/>
              <a:pPr/>
              <a:t>11/3/21</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9DBBDC82-DC13-7947-B18B-0C71C25B5EE4}" type="slidenum">
              <a:rPr lang="en-US" altLang="x-none"/>
              <a:pPr/>
              <a:t>‹#›</a:t>
            </a:fld>
            <a:endParaRPr lang="en-US" altLang="x-none"/>
          </a:p>
        </p:txBody>
      </p:sp>
    </p:spTree>
    <p:extLst>
      <p:ext uri="{BB962C8B-B14F-4D97-AF65-F5344CB8AC3E}">
        <p14:creationId xmlns:p14="http://schemas.microsoft.com/office/powerpoint/2010/main" val="447945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60" y="228178"/>
            <a:ext cx="7772718" cy="1144056"/>
          </a:xfrm>
        </p:spPr>
        <p:txBody>
          <a:bodyPr/>
          <a:lstStyle/>
          <a:p>
            <a:r>
              <a:rPr lang="en-US"/>
              <a:t>Click to edit Master title style</a:t>
            </a:r>
          </a:p>
        </p:txBody>
      </p:sp>
      <p:sp>
        <p:nvSpPr>
          <p:cNvPr id="3" name="Text Placeholder 2"/>
          <p:cNvSpPr>
            <a:spLocks noGrp="1"/>
          </p:cNvSpPr>
          <p:nvPr>
            <p:ph type="body" sz="half" idx="1"/>
          </p:nvPr>
        </p:nvSpPr>
        <p:spPr>
          <a:xfrm>
            <a:off x="532674" y="1600415"/>
            <a:ext cx="3809472"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4334" y="1600415"/>
            <a:ext cx="3811057"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p:txBody>
          <a:bodyPr/>
          <a:lstStyle>
            <a:lvl1pPr>
              <a:defRPr/>
            </a:lvl1pPr>
          </a:lstStyle>
          <a:p>
            <a:fld id="{776A4402-0A0A-BC4E-A9D8-97D94A16B3AE}" type="datetime1">
              <a:rPr lang="en-US" altLang="x-none"/>
              <a:pPr/>
              <a:t>11/3/21</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9AB768B2-D33F-BF4A-93BD-11F19F8D5172}" type="slidenum">
              <a:rPr lang="en-US" altLang="x-none"/>
              <a:pPr/>
              <a:t>‹#›</a:t>
            </a:fld>
            <a:endParaRPr lang="en-US" altLang="x-none"/>
          </a:p>
        </p:txBody>
      </p:sp>
    </p:spTree>
    <p:extLst>
      <p:ext uri="{BB962C8B-B14F-4D97-AF65-F5344CB8AC3E}">
        <p14:creationId xmlns:p14="http://schemas.microsoft.com/office/powerpoint/2010/main" val="169328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B02264EF-B338-B34E-AFD3-A635AC15D99F}" type="slidenum">
              <a:rPr lang="en-US" altLang="x-none"/>
              <a:pPr/>
              <a:t>‹#›</a:t>
            </a:fld>
            <a:endParaRPr lang="en-US" altLang="x-none"/>
          </a:p>
        </p:txBody>
      </p:sp>
    </p:spTree>
    <p:extLst>
      <p:ext uri="{BB962C8B-B14F-4D97-AF65-F5344CB8AC3E}">
        <p14:creationId xmlns:p14="http://schemas.microsoft.com/office/powerpoint/2010/main" val="39547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B8AA23A2-5167-9F48-9C61-9B9589D68513}" type="slidenum">
              <a:rPr lang="en-US" altLang="x-none"/>
              <a:pPr/>
              <a:t>‹#›</a:t>
            </a:fld>
            <a:endParaRPr lang="en-US" altLang="x-none"/>
          </a:p>
        </p:txBody>
      </p:sp>
    </p:spTree>
    <p:extLst>
      <p:ext uri="{BB962C8B-B14F-4D97-AF65-F5344CB8AC3E}">
        <p14:creationId xmlns:p14="http://schemas.microsoft.com/office/powerpoint/2010/main" val="360472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0882520B-5508-1648-84CB-F87845B06DFF}" type="slidenum">
              <a:rPr lang="en-US" altLang="x-none"/>
              <a:pPr/>
              <a:t>‹#›</a:t>
            </a:fld>
            <a:endParaRPr lang="en-US" altLang="x-none"/>
          </a:p>
        </p:txBody>
      </p:sp>
    </p:spTree>
    <p:extLst>
      <p:ext uri="{BB962C8B-B14F-4D97-AF65-F5344CB8AC3E}">
        <p14:creationId xmlns:p14="http://schemas.microsoft.com/office/powerpoint/2010/main" val="407754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875825D9-59E6-E143-9C0F-67313CA91D8A}" type="slidenum">
              <a:rPr lang="en-US" altLang="x-none"/>
              <a:pPr/>
              <a:t>‹#›</a:t>
            </a:fld>
            <a:endParaRPr lang="en-US" altLang="x-none"/>
          </a:p>
        </p:txBody>
      </p:sp>
    </p:spTree>
    <p:extLst>
      <p:ext uri="{BB962C8B-B14F-4D97-AF65-F5344CB8AC3E}">
        <p14:creationId xmlns:p14="http://schemas.microsoft.com/office/powerpoint/2010/main" val="507933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8" name="Rectangle 6"/>
          <p:cNvSpPr>
            <a:spLocks noGrp="1" noChangeArrowheads="1"/>
          </p:cNvSpPr>
          <p:nvPr>
            <p:ph type="sldNum" sz="quarter" idx="11"/>
          </p:nvPr>
        </p:nvSpPr>
        <p:spPr/>
        <p:txBody>
          <a:bodyPr/>
          <a:lstStyle>
            <a:lvl1pPr eaLnBrk="1" hangingPunct="1">
              <a:defRPr>
                <a:latin typeface="Comic Sans MS" charset="0"/>
              </a:defRPr>
            </a:lvl1pPr>
          </a:lstStyle>
          <a:p>
            <a:fld id="{2CA0234D-4097-7145-BC48-C4DBD432BE37}" type="slidenum">
              <a:rPr lang="en-US" altLang="x-none"/>
              <a:pPr/>
              <a:t>‹#›</a:t>
            </a:fld>
            <a:endParaRPr lang="en-US" altLang="x-none"/>
          </a:p>
        </p:txBody>
      </p:sp>
    </p:spTree>
    <p:extLst>
      <p:ext uri="{BB962C8B-B14F-4D97-AF65-F5344CB8AC3E}">
        <p14:creationId xmlns:p14="http://schemas.microsoft.com/office/powerpoint/2010/main" val="593257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4" name="Rectangle 6"/>
          <p:cNvSpPr>
            <a:spLocks noGrp="1" noChangeArrowheads="1"/>
          </p:cNvSpPr>
          <p:nvPr>
            <p:ph type="sldNum" sz="quarter" idx="11"/>
          </p:nvPr>
        </p:nvSpPr>
        <p:spPr/>
        <p:txBody>
          <a:bodyPr/>
          <a:lstStyle>
            <a:lvl1pPr eaLnBrk="1" hangingPunct="1">
              <a:defRPr>
                <a:latin typeface="Comic Sans MS" charset="0"/>
              </a:defRPr>
            </a:lvl1pPr>
          </a:lstStyle>
          <a:p>
            <a:fld id="{F2B4FC0D-AD59-E54D-BA3C-2D5E46211E3B}" type="slidenum">
              <a:rPr lang="en-US" altLang="x-none"/>
              <a:pPr/>
              <a:t>‹#›</a:t>
            </a:fld>
            <a:endParaRPr lang="en-US" altLang="x-none"/>
          </a:p>
        </p:txBody>
      </p:sp>
    </p:spTree>
    <p:extLst>
      <p:ext uri="{BB962C8B-B14F-4D97-AF65-F5344CB8AC3E}">
        <p14:creationId xmlns:p14="http://schemas.microsoft.com/office/powerpoint/2010/main" val="118666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3" name="Rectangle 6"/>
          <p:cNvSpPr>
            <a:spLocks noGrp="1" noChangeArrowheads="1"/>
          </p:cNvSpPr>
          <p:nvPr>
            <p:ph type="sldNum" sz="quarter" idx="11"/>
          </p:nvPr>
        </p:nvSpPr>
        <p:spPr/>
        <p:txBody>
          <a:bodyPr/>
          <a:lstStyle>
            <a:lvl1pPr eaLnBrk="1" hangingPunct="1">
              <a:defRPr>
                <a:latin typeface="Comic Sans MS" charset="0"/>
              </a:defRPr>
            </a:lvl1pPr>
          </a:lstStyle>
          <a:p>
            <a:fld id="{E7D92F4B-A327-724E-BD5B-A528A870F54F}" type="slidenum">
              <a:rPr lang="en-US" altLang="x-none"/>
              <a:pPr/>
              <a:t>‹#›</a:t>
            </a:fld>
            <a:endParaRPr lang="en-US" altLang="x-none"/>
          </a:p>
        </p:txBody>
      </p:sp>
    </p:spTree>
    <p:extLst>
      <p:ext uri="{BB962C8B-B14F-4D97-AF65-F5344CB8AC3E}">
        <p14:creationId xmlns:p14="http://schemas.microsoft.com/office/powerpoint/2010/main" val="156404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fld id="{675E07B6-5164-D048-9DFE-FF8AAE835CBC}" type="datetime1">
              <a:rPr lang="en-US" altLang="x-none"/>
              <a:pPr/>
              <a:t>11/3/21</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4233A062-1DAB-6544-B281-8FCB983AFCD2}" type="slidenum">
              <a:rPr lang="en-US" altLang="x-none"/>
              <a:pPr/>
              <a:t>‹#›</a:t>
            </a:fld>
            <a:endParaRPr lang="en-US" altLang="x-none"/>
          </a:p>
        </p:txBody>
      </p:sp>
    </p:spTree>
    <p:extLst>
      <p:ext uri="{BB962C8B-B14F-4D97-AF65-F5344CB8AC3E}">
        <p14:creationId xmlns:p14="http://schemas.microsoft.com/office/powerpoint/2010/main" val="1025365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F26B533C-4510-9E49-BE34-88359C8E77F1}" type="slidenum">
              <a:rPr lang="en-US" altLang="x-none"/>
              <a:pPr/>
              <a:t>‹#›</a:t>
            </a:fld>
            <a:endParaRPr lang="en-US" altLang="x-none"/>
          </a:p>
        </p:txBody>
      </p:sp>
    </p:spTree>
    <p:extLst>
      <p:ext uri="{BB962C8B-B14F-4D97-AF65-F5344CB8AC3E}">
        <p14:creationId xmlns:p14="http://schemas.microsoft.com/office/powerpoint/2010/main" val="1780174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8955D644-0AD2-E947-BF96-90EF12A14AD2}" type="slidenum">
              <a:rPr lang="en-US" altLang="x-none"/>
              <a:pPr/>
              <a:t>‹#›</a:t>
            </a:fld>
            <a:endParaRPr lang="en-US" altLang="x-none"/>
          </a:p>
        </p:txBody>
      </p:sp>
    </p:spTree>
    <p:extLst>
      <p:ext uri="{BB962C8B-B14F-4D97-AF65-F5344CB8AC3E}">
        <p14:creationId xmlns:p14="http://schemas.microsoft.com/office/powerpoint/2010/main" val="649777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A65D6156-C6AB-7745-A5B4-BAF4346385AC}" type="slidenum">
              <a:rPr lang="en-US" altLang="x-none"/>
              <a:pPr/>
              <a:t>‹#›</a:t>
            </a:fld>
            <a:endParaRPr lang="en-US" altLang="x-none"/>
          </a:p>
        </p:txBody>
      </p:sp>
    </p:spTree>
    <p:extLst>
      <p:ext uri="{BB962C8B-B14F-4D97-AF65-F5344CB8AC3E}">
        <p14:creationId xmlns:p14="http://schemas.microsoft.com/office/powerpoint/2010/main" val="856635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3C8736FE-40C5-0542-863E-9EDAB98EAF50}" type="slidenum">
              <a:rPr lang="en-US" altLang="x-none"/>
              <a:pPr/>
              <a:t>‹#›</a:t>
            </a:fld>
            <a:endParaRPr lang="en-US" altLang="x-none"/>
          </a:p>
        </p:txBody>
      </p:sp>
    </p:spTree>
    <p:extLst>
      <p:ext uri="{BB962C8B-B14F-4D97-AF65-F5344CB8AC3E}">
        <p14:creationId xmlns:p14="http://schemas.microsoft.com/office/powerpoint/2010/main" val="739605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88A5A2FF-FEF7-8A44-922B-B792467A878A}" type="slidenum">
              <a:rPr lang="en-US" altLang="x-none"/>
              <a:pPr/>
              <a:t>‹#›</a:t>
            </a:fld>
            <a:endParaRPr lang="en-US" altLang="x-none"/>
          </a:p>
        </p:txBody>
      </p:sp>
    </p:spTree>
    <p:extLst>
      <p:ext uri="{BB962C8B-B14F-4D97-AF65-F5344CB8AC3E}">
        <p14:creationId xmlns:p14="http://schemas.microsoft.com/office/powerpoint/2010/main" val="9061382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31089471-7B44-DB4D-BCFB-8DABFA20CDF3}" type="slidenum">
              <a:rPr lang="en-US" altLang="x-none"/>
              <a:pPr/>
              <a:t>‹#›</a:t>
            </a:fld>
            <a:endParaRPr lang="en-US" altLang="x-none"/>
          </a:p>
        </p:txBody>
      </p:sp>
    </p:spTree>
    <p:extLst>
      <p:ext uri="{BB962C8B-B14F-4D97-AF65-F5344CB8AC3E}">
        <p14:creationId xmlns:p14="http://schemas.microsoft.com/office/powerpoint/2010/main" val="1659346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409044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124200" y="6248400"/>
            <a:ext cx="2895600" cy="457200"/>
          </a:xfrm>
          <a:prstGeom prst="rect">
            <a:avLst/>
          </a:prstGeom>
        </p:spPr>
        <p:txBody>
          <a:bodyPr/>
          <a:lstStyle>
            <a:lvl1pPr>
              <a:defRPr sz="1800">
                <a:solidFill>
                  <a:srgbClr val="000000"/>
                </a:solidFill>
                <a:latin typeface="Arial" charset="0"/>
                <a:ea typeface="+mn-ea"/>
                <a:cs typeface="Arial" charset="0"/>
              </a:defRPr>
            </a:lvl1pPr>
          </a:lstStyle>
          <a:p>
            <a:pPr>
              <a:defRPr/>
            </a:pPr>
            <a:r>
              <a:rPr lang="en-US" altLang="zh-CN"/>
              <a:t>Yale LANS</a:t>
            </a:r>
          </a:p>
        </p:txBody>
      </p:sp>
    </p:spTree>
    <p:extLst>
      <p:ext uri="{BB962C8B-B14F-4D97-AF65-F5344CB8AC3E}">
        <p14:creationId xmlns:p14="http://schemas.microsoft.com/office/powerpoint/2010/main" val="1505374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990600"/>
          </a:xfrm>
        </p:spPr>
        <p:txBody>
          <a:bodyPr/>
          <a:lstStyle/>
          <a:p>
            <a:r>
              <a:rPr lang="en-US"/>
              <a:t>Click to edit Master title style</a:t>
            </a:r>
          </a:p>
        </p:txBody>
      </p:sp>
      <p:sp>
        <p:nvSpPr>
          <p:cNvPr id="3" name="Content Placeholder 2"/>
          <p:cNvSpPr>
            <a:spLocks noGrp="1"/>
          </p:cNvSpPr>
          <p:nvPr>
            <p:ph sz="half" idx="1"/>
          </p:nvPr>
        </p:nvSpPr>
        <p:spPr>
          <a:xfrm>
            <a:off x="228600" y="1066800"/>
            <a:ext cx="43815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62500" y="1066800"/>
            <a:ext cx="43815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33400" y="6248400"/>
            <a:ext cx="1905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4290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ea typeface="ＭＳ Ｐゴシック" charset="0"/>
                <a:cs typeface="Arial" charset="0"/>
              </a:defRPr>
            </a:lvl1pPr>
          </a:lstStyle>
          <a:p>
            <a:pPr>
              <a:defRPr/>
            </a:pPr>
            <a:endParaRPr lang="en-US"/>
          </a:p>
        </p:txBody>
      </p:sp>
      <p:sp>
        <p:nvSpPr>
          <p:cNvPr id="7" name="Slide Number Placeholder 6"/>
          <p:cNvSpPr>
            <a:spLocks noGrp="1"/>
          </p:cNvSpPr>
          <p:nvPr>
            <p:ph type="sldNum" sz="quarter" idx="12"/>
          </p:nvPr>
        </p:nvSpPr>
        <p:spPr>
          <a:xfrm>
            <a:off x="7162800" y="6324600"/>
            <a:ext cx="1905000" cy="457200"/>
          </a:xfrm>
        </p:spPr>
        <p:txBody>
          <a:bodyPr/>
          <a:lstStyle>
            <a:lvl1pPr>
              <a:defRPr/>
            </a:lvl1pPr>
          </a:lstStyle>
          <a:p>
            <a:fld id="{2A0A9234-5E92-3145-B60A-C9C6D89DBF1B}" type="slidenum">
              <a:rPr lang="en-US" altLang="x-none"/>
              <a:pPr/>
              <a:t>‹#›</a:t>
            </a:fld>
            <a:endParaRPr lang="en-US" altLang="x-none"/>
          </a:p>
        </p:txBody>
      </p:sp>
    </p:spTree>
    <p:extLst>
      <p:ext uri="{BB962C8B-B14F-4D97-AF65-F5344CB8AC3E}">
        <p14:creationId xmlns:p14="http://schemas.microsoft.com/office/powerpoint/2010/main" val="132657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F0A77597-4BD8-8242-A274-6EFD0E7EF99E}" type="slidenum">
              <a:rPr lang="en-US" altLang="x-none"/>
              <a:pPr/>
              <a:t>‹#›</a:t>
            </a:fld>
            <a:endParaRPr lang="en-US" altLang="x-none"/>
          </a:p>
        </p:txBody>
      </p:sp>
    </p:spTree>
    <p:extLst>
      <p:ext uri="{BB962C8B-B14F-4D97-AF65-F5344CB8AC3E}">
        <p14:creationId xmlns:p14="http://schemas.microsoft.com/office/powerpoint/2010/main" val="61377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96" y="4406678"/>
            <a:ext cx="7771132" cy="136272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896" y="2906107"/>
            <a:ext cx="7771132" cy="1500584"/>
          </a:xfrm>
        </p:spPr>
        <p:txBody>
          <a:bodyPr anchor="b"/>
          <a:lstStyle>
            <a:lvl1pPr marL="0" indent="0">
              <a:buNone/>
              <a:defRPr sz="2000"/>
            </a:lvl1pPr>
            <a:lvl2pPr marL="455860" indent="0">
              <a:buNone/>
              <a:defRPr sz="1800"/>
            </a:lvl2pPr>
            <a:lvl3pPr marL="911722" indent="0">
              <a:buNone/>
              <a:defRPr sz="1600"/>
            </a:lvl3pPr>
            <a:lvl4pPr marL="1367583" indent="0">
              <a:buNone/>
              <a:defRPr sz="1400"/>
            </a:lvl4pPr>
            <a:lvl5pPr marL="1823446" indent="0">
              <a:buNone/>
              <a:defRPr sz="1400"/>
            </a:lvl5pPr>
            <a:lvl6pPr marL="2279306" indent="0">
              <a:buNone/>
              <a:defRPr sz="1400"/>
            </a:lvl6pPr>
            <a:lvl7pPr marL="2735167" indent="0">
              <a:buNone/>
              <a:defRPr sz="1400"/>
            </a:lvl7pPr>
            <a:lvl8pPr marL="3191028" indent="0">
              <a:buNone/>
              <a:defRPr sz="1400"/>
            </a:lvl8pPr>
            <a:lvl9pPr marL="364689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p:txBody>
          <a:bodyPr/>
          <a:lstStyle>
            <a:lvl1pPr>
              <a:defRPr/>
            </a:lvl1pPr>
          </a:lstStyle>
          <a:p>
            <a:fld id="{5C02D9C6-BD13-3749-9FBA-C4B0B33BB25D}" type="datetime1">
              <a:rPr lang="en-US" altLang="x-none"/>
              <a:pPr/>
              <a:t>11/3/21</a:t>
            </a:fld>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6" name="Rectangle 12"/>
          <p:cNvSpPr>
            <a:spLocks noGrp="1" noChangeArrowheads="1"/>
          </p:cNvSpPr>
          <p:nvPr>
            <p:ph type="sldNum" sz="quarter" idx="12"/>
          </p:nvPr>
        </p:nvSpPr>
        <p:spPr/>
        <p:txBody>
          <a:bodyPr/>
          <a:lstStyle>
            <a:lvl1pPr>
              <a:defRPr/>
            </a:lvl1pPr>
          </a:lstStyle>
          <a:p>
            <a:fld id="{15DFBD51-7707-A14D-8E45-40C7AB00D711}" type="slidenum">
              <a:rPr lang="en-US" altLang="x-none"/>
              <a:pPr/>
              <a:t>‹#›</a:t>
            </a:fld>
            <a:endParaRPr lang="en-US" altLang="x-none"/>
          </a:p>
        </p:txBody>
      </p:sp>
    </p:spTree>
    <p:extLst>
      <p:ext uri="{BB962C8B-B14F-4D97-AF65-F5344CB8AC3E}">
        <p14:creationId xmlns:p14="http://schemas.microsoft.com/office/powerpoint/2010/main" val="191324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5C423813-CBD9-4C47-926C-1EC5E88B777C}" type="slidenum">
              <a:rPr lang="en-US" altLang="x-none"/>
              <a:pPr/>
              <a:t>‹#›</a:t>
            </a:fld>
            <a:endParaRPr lang="en-US" altLang="x-none"/>
          </a:p>
        </p:txBody>
      </p:sp>
    </p:spTree>
    <p:extLst>
      <p:ext uri="{BB962C8B-B14F-4D97-AF65-F5344CB8AC3E}">
        <p14:creationId xmlns:p14="http://schemas.microsoft.com/office/powerpoint/2010/main" val="3874382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9C066D54-B18D-5942-B0F7-2E60D44D9288}" type="slidenum">
              <a:rPr lang="en-US" altLang="x-none"/>
              <a:pPr/>
              <a:t>‹#›</a:t>
            </a:fld>
            <a:endParaRPr lang="en-US" altLang="x-none"/>
          </a:p>
        </p:txBody>
      </p:sp>
    </p:spTree>
    <p:extLst>
      <p:ext uri="{BB962C8B-B14F-4D97-AF65-F5344CB8AC3E}">
        <p14:creationId xmlns:p14="http://schemas.microsoft.com/office/powerpoint/2010/main" val="2051768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1E95E4F8-58A6-4E4B-98AD-324C04D2C0FF}" type="slidenum">
              <a:rPr lang="en-US" altLang="x-none"/>
              <a:pPr/>
              <a:t>‹#›</a:t>
            </a:fld>
            <a:endParaRPr lang="en-US" altLang="x-none"/>
          </a:p>
        </p:txBody>
      </p:sp>
    </p:spTree>
    <p:extLst>
      <p:ext uri="{BB962C8B-B14F-4D97-AF65-F5344CB8AC3E}">
        <p14:creationId xmlns:p14="http://schemas.microsoft.com/office/powerpoint/2010/main" val="2228045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8" name="Rectangle 6"/>
          <p:cNvSpPr>
            <a:spLocks noGrp="1" noChangeArrowheads="1"/>
          </p:cNvSpPr>
          <p:nvPr>
            <p:ph type="sldNum" sz="quarter" idx="11"/>
          </p:nvPr>
        </p:nvSpPr>
        <p:spPr/>
        <p:txBody>
          <a:bodyPr/>
          <a:lstStyle>
            <a:lvl1pPr eaLnBrk="1" hangingPunct="1">
              <a:defRPr>
                <a:latin typeface="Comic Sans MS" charset="0"/>
              </a:defRPr>
            </a:lvl1pPr>
          </a:lstStyle>
          <a:p>
            <a:fld id="{B94082A2-5AC2-8A48-A1DF-2B54255F3331}" type="slidenum">
              <a:rPr lang="en-US" altLang="x-none"/>
              <a:pPr/>
              <a:t>‹#›</a:t>
            </a:fld>
            <a:endParaRPr lang="en-US" altLang="x-none"/>
          </a:p>
        </p:txBody>
      </p:sp>
    </p:spTree>
    <p:extLst>
      <p:ext uri="{BB962C8B-B14F-4D97-AF65-F5344CB8AC3E}">
        <p14:creationId xmlns:p14="http://schemas.microsoft.com/office/powerpoint/2010/main" val="2408311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4" name="Rectangle 6"/>
          <p:cNvSpPr>
            <a:spLocks noGrp="1" noChangeArrowheads="1"/>
          </p:cNvSpPr>
          <p:nvPr>
            <p:ph type="sldNum" sz="quarter" idx="11"/>
          </p:nvPr>
        </p:nvSpPr>
        <p:spPr/>
        <p:txBody>
          <a:bodyPr/>
          <a:lstStyle>
            <a:lvl1pPr eaLnBrk="1" hangingPunct="1">
              <a:defRPr>
                <a:latin typeface="Comic Sans MS" charset="0"/>
              </a:defRPr>
            </a:lvl1pPr>
          </a:lstStyle>
          <a:p>
            <a:fld id="{5CF18E99-E738-5E4A-97A0-5D13B0FB1784}" type="slidenum">
              <a:rPr lang="en-US" altLang="x-none"/>
              <a:pPr/>
              <a:t>‹#›</a:t>
            </a:fld>
            <a:endParaRPr lang="en-US" altLang="x-none"/>
          </a:p>
        </p:txBody>
      </p:sp>
    </p:spTree>
    <p:extLst>
      <p:ext uri="{BB962C8B-B14F-4D97-AF65-F5344CB8AC3E}">
        <p14:creationId xmlns:p14="http://schemas.microsoft.com/office/powerpoint/2010/main" val="1255219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3" name="Rectangle 6"/>
          <p:cNvSpPr>
            <a:spLocks noGrp="1" noChangeArrowheads="1"/>
          </p:cNvSpPr>
          <p:nvPr>
            <p:ph type="sldNum" sz="quarter" idx="11"/>
          </p:nvPr>
        </p:nvSpPr>
        <p:spPr/>
        <p:txBody>
          <a:bodyPr/>
          <a:lstStyle>
            <a:lvl1pPr eaLnBrk="1" hangingPunct="1">
              <a:defRPr>
                <a:latin typeface="Comic Sans MS" charset="0"/>
              </a:defRPr>
            </a:lvl1pPr>
          </a:lstStyle>
          <a:p>
            <a:fld id="{E4924CBB-B044-D942-8C72-BB56CB26227D}" type="slidenum">
              <a:rPr lang="en-US" altLang="x-none"/>
              <a:pPr/>
              <a:t>‹#›</a:t>
            </a:fld>
            <a:endParaRPr lang="en-US" altLang="x-none"/>
          </a:p>
        </p:txBody>
      </p:sp>
    </p:spTree>
    <p:extLst>
      <p:ext uri="{BB962C8B-B14F-4D97-AF65-F5344CB8AC3E}">
        <p14:creationId xmlns:p14="http://schemas.microsoft.com/office/powerpoint/2010/main" val="2355240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7CE2D976-AF2E-DB42-830F-26E36491CAC1}" type="slidenum">
              <a:rPr lang="en-US" altLang="x-none"/>
              <a:pPr/>
              <a:t>‹#›</a:t>
            </a:fld>
            <a:endParaRPr lang="en-US" altLang="x-none"/>
          </a:p>
        </p:txBody>
      </p:sp>
    </p:spTree>
    <p:extLst>
      <p:ext uri="{BB962C8B-B14F-4D97-AF65-F5344CB8AC3E}">
        <p14:creationId xmlns:p14="http://schemas.microsoft.com/office/powerpoint/2010/main" val="29337896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490D85B4-427F-094B-8429-4C743470A41D}" type="slidenum">
              <a:rPr lang="en-US" altLang="x-none"/>
              <a:pPr/>
              <a:t>‹#›</a:t>
            </a:fld>
            <a:endParaRPr lang="en-US" altLang="x-none"/>
          </a:p>
        </p:txBody>
      </p:sp>
    </p:spTree>
    <p:extLst>
      <p:ext uri="{BB962C8B-B14F-4D97-AF65-F5344CB8AC3E}">
        <p14:creationId xmlns:p14="http://schemas.microsoft.com/office/powerpoint/2010/main" val="2480029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9D68DD26-939A-7C47-AAF4-4FFB960C9E33}" type="slidenum">
              <a:rPr lang="en-US" altLang="x-none"/>
              <a:pPr/>
              <a:t>‹#›</a:t>
            </a:fld>
            <a:endParaRPr lang="en-US" altLang="x-none"/>
          </a:p>
        </p:txBody>
      </p:sp>
    </p:spTree>
    <p:extLst>
      <p:ext uri="{BB962C8B-B14F-4D97-AF65-F5344CB8AC3E}">
        <p14:creationId xmlns:p14="http://schemas.microsoft.com/office/powerpoint/2010/main" val="360246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4B57686F-30BF-744B-9B18-F46D473F05A2}" type="slidenum">
              <a:rPr lang="en-US" altLang="x-none"/>
              <a:pPr/>
              <a:t>‹#›</a:t>
            </a:fld>
            <a:endParaRPr lang="en-US" altLang="x-none"/>
          </a:p>
        </p:txBody>
      </p:sp>
    </p:spTree>
    <p:extLst>
      <p:ext uri="{BB962C8B-B14F-4D97-AF65-F5344CB8AC3E}">
        <p14:creationId xmlns:p14="http://schemas.microsoft.com/office/powerpoint/2010/main" val="3046217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2674" y="1600415"/>
            <a:ext cx="3809472"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4334" y="1600415"/>
            <a:ext cx="3811057"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p:txBody>
          <a:bodyPr/>
          <a:lstStyle>
            <a:lvl1pPr>
              <a:defRPr/>
            </a:lvl1pPr>
          </a:lstStyle>
          <a:p>
            <a:fld id="{15DE2956-9A38-E849-A45B-FD8045C55C76}" type="datetime1">
              <a:rPr lang="en-US" altLang="x-none"/>
              <a:pPr/>
              <a:t>11/3/21</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948FC1C5-9278-B343-903F-967F183C1B5A}" type="slidenum">
              <a:rPr lang="en-US" altLang="x-none"/>
              <a:pPr/>
              <a:t>‹#›</a:t>
            </a:fld>
            <a:endParaRPr lang="en-US" altLang="x-none"/>
          </a:p>
        </p:txBody>
      </p:sp>
    </p:spTree>
    <p:extLst>
      <p:ext uri="{BB962C8B-B14F-4D97-AF65-F5344CB8AC3E}">
        <p14:creationId xmlns:p14="http://schemas.microsoft.com/office/powerpoint/2010/main" val="159011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4131"/>
            <a:ext cx="8230868" cy="1144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6566" y="1535444"/>
            <a:ext cx="4040926"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a:t>Click to edit Master text styles</a:t>
            </a:r>
          </a:p>
        </p:txBody>
      </p:sp>
      <p:sp>
        <p:nvSpPr>
          <p:cNvPr id="4" name="Content Placeholder 3"/>
          <p:cNvSpPr>
            <a:spLocks noGrp="1"/>
          </p:cNvSpPr>
          <p:nvPr>
            <p:ph sz="half" idx="2"/>
          </p:nvPr>
        </p:nvSpPr>
        <p:spPr>
          <a:xfrm>
            <a:off x="456566" y="2175609"/>
            <a:ext cx="4040926"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924" y="1535444"/>
            <a:ext cx="4042510"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4924" y="2175609"/>
            <a:ext cx="4042510"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p:txBody>
          <a:bodyPr/>
          <a:lstStyle>
            <a:lvl1pPr>
              <a:defRPr/>
            </a:lvl1pPr>
          </a:lstStyle>
          <a:p>
            <a:fld id="{B2519CB1-0E60-4C44-8823-CDDFE6E90426}" type="datetime1">
              <a:rPr lang="en-US" altLang="x-none"/>
              <a:pPr/>
              <a:t>11/3/21</a:t>
            </a:fld>
            <a:endParaRPr lang="en-US" altLang="x-none"/>
          </a:p>
        </p:txBody>
      </p:sp>
      <p:sp>
        <p:nvSpPr>
          <p:cNvPr id="8"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9" name="Rectangle 12"/>
          <p:cNvSpPr>
            <a:spLocks noGrp="1" noChangeArrowheads="1"/>
          </p:cNvSpPr>
          <p:nvPr>
            <p:ph type="sldNum" sz="quarter" idx="12"/>
          </p:nvPr>
        </p:nvSpPr>
        <p:spPr/>
        <p:txBody>
          <a:bodyPr/>
          <a:lstStyle>
            <a:lvl1pPr>
              <a:defRPr/>
            </a:lvl1pPr>
          </a:lstStyle>
          <a:p>
            <a:fld id="{5D69D330-CC91-AD43-9267-70A9CD434F39}" type="slidenum">
              <a:rPr lang="en-US" altLang="x-none"/>
              <a:pPr/>
              <a:t>‹#›</a:t>
            </a:fld>
            <a:endParaRPr lang="en-US" altLang="x-none"/>
          </a:p>
        </p:txBody>
      </p:sp>
    </p:spTree>
    <p:extLst>
      <p:ext uri="{BB962C8B-B14F-4D97-AF65-F5344CB8AC3E}">
        <p14:creationId xmlns:p14="http://schemas.microsoft.com/office/powerpoint/2010/main" val="182892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p:txBody>
          <a:bodyPr/>
          <a:lstStyle>
            <a:lvl1pPr>
              <a:defRPr/>
            </a:lvl1pPr>
          </a:lstStyle>
          <a:p>
            <a:fld id="{8D56660B-76BE-BF4F-B26F-9E6F827894D5}" type="datetime1">
              <a:rPr lang="en-US" altLang="x-none"/>
              <a:pPr/>
              <a:t>11/3/21</a:t>
            </a:fld>
            <a:endParaRPr lang="en-US" altLang="x-none"/>
          </a:p>
        </p:txBody>
      </p:sp>
      <p:sp>
        <p:nvSpPr>
          <p:cNvPr id="4"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5" name="Rectangle 12"/>
          <p:cNvSpPr>
            <a:spLocks noGrp="1" noChangeArrowheads="1"/>
          </p:cNvSpPr>
          <p:nvPr>
            <p:ph type="sldNum" sz="quarter" idx="12"/>
          </p:nvPr>
        </p:nvSpPr>
        <p:spPr/>
        <p:txBody>
          <a:bodyPr/>
          <a:lstStyle>
            <a:lvl1pPr>
              <a:defRPr/>
            </a:lvl1pPr>
          </a:lstStyle>
          <a:p>
            <a:fld id="{73938B40-F02D-614F-8C35-BB1692F75E24}" type="slidenum">
              <a:rPr lang="en-US" altLang="x-none"/>
              <a:pPr/>
              <a:t>‹#›</a:t>
            </a:fld>
            <a:endParaRPr lang="en-US" altLang="x-none"/>
          </a:p>
        </p:txBody>
      </p:sp>
    </p:spTree>
    <p:extLst>
      <p:ext uri="{BB962C8B-B14F-4D97-AF65-F5344CB8AC3E}">
        <p14:creationId xmlns:p14="http://schemas.microsoft.com/office/powerpoint/2010/main" val="1799774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fld id="{C11ECB2B-1046-034E-B3C5-0D52163906EF}" type="datetime1">
              <a:rPr lang="en-US" altLang="x-none"/>
              <a:pPr/>
              <a:t>11/3/21</a:t>
            </a:fld>
            <a:endParaRPr lang="en-US" altLang="x-none"/>
          </a:p>
        </p:txBody>
      </p:sp>
      <p:sp>
        <p:nvSpPr>
          <p:cNvPr id="3"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4" name="Rectangle 12"/>
          <p:cNvSpPr>
            <a:spLocks noGrp="1" noChangeArrowheads="1"/>
          </p:cNvSpPr>
          <p:nvPr>
            <p:ph type="sldNum" sz="quarter" idx="12"/>
          </p:nvPr>
        </p:nvSpPr>
        <p:spPr/>
        <p:txBody>
          <a:bodyPr/>
          <a:lstStyle>
            <a:lvl1pPr>
              <a:defRPr/>
            </a:lvl1pPr>
          </a:lstStyle>
          <a:p>
            <a:fld id="{B89AE1A1-5CDD-DC4F-A65B-FF7949D08C2D}" type="slidenum">
              <a:rPr lang="en-US" altLang="x-none"/>
              <a:pPr/>
              <a:t>‹#›</a:t>
            </a:fld>
            <a:endParaRPr lang="en-US" altLang="x-none"/>
          </a:p>
        </p:txBody>
      </p:sp>
    </p:spTree>
    <p:extLst>
      <p:ext uri="{BB962C8B-B14F-4D97-AF65-F5344CB8AC3E}">
        <p14:creationId xmlns:p14="http://schemas.microsoft.com/office/powerpoint/2010/main" val="150843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2559"/>
            <a:ext cx="3008896" cy="116307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4862" y="272559"/>
            <a:ext cx="5112586" cy="58533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6566" y="1435617"/>
            <a:ext cx="3008896" cy="4690314"/>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p:txBody>
          <a:bodyPr/>
          <a:lstStyle>
            <a:lvl1pPr>
              <a:defRPr/>
            </a:lvl1pPr>
          </a:lstStyle>
          <a:p>
            <a:fld id="{0040AEFD-1D76-C14A-A50A-534F6DCF3B23}" type="datetime1">
              <a:rPr lang="en-US" altLang="x-none"/>
              <a:pPr/>
              <a:t>11/3/21</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7471666B-0EEC-2B45-B80D-4EBE635E63FC}" type="slidenum">
              <a:rPr lang="en-US" altLang="x-none"/>
              <a:pPr/>
              <a:t>‹#›</a:t>
            </a:fld>
            <a:endParaRPr lang="en-US" altLang="x-none"/>
          </a:p>
        </p:txBody>
      </p:sp>
    </p:spTree>
    <p:extLst>
      <p:ext uri="{BB962C8B-B14F-4D97-AF65-F5344CB8AC3E}">
        <p14:creationId xmlns:p14="http://schemas.microsoft.com/office/powerpoint/2010/main" val="119618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3" y="4801234"/>
            <a:ext cx="5485132" cy="56569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973" y="613228"/>
            <a:ext cx="5485132" cy="4115116"/>
          </a:xfrm>
        </p:spPr>
        <p:txBody>
          <a:bodyPr/>
          <a:lstStyle>
            <a:lvl1pPr marL="0" indent="0">
              <a:buNone/>
              <a:defRPr sz="3200"/>
            </a:lvl1pPr>
            <a:lvl2pPr marL="455860" indent="0">
              <a:buNone/>
              <a:defRPr sz="2800"/>
            </a:lvl2pPr>
            <a:lvl3pPr marL="911722" indent="0">
              <a:buNone/>
              <a:defRPr sz="2400"/>
            </a:lvl3pPr>
            <a:lvl4pPr marL="1367583" indent="0">
              <a:buNone/>
              <a:defRPr sz="2000"/>
            </a:lvl4pPr>
            <a:lvl5pPr marL="1823446" indent="0">
              <a:buNone/>
              <a:defRPr sz="2000"/>
            </a:lvl5pPr>
            <a:lvl6pPr marL="2279306" indent="0">
              <a:buNone/>
              <a:defRPr sz="2000"/>
            </a:lvl6pPr>
            <a:lvl7pPr marL="2735167" indent="0">
              <a:buNone/>
              <a:defRPr sz="2000"/>
            </a:lvl7pPr>
            <a:lvl8pPr marL="3191028" indent="0">
              <a:buNone/>
              <a:defRPr sz="2000"/>
            </a:lvl8pPr>
            <a:lvl9pPr marL="3646890" indent="0">
              <a:buNone/>
              <a:defRPr sz="2000"/>
            </a:lvl9pPr>
          </a:lstStyle>
          <a:p>
            <a:pPr lvl="0"/>
            <a:endParaRPr lang="en-US" noProof="0"/>
          </a:p>
        </p:txBody>
      </p:sp>
      <p:sp>
        <p:nvSpPr>
          <p:cNvPr id="4" name="Text Placeholder 3"/>
          <p:cNvSpPr>
            <a:spLocks noGrp="1"/>
          </p:cNvSpPr>
          <p:nvPr>
            <p:ph type="body" sz="half" idx="2"/>
          </p:nvPr>
        </p:nvSpPr>
        <p:spPr>
          <a:xfrm>
            <a:off x="1792973" y="5366924"/>
            <a:ext cx="5485132" cy="804959"/>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p:txBody>
          <a:bodyPr/>
          <a:lstStyle>
            <a:lvl1pPr>
              <a:defRPr/>
            </a:lvl1pPr>
          </a:lstStyle>
          <a:p>
            <a:fld id="{12DD14C8-3F08-A54C-BE36-80F40FA6F75B}" type="datetime1">
              <a:rPr lang="en-US" altLang="x-none"/>
              <a:pPr/>
              <a:t>11/3/21</a:t>
            </a:fld>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r>
              <a:rPr lang="en-US"/>
              <a:t>CS433/533: COmputer Networks</a:t>
            </a:r>
          </a:p>
        </p:txBody>
      </p:sp>
      <p:sp>
        <p:nvSpPr>
          <p:cNvPr id="7" name="Rectangle 12"/>
          <p:cNvSpPr>
            <a:spLocks noGrp="1" noChangeArrowheads="1"/>
          </p:cNvSpPr>
          <p:nvPr>
            <p:ph type="sldNum" sz="quarter" idx="12"/>
          </p:nvPr>
        </p:nvSpPr>
        <p:spPr/>
        <p:txBody>
          <a:bodyPr/>
          <a:lstStyle>
            <a:lvl1pPr>
              <a:defRPr/>
            </a:lvl1pPr>
          </a:lstStyle>
          <a:p>
            <a:fld id="{A6755842-54D0-0447-98F9-D129128F187F}" type="slidenum">
              <a:rPr lang="en-US" altLang="x-none"/>
              <a:pPr/>
              <a:t>‹#›</a:t>
            </a:fld>
            <a:endParaRPr lang="en-US" altLang="x-none"/>
          </a:p>
        </p:txBody>
      </p:sp>
    </p:spTree>
    <p:extLst>
      <p:ext uri="{BB962C8B-B14F-4D97-AF65-F5344CB8AC3E}">
        <p14:creationId xmlns:p14="http://schemas.microsoft.com/office/powerpoint/2010/main" val="174348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294" tIns="45654" rIns="91294" bIns="45654"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294" tIns="45654" rIns="91294" bIns="45654"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05" name="Text Box 5"/>
          <p:cNvSpPr txBox="1">
            <a:spLocks noChangeArrowheads="1"/>
          </p:cNvSpPr>
          <p:nvPr/>
        </p:nvSpPr>
        <p:spPr bwMode="auto">
          <a:xfrm>
            <a:off x="8040688" y="6396038"/>
            <a:ext cx="184150" cy="166687"/>
          </a:xfrm>
          <a:prstGeom prst="rect">
            <a:avLst/>
          </a:prstGeom>
          <a:noFill/>
          <a:ln w="12700">
            <a:noFill/>
            <a:miter lim="800000"/>
            <a:headEnd/>
            <a:tailEnd/>
          </a:ln>
          <a:effectLst/>
        </p:spPr>
        <p:txBody>
          <a:bodyPr wrap="none" lIns="91168" tIns="45577" rIns="91168" bIns="45577">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endParaRPr lang="en-US" sz="500">
              <a:solidFill>
                <a:srgbClr val="000000"/>
              </a:solidFill>
              <a:latin typeface="Times New Roman" charset="0"/>
            </a:endParaRPr>
          </a:p>
        </p:txBody>
      </p:sp>
      <p:sp>
        <p:nvSpPr>
          <p:cNvPr id="1030" name="Rectangle 7"/>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10" name="Rectangle 10"/>
          <p:cNvSpPr>
            <a:spLocks noGrp="1" noChangeArrowheads="1"/>
          </p:cNvSpPr>
          <p:nvPr>
            <p:ph type="dt" sz="half" idx="2"/>
          </p:nvPr>
        </p:nvSpPr>
        <p:spPr bwMode="auto">
          <a:xfrm>
            <a:off x="234950"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defRPr sz="1200">
                <a:solidFill>
                  <a:srgbClr val="000000"/>
                </a:solidFill>
                <a:latin typeface="Tahoma" charset="0"/>
              </a:defRPr>
            </a:lvl1pPr>
          </a:lstStyle>
          <a:p>
            <a:fld id="{974DA0B4-F75B-7745-8AB9-8CF2EF773983}" type="datetime1">
              <a:rPr lang="en-US" altLang="x-none"/>
              <a:pPr/>
              <a:t>11/3/21</a:t>
            </a:fld>
            <a:endParaRPr lang="en-US" altLang="x-none"/>
          </a:p>
        </p:txBody>
      </p:sp>
      <p:sp>
        <p:nvSpPr>
          <p:cNvPr id="230411" name="Rectangle 11"/>
          <p:cNvSpPr>
            <a:spLocks noGrp="1" noChangeArrowheads="1"/>
          </p:cNvSpPr>
          <p:nvPr>
            <p:ph type="ftr" sz="quarter" idx="3"/>
          </p:nvPr>
        </p:nvSpPr>
        <p:spPr bwMode="auto">
          <a:xfrm>
            <a:off x="2822575" y="6402388"/>
            <a:ext cx="3956050"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ctr" defTabSz="913276"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13575"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r">
              <a:defRPr sz="1200">
                <a:solidFill>
                  <a:srgbClr val="000000"/>
                </a:solidFill>
                <a:latin typeface="Tahoma" charset="0"/>
              </a:defRPr>
            </a:lvl1pPr>
          </a:lstStyle>
          <a:p>
            <a:fld id="{423624A3-3C20-1242-81F5-81B2E8617FF8}"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7174" r:id="rId1"/>
    <p:sldLayoutId id="2147487175" r:id="rId2"/>
    <p:sldLayoutId id="2147487176" r:id="rId3"/>
    <p:sldLayoutId id="2147487177" r:id="rId4"/>
    <p:sldLayoutId id="2147487178" r:id="rId5"/>
    <p:sldLayoutId id="2147487179" r:id="rId6"/>
    <p:sldLayoutId id="2147487180" r:id="rId7"/>
    <p:sldLayoutId id="2147487181" r:id="rId8"/>
    <p:sldLayoutId id="2147487182" r:id="rId9"/>
    <p:sldLayoutId id="2147487183" r:id="rId10"/>
    <p:sldLayoutId id="2147487184" r:id="rId11"/>
    <p:sldLayoutId id="2147487185"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5860" algn="l" defTabSz="913306" rtl="0" eaLnBrk="0" fontAlgn="base" hangingPunct="0">
        <a:spcBef>
          <a:spcPct val="0"/>
        </a:spcBef>
        <a:spcAft>
          <a:spcPct val="0"/>
        </a:spcAft>
        <a:defRPr sz="4000" u="sng">
          <a:solidFill>
            <a:schemeClr val="accent2"/>
          </a:solidFill>
          <a:latin typeface="Comic Sans MS" pitchFamily="66" charset="0"/>
        </a:defRPr>
      </a:lvl6pPr>
      <a:lvl7pPr marL="911722" algn="l" defTabSz="913306" rtl="0" eaLnBrk="0" fontAlgn="base" hangingPunct="0">
        <a:spcBef>
          <a:spcPct val="0"/>
        </a:spcBef>
        <a:spcAft>
          <a:spcPct val="0"/>
        </a:spcAft>
        <a:defRPr sz="4000" u="sng">
          <a:solidFill>
            <a:schemeClr val="accent2"/>
          </a:solidFill>
          <a:latin typeface="Comic Sans MS" pitchFamily="66" charset="0"/>
        </a:defRPr>
      </a:lvl7pPr>
      <a:lvl8pPr marL="1367583" algn="l" defTabSz="913306" rtl="0" eaLnBrk="0" fontAlgn="base" hangingPunct="0">
        <a:spcBef>
          <a:spcPct val="0"/>
        </a:spcBef>
        <a:spcAft>
          <a:spcPct val="0"/>
        </a:spcAft>
        <a:defRPr sz="4000" u="sng">
          <a:solidFill>
            <a:schemeClr val="accent2"/>
          </a:solidFill>
          <a:latin typeface="Comic Sans MS" pitchFamily="66" charset="0"/>
        </a:defRPr>
      </a:lvl8pPr>
      <a:lvl9pPr marL="1823446" algn="l" defTabSz="913306" rtl="0" eaLnBrk="0" fontAlgn="base" hangingPunct="0">
        <a:spcBef>
          <a:spcPct val="0"/>
        </a:spcBef>
        <a:spcAft>
          <a:spcPct val="0"/>
        </a:spcAft>
        <a:defRPr sz="4000" u="sng">
          <a:solidFill>
            <a:schemeClr val="accent2"/>
          </a:solidFill>
          <a:latin typeface="Comic Sans MS" pitchFamily="66" charset="0"/>
        </a:defRPr>
      </a:lvl9pPr>
    </p:titleStyle>
    <p:bodyStyle>
      <a:lvl1pPr marL="339725" indent="-339725"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39775" indent="-284163"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38238" indent="-225425" algn="l" rtl="0" eaLnBrk="0" fontAlgn="base" hangingPunct="0">
        <a:spcBef>
          <a:spcPct val="20000"/>
        </a:spcBef>
        <a:spcAft>
          <a:spcPct val="0"/>
        </a:spcAft>
        <a:buChar char="•"/>
        <a:defRPr sz="2000">
          <a:solidFill>
            <a:schemeClr val="tx1"/>
          </a:solidFill>
          <a:latin typeface="+mn-lt"/>
          <a:ea typeface="ＭＳ Ｐゴシック" charset="0"/>
        </a:defRPr>
      </a:lvl3pPr>
      <a:lvl4pPr marL="1597025"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2638" indent="-225425"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0403" indent="-227929" algn="l" defTabSz="913306" rtl="0" eaLnBrk="0" fontAlgn="base" hangingPunct="0">
        <a:spcBef>
          <a:spcPct val="20000"/>
        </a:spcBef>
        <a:spcAft>
          <a:spcPct val="0"/>
        </a:spcAft>
        <a:buChar char="»"/>
        <a:defRPr sz="2000">
          <a:solidFill>
            <a:schemeClr val="tx1"/>
          </a:solidFill>
          <a:latin typeface="Times New Roman" pitchFamily="18" charset="0"/>
        </a:defRPr>
      </a:lvl6pPr>
      <a:lvl7pPr marL="2966262" indent="-227929" algn="l" defTabSz="913306" rtl="0" eaLnBrk="0" fontAlgn="base" hangingPunct="0">
        <a:spcBef>
          <a:spcPct val="20000"/>
        </a:spcBef>
        <a:spcAft>
          <a:spcPct val="0"/>
        </a:spcAft>
        <a:buChar char="»"/>
        <a:defRPr sz="2000">
          <a:solidFill>
            <a:schemeClr val="tx1"/>
          </a:solidFill>
          <a:latin typeface="Times New Roman" pitchFamily="18" charset="0"/>
        </a:defRPr>
      </a:lvl7pPr>
      <a:lvl8pPr marL="3422124" indent="-227929" algn="l" defTabSz="913306" rtl="0" eaLnBrk="0" fontAlgn="base" hangingPunct="0">
        <a:spcBef>
          <a:spcPct val="20000"/>
        </a:spcBef>
        <a:spcAft>
          <a:spcPct val="0"/>
        </a:spcAft>
        <a:buChar char="»"/>
        <a:defRPr sz="2000">
          <a:solidFill>
            <a:schemeClr val="tx1"/>
          </a:solidFill>
          <a:latin typeface="Times New Roman" pitchFamily="18" charset="0"/>
        </a:defRPr>
      </a:lvl8pPr>
      <a:lvl9pPr marL="3877987" indent="-227929" algn="l" defTabSz="913306"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722" rtl="0" eaLnBrk="1" latinLnBrk="0" hangingPunct="1">
        <a:defRPr sz="1800" kern="1200">
          <a:solidFill>
            <a:schemeClr val="tx1"/>
          </a:solidFill>
          <a:latin typeface="+mn-lt"/>
          <a:ea typeface="+mn-ea"/>
          <a:cs typeface="+mn-cs"/>
        </a:defRPr>
      </a:lvl1pPr>
      <a:lvl2pPr marL="455860" algn="l" defTabSz="911722" rtl="0" eaLnBrk="1" latinLnBrk="0" hangingPunct="1">
        <a:defRPr sz="1800" kern="1200">
          <a:solidFill>
            <a:schemeClr val="tx1"/>
          </a:solidFill>
          <a:latin typeface="+mn-lt"/>
          <a:ea typeface="+mn-ea"/>
          <a:cs typeface="+mn-cs"/>
        </a:defRPr>
      </a:lvl2pPr>
      <a:lvl3pPr marL="911722" algn="l" defTabSz="911722" rtl="0" eaLnBrk="1" latinLnBrk="0" hangingPunct="1">
        <a:defRPr sz="1800" kern="1200">
          <a:solidFill>
            <a:schemeClr val="tx1"/>
          </a:solidFill>
          <a:latin typeface="+mn-lt"/>
          <a:ea typeface="+mn-ea"/>
          <a:cs typeface="+mn-cs"/>
        </a:defRPr>
      </a:lvl3pPr>
      <a:lvl4pPr marL="1367583" algn="l" defTabSz="911722" rtl="0" eaLnBrk="1" latinLnBrk="0" hangingPunct="1">
        <a:defRPr sz="1800" kern="1200">
          <a:solidFill>
            <a:schemeClr val="tx1"/>
          </a:solidFill>
          <a:latin typeface="+mn-lt"/>
          <a:ea typeface="+mn-ea"/>
          <a:cs typeface="+mn-cs"/>
        </a:defRPr>
      </a:lvl4pPr>
      <a:lvl5pPr marL="1823446" algn="l" defTabSz="911722" rtl="0" eaLnBrk="1" latinLnBrk="0" hangingPunct="1">
        <a:defRPr sz="1800" kern="1200">
          <a:solidFill>
            <a:schemeClr val="tx1"/>
          </a:solidFill>
          <a:latin typeface="+mn-lt"/>
          <a:ea typeface="+mn-ea"/>
          <a:cs typeface="+mn-cs"/>
        </a:defRPr>
      </a:lvl5pPr>
      <a:lvl6pPr marL="2279306" algn="l" defTabSz="911722" rtl="0" eaLnBrk="1" latinLnBrk="0" hangingPunct="1">
        <a:defRPr sz="1800" kern="1200">
          <a:solidFill>
            <a:schemeClr val="tx1"/>
          </a:solidFill>
          <a:latin typeface="+mn-lt"/>
          <a:ea typeface="+mn-ea"/>
          <a:cs typeface="+mn-cs"/>
        </a:defRPr>
      </a:lvl6pPr>
      <a:lvl7pPr marL="2735167" algn="l" defTabSz="911722" rtl="0" eaLnBrk="1" latinLnBrk="0" hangingPunct="1">
        <a:defRPr sz="1800" kern="1200">
          <a:solidFill>
            <a:schemeClr val="tx1"/>
          </a:solidFill>
          <a:latin typeface="+mn-lt"/>
          <a:ea typeface="+mn-ea"/>
          <a:cs typeface="+mn-cs"/>
        </a:defRPr>
      </a:lvl7pPr>
      <a:lvl8pPr marL="3191028" algn="l" defTabSz="911722" rtl="0" eaLnBrk="1" latinLnBrk="0" hangingPunct="1">
        <a:defRPr sz="1800" kern="1200">
          <a:solidFill>
            <a:schemeClr val="tx1"/>
          </a:solidFill>
          <a:latin typeface="+mn-lt"/>
          <a:ea typeface="+mn-ea"/>
          <a:cs typeface="+mn-cs"/>
        </a:defRPr>
      </a:lvl8pPr>
      <a:lvl9pPr marL="3646890" algn="l" defTabSz="91172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44035"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charset="0"/>
                <a:ea typeface="ＭＳ Ｐゴシック"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8575675" y="6575425"/>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charset="0"/>
              </a:defRPr>
            </a:lvl1pPr>
          </a:lstStyle>
          <a:p>
            <a:fld id="{45D8BBA1-B4FE-2F40-8E28-8C120C37D9F5}" type="slidenum">
              <a:rPr lang="en-US" altLang="x-none"/>
              <a:pPr/>
              <a:t>‹#›</a:t>
            </a:fld>
            <a:endParaRPr lang="en-US" altLang="x-none"/>
          </a:p>
        </p:txBody>
      </p:sp>
      <p:sp>
        <p:nvSpPr>
          <p:cNvPr id="44038" name="Rectangle 7"/>
          <p:cNvSpPr>
            <a:spLocks noChangeArrowheads="1"/>
          </p:cNvSpPr>
          <p:nvPr userDrawn="1"/>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Tree>
  </p:cSld>
  <p:clrMap bg1="lt1" tx1="dk1" bg2="lt2" tx2="dk2" accent1="accent1" accent2="accent2" accent3="accent3" accent4="accent4" accent5="accent5" accent6="accent6" hlink="hlink" folHlink="folHlink"/>
  <p:sldLayoutIdLst>
    <p:sldLayoutId id="2147487213" r:id="rId1"/>
    <p:sldLayoutId id="2147487214" r:id="rId2"/>
    <p:sldLayoutId id="2147487215" r:id="rId3"/>
    <p:sldLayoutId id="2147487216" r:id="rId4"/>
    <p:sldLayoutId id="2147487217" r:id="rId5"/>
    <p:sldLayoutId id="2147487218" r:id="rId6"/>
    <p:sldLayoutId id="2147487219" r:id="rId7"/>
    <p:sldLayoutId id="2147487220" r:id="rId8"/>
    <p:sldLayoutId id="2147487221" r:id="rId9"/>
    <p:sldLayoutId id="2147487222" r:id="rId10"/>
    <p:sldLayoutId id="2147487223" r:id="rId11"/>
    <p:sldLayoutId id="2147487224" r:id="rId12"/>
    <p:sldLayoutId id="2147487225" r:id="rId13"/>
    <p:sldLayoutId id="2147487226" r:id="rId14"/>
    <p:sldLayoutId id="2147487227" r:id="rId15"/>
    <p:sldLayoutId id="2147487228" r:id="rId16"/>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724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0200"/>
            <a:ext cx="7772400" cy="4648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charset="0"/>
                <a:ea typeface="ＭＳ Ｐゴシック"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8575675" y="6575425"/>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charset="0"/>
              </a:defRPr>
            </a:lvl1pPr>
          </a:lstStyle>
          <a:p>
            <a:fld id="{375B7F1A-C585-9945-8781-D42CEECC4A3A}" type="slidenum">
              <a:rPr lang="en-US" altLang="x-none"/>
              <a:pPr/>
              <a:t>‹#›</a:t>
            </a:fld>
            <a:endParaRPr lang="en-US" altLang="x-none"/>
          </a:p>
        </p:txBody>
      </p:sp>
      <p:sp>
        <p:nvSpPr>
          <p:cNvPr id="14342" name="Rectangle 7"/>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xmlns=""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Tree>
    <p:extLst>
      <p:ext uri="{BB962C8B-B14F-4D97-AF65-F5344CB8AC3E}">
        <p14:creationId xmlns:p14="http://schemas.microsoft.com/office/powerpoint/2010/main" val="1797959913"/>
      </p:ext>
    </p:extLst>
  </p:cSld>
  <p:clrMap bg1="lt1" tx1="dk1" bg2="lt2" tx2="dk2" accent1="accent1" accent2="accent2" accent3="accent3" accent4="accent4" accent5="accent5" accent6="accent6" hlink="hlink" folHlink="folHlink"/>
  <p:sldLayoutIdLst>
    <p:sldLayoutId id="2147487230" r:id="rId1"/>
    <p:sldLayoutId id="2147487231" r:id="rId2"/>
    <p:sldLayoutId id="2147487232" r:id="rId3"/>
    <p:sldLayoutId id="2147487233" r:id="rId4"/>
    <p:sldLayoutId id="2147487234" r:id="rId5"/>
    <p:sldLayoutId id="2147487235" r:id="rId6"/>
    <p:sldLayoutId id="2147487236" r:id="rId7"/>
    <p:sldLayoutId id="2147487237" r:id="rId8"/>
    <p:sldLayoutId id="2147487238" r:id="rId9"/>
    <p:sldLayoutId id="2147487239" r:id="rId10"/>
    <p:sldLayoutId id="2147487240"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pn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18.wmf"/></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3.xml"/><Relationship Id="rId1" Type="http://schemas.openxmlformats.org/officeDocument/2006/relationships/slideLayout" Target="../slideLayouts/slideLayout14.xml"/><Relationship Id="rId6" Type="http://schemas.openxmlformats.org/officeDocument/2006/relationships/image" Target="../media/image70.gif"/><Relationship Id="rId5" Type="http://schemas.openxmlformats.org/officeDocument/2006/relationships/image" Target="../media/image64.wmf"/><Relationship Id="rId4" Type="http://schemas.openxmlformats.org/officeDocument/2006/relationships/image" Target="../media/image18.wmf"/></Relationships>
</file>

<file path=ppt/slides/_rels/slide1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notesSlide" Target="../notesSlides/notesSlide144.xml"/><Relationship Id="rId1" Type="http://schemas.openxmlformats.org/officeDocument/2006/relationships/slideLayout" Target="../slideLayouts/slideLayout14.xml"/><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5.xml"/><Relationship Id="rId1" Type="http://schemas.openxmlformats.org/officeDocument/2006/relationships/slideLayout" Target="../slideLayouts/slideLayout18.xml"/><Relationship Id="rId5" Type="http://schemas.openxmlformats.org/officeDocument/2006/relationships/image" Target="../media/image78.wmf"/><Relationship Id="rId4" Type="http://schemas.openxmlformats.org/officeDocument/2006/relationships/image" Target="../media/image28.jpeg"/></Relationships>
</file>

<file path=ppt/slides/_rels/slide1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6.xml"/><Relationship Id="rId1" Type="http://schemas.openxmlformats.org/officeDocument/2006/relationships/slideLayout" Target="../slideLayouts/slideLayout14.xml"/><Relationship Id="rId5" Type="http://schemas.openxmlformats.org/officeDocument/2006/relationships/image" Target="../media/image78.wmf"/><Relationship Id="rId4" Type="http://schemas.openxmlformats.org/officeDocument/2006/relationships/image" Target="../media/image77.png"/></Relationships>
</file>

<file path=ppt/slides/_rels/slide1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7.xml"/><Relationship Id="rId1" Type="http://schemas.openxmlformats.org/officeDocument/2006/relationships/slideLayout" Target="../slideLayouts/slideLayout14.xml"/><Relationship Id="rId5" Type="http://schemas.openxmlformats.org/officeDocument/2006/relationships/image" Target="../media/image78.wmf"/><Relationship Id="rId4" Type="http://schemas.openxmlformats.org/officeDocument/2006/relationships/image" Target="../media/image77.png"/></Relationships>
</file>

<file path=ppt/slides/_rels/slide1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8.xml"/><Relationship Id="rId1" Type="http://schemas.openxmlformats.org/officeDocument/2006/relationships/slideLayout" Target="../slideLayouts/slideLayout14.xml"/><Relationship Id="rId5" Type="http://schemas.openxmlformats.org/officeDocument/2006/relationships/image" Target="../media/image78.wmf"/><Relationship Id="rId4" Type="http://schemas.openxmlformats.org/officeDocument/2006/relationships/image" Target="../media/image7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hyperlink" Target="../readings/Load%20Balancing%20Servers,%20Firewalls,%20and%20Caches.pdf"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oleObject" Target="../embeddings/oleObject3.bin"/><Relationship Id="rId2" Type="http://schemas.openxmlformats.org/officeDocument/2006/relationships/slideLayout" Target="../slideLayouts/slideLayout3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1.xml"/><Relationship Id="rId1" Type="http://schemas.openxmlformats.org/officeDocument/2006/relationships/slideLayout" Target="../slideLayouts/slideLayout32.xml"/><Relationship Id="rId4" Type="http://schemas.openxmlformats.org/officeDocument/2006/relationships/image" Target="../media/image19.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4.xml"/><Relationship Id="rId1" Type="http://schemas.openxmlformats.org/officeDocument/2006/relationships/slideLayout" Target="../slideLayouts/slideLayout32.xml"/><Relationship Id="rId6" Type="http://schemas.openxmlformats.org/officeDocument/2006/relationships/image" Target="../media/image21.jpeg"/><Relationship Id="rId5" Type="http://schemas.openxmlformats.org/officeDocument/2006/relationships/image" Target="../media/image20.wmf"/><Relationship Id="rId4" Type="http://schemas.openxmlformats.org/officeDocument/2006/relationships/image" Target="../media/image19.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18.wmf"/></Relationships>
</file>

<file path=ppt/slides/_rels/slide5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22.jpeg"/></Relationships>
</file>

<file path=ppt/slides/_rels/slide5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8.xml"/><Relationship Id="rId1" Type="http://schemas.openxmlformats.org/officeDocument/2006/relationships/slideLayout" Target="../slideLayouts/slideLayout30.xml"/><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61.xml"/><Relationship Id="rId1" Type="http://schemas.openxmlformats.org/officeDocument/2006/relationships/slideLayout" Target="../slideLayouts/slideLayout30.xml"/><Relationship Id="rId4" Type="http://schemas.openxmlformats.org/officeDocument/2006/relationships/image" Target="../media/image22.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33.wmf"/></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96.xml"/><Relationship Id="rId7" Type="http://schemas.openxmlformats.org/officeDocument/2006/relationships/image" Target="../media/image38.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9.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ctrTitle"/>
          </p:nvPr>
        </p:nvSpPr>
        <p:spPr>
          <a:xfrm>
            <a:off x="787400" y="1809750"/>
            <a:ext cx="8128000" cy="1470025"/>
          </a:xfrm>
        </p:spPr>
        <p:txBody>
          <a:bodyPr/>
          <a:lstStyle/>
          <a:p>
            <a:pPr algn="ctr"/>
            <a:r>
              <a:rPr lang="en-US" altLang="x-none" sz="3200" dirty="0">
                <a:ea typeface="ＭＳ Ｐゴシック" charset="-128"/>
              </a:rPr>
              <a:t>Network Applications:</a:t>
            </a:r>
            <a:br>
              <a:rPr lang="en-US" altLang="x-none" sz="3200" dirty="0">
                <a:ea typeface="ＭＳ Ｐゴシック" charset="-128"/>
              </a:rPr>
            </a:br>
            <a:r>
              <a:rPr lang="en-US" altLang="x-none" sz="3200" dirty="0">
                <a:ea typeface="ＭＳ Ｐゴシック" charset="-128"/>
              </a:rPr>
              <a:t>Load Balancing among Homogeneous Servers</a:t>
            </a:r>
            <a:r>
              <a:rPr lang="en-US" altLang="zh-CN" sz="3200" dirty="0">
                <a:ea typeface="ＭＳ Ｐゴシック" charset="-128"/>
              </a:rPr>
              <a:t>;</a:t>
            </a:r>
            <a:r>
              <a:rPr lang="zh-CN" altLang="en-US" sz="3200" dirty="0">
                <a:ea typeface="ＭＳ Ｐゴシック" charset="-128"/>
              </a:rPr>
              <a:t> </a:t>
            </a:r>
            <a:r>
              <a:rPr lang="en-US" altLang="x-none" sz="3200" dirty="0">
                <a:ea typeface="ＭＳ Ｐゴシック" charset="-128"/>
              </a:rPr>
              <a:t>Application Overlays (P2P)</a:t>
            </a:r>
          </a:p>
        </p:txBody>
      </p:sp>
      <p:sp>
        <p:nvSpPr>
          <p:cNvPr id="4" name="Rectangle 5">
            <a:extLst>
              <a:ext uri="{FF2B5EF4-FFF2-40B4-BE49-F238E27FC236}">
                <a16:creationId xmlns:a16="http://schemas.microsoft.com/office/drawing/2014/main" id="{16FC3B7B-3D90-654F-96F6-DCD8D6DEB3A2}"/>
              </a:ext>
            </a:extLst>
          </p:cNvPr>
          <p:cNvSpPr txBox="1">
            <a:spLocks noChangeArrowheads="1"/>
          </p:cNvSpPr>
          <p:nvPr/>
        </p:nvSpPr>
        <p:spPr bwMode="auto">
          <a:xfrm>
            <a:off x="1022350" y="3468839"/>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2"/>
              </a:buClr>
              <a:buSzPct val="85000"/>
              <a:buFont typeface="ZapfDingbats" charset="0"/>
              <a:buNone/>
              <a:defRPr sz="2800">
                <a:solidFill>
                  <a:schemeClr val="tx1"/>
                </a:solidFill>
                <a:latin typeface="+mn-lt"/>
                <a:ea typeface="ＭＳ Ｐゴシック" charset="0"/>
                <a:cs typeface="ＭＳ Ｐゴシック" charset="0"/>
              </a:defRPr>
            </a:lvl1pPr>
            <a:lvl2pPr marL="457200" indent="0" algn="ctr" rtl="0" eaLnBrk="0" fontAlgn="base" hangingPunct="0">
              <a:spcBef>
                <a:spcPct val="20000"/>
              </a:spcBef>
              <a:spcAft>
                <a:spcPct val="0"/>
              </a:spcAft>
              <a:buClr>
                <a:schemeClr val="accent2"/>
              </a:buClr>
              <a:buSzPct val="75000"/>
              <a:buFont typeface="ZapfDingbats" charset="0"/>
              <a:buNone/>
              <a:defRPr sz="2400">
                <a:solidFill>
                  <a:schemeClr val="tx1"/>
                </a:solidFill>
                <a:latin typeface="+mn-lt"/>
                <a:ea typeface="ＭＳ Ｐゴシック" charset="0"/>
              </a:defRPr>
            </a:lvl2pPr>
            <a:lvl3pPr marL="914400" indent="0" algn="ctr" rtl="0" eaLnBrk="0" fontAlgn="base" hangingPunct="0">
              <a:spcBef>
                <a:spcPct val="20000"/>
              </a:spcBef>
              <a:spcAft>
                <a:spcPct val="0"/>
              </a:spcAft>
              <a:buNone/>
              <a:defRPr sz="2000">
                <a:solidFill>
                  <a:schemeClr val="tx1"/>
                </a:solidFill>
                <a:latin typeface="+mn-lt"/>
                <a:ea typeface="ＭＳ Ｐゴシック" charset="0"/>
              </a:defRPr>
            </a:lvl3pPr>
            <a:lvl4pPr marL="13716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4pPr>
            <a:lvl5pPr marL="18288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5pPr>
            <a:lvl6pPr marL="2286000" indent="0" algn="ctr" rtl="0" eaLnBrk="0" fontAlgn="base" hangingPunct="0">
              <a:spcBef>
                <a:spcPct val="20000"/>
              </a:spcBef>
              <a:spcAft>
                <a:spcPct val="0"/>
              </a:spcAft>
              <a:buNone/>
              <a:defRPr sz="2000">
                <a:solidFill>
                  <a:schemeClr val="tx1"/>
                </a:solidFill>
                <a:latin typeface="Times New Roman" pitchFamily="18" charset="0"/>
              </a:defRPr>
            </a:lvl6pPr>
            <a:lvl7pPr marL="2743200" indent="0" algn="ctr" rtl="0" eaLnBrk="0" fontAlgn="base" hangingPunct="0">
              <a:spcBef>
                <a:spcPct val="20000"/>
              </a:spcBef>
              <a:spcAft>
                <a:spcPct val="0"/>
              </a:spcAft>
              <a:buNone/>
              <a:defRPr sz="2000">
                <a:solidFill>
                  <a:schemeClr val="tx1"/>
                </a:solidFill>
                <a:latin typeface="Times New Roman" pitchFamily="18" charset="0"/>
              </a:defRPr>
            </a:lvl7pPr>
            <a:lvl8pPr marL="3200400" indent="0" algn="ctr" rtl="0" eaLnBrk="0" fontAlgn="base" hangingPunct="0">
              <a:spcBef>
                <a:spcPct val="20000"/>
              </a:spcBef>
              <a:spcAft>
                <a:spcPct val="0"/>
              </a:spcAft>
              <a:buNone/>
              <a:defRPr sz="2000">
                <a:solidFill>
                  <a:schemeClr val="tx1"/>
                </a:solidFill>
                <a:latin typeface="Times New Roman" pitchFamily="18" charset="0"/>
              </a:defRPr>
            </a:lvl8pPr>
            <a:lvl9pPr marL="3657600" indent="0" algn="ctr" rtl="0" eaLnBrk="0" fontAlgn="base" hangingPunct="0">
              <a:spcBef>
                <a:spcPct val="20000"/>
              </a:spcBef>
              <a:spcAft>
                <a:spcPct val="0"/>
              </a:spcAft>
              <a:buNone/>
              <a:defRPr sz="2000">
                <a:solidFill>
                  <a:schemeClr val="tx1"/>
                </a:solidFill>
                <a:latin typeface="Times New Roman" pitchFamily="18" charset="0"/>
              </a:defRPr>
            </a:lvl9pPr>
          </a:lstStyle>
          <a:p>
            <a:r>
              <a:rPr lang="en-US" altLang="zh-CN" sz="2400" kern="0" dirty="0">
                <a:ea typeface="ＭＳ Ｐゴシック" charset="-128"/>
              </a:rPr>
              <a:t>Qiao</a:t>
            </a:r>
            <a:r>
              <a:rPr lang="zh-CN" altLang="en-US" sz="2400" kern="0" dirty="0">
                <a:ea typeface="ＭＳ Ｐゴシック" charset="-128"/>
              </a:rPr>
              <a:t> </a:t>
            </a:r>
            <a:r>
              <a:rPr lang="en-US" altLang="zh-CN" sz="2400" kern="0" dirty="0">
                <a:ea typeface="ＭＳ Ｐゴシック" charset="-128"/>
              </a:rPr>
              <a:t>Xiang</a:t>
            </a:r>
            <a:endParaRPr lang="en-US" altLang="x-none" sz="2400" kern="0" dirty="0">
              <a:ea typeface="ＭＳ Ｐゴシック" charset="-128"/>
            </a:endParaRPr>
          </a:p>
          <a:p>
            <a:endParaRPr lang="en-US" altLang="x-none" sz="2400" kern="0" dirty="0">
              <a:ea typeface="ＭＳ Ｐゴシック" charset="-128"/>
            </a:endParaRPr>
          </a:p>
          <a:p>
            <a:r>
              <a:rPr lang="en-US" altLang="x-none" sz="2400" kern="0" dirty="0">
                <a:ea typeface="ＭＳ Ｐゴシック" charset="-128"/>
              </a:rPr>
              <a:t>https://</a:t>
            </a:r>
            <a:r>
              <a:rPr lang="en-US" altLang="x-none" sz="2400" kern="0" dirty="0" err="1">
                <a:ea typeface="ＭＳ Ｐゴシック" charset="-128"/>
              </a:rPr>
              <a:t>qiaoxiang.me</a:t>
            </a:r>
            <a:r>
              <a:rPr lang="en-US" altLang="x-none" sz="2400" kern="0" dirty="0">
                <a:ea typeface="ＭＳ Ｐゴシック" charset="-128"/>
              </a:rPr>
              <a:t>/courses/cnns-xmuf21/</a:t>
            </a:r>
            <a:r>
              <a:rPr lang="en-US" altLang="x-none" sz="2400" kern="0" dirty="0" err="1">
                <a:ea typeface="ＭＳ Ｐゴシック" charset="-128"/>
              </a:rPr>
              <a:t>index.shtml</a:t>
            </a:r>
            <a:endParaRPr lang="en-US" altLang="x-none" sz="2400" kern="0" dirty="0">
              <a:ea typeface="ＭＳ Ｐゴシック" charset="-128"/>
            </a:endParaRPr>
          </a:p>
          <a:p>
            <a:endParaRPr lang="en-US" altLang="x-none" sz="2400" kern="0" dirty="0">
              <a:ea typeface="ＭＳ Ｐゴシック" charset="-128"/>
            </a:endParaRPr>
          </a:p>
          <a:p>
            <a:r>
              <a:rPr lang="en-US" altLang="zh-CN" sz="2400" kern="0" dirty="0">
                <a:ea typeface="ＭＳ Ｐゴシック" charset="-128"/>
              </a:rPr>
              <a:t>11</a:t>
            </a:r>
            <a:r>
              <a:rPr lang="en-US" altLang="x-none" sz="2400" kern="0" dirty="0">
                <a:ea typeface="ＭＳ Ｐゴシック" charset="-128"/>
              </a:rPr>
              <a:t>/</a:t>
            </a:r>
            <a:r>
              <a:rPr lang="en-US" altLang="zh-CN" sz="2400" kern="0" dirty="0">
                <a:ea typeface="宋体" charset="-122"/>
              </a:rPr>
              <a:t>4</a:t>
            </a:r>
            <a:r>
              <a:rPr lang="en-US" altLang="x-none" sz="2400" kern="0" dirty="0">
                <a:ea typeface="ＭＳ Ｐゴシック" charset="-128"/>
              </a:rPr>
              <a:t>/20</a:t>
            </a:r>
            <a:r>
              <a:rPr lang="en-US" altLang="zh-CN" sz="2400" kern="0" dirty="0">
                <a:ea typeface="ＭＳ Ｐゴシック" charset="-128"/>
              </a:rPr>
              <a:t>21</a:t>
            </a:r>
            <a:endParaRPr lang="en-US" altLang="x-none" sz="2400" kern="0" dirty="0">
              <a:ea typeface="ＭＳ Ｐゴシック" charset="-128"/>
            </a:endParaRPr>
          </a:p>
        </p:txBody>
      </p:sp>
      <p:sp>
        <p:nvSpPr>
          <p:cNvPr id="5" name="TextBox 4">
            <a:extLst>
              <a:ext uri="{FF2B5EF4-FFF2-40B4-BE49-F238E27FC236}">
                <a16:creationId xmlns:a16="http://schemas.microsoft.com/office/drawing/2014/main" id="{1B6D9AF3-4255-5344-9080-6A0984599AB8}"/>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atin typeface="Comic Sans MS" charset="0"/>
              </a:rPr>
              <a:t>LB/NAT Flow</a:t>
            </a:r>
          </a:p>
        </p:txBody>
      </p:sp>
      <p:sp>
        <p:nvSpPr>
          <p:cNvPr id="10752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5046C350-DB34-6F4C-8E80-7C62CAC550D5}"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10</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075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7737475"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7524" name="Group 6"/>
          <p:cNvGrpSpPr>
            <a:grpSpLocks/>
          </p:cNvGrpSpPr>
          <p:nvPr/>
        </p:nvGrpSpPr>
        <p:grpSpPr bwMode="auto">
          <a:xfrm>
            <a:off x="1371600" y="2819400"/>
            <a:ext cx="2514600" cy="762000"/>
            <a:chOff x="1371600" y="2819400"/>
            <a:chExt cx="2514600" cy="762000"/>
          </a:xfrm>
        </p:grpSpPr>
        <p:sp>
          <p:nvSpPr>
            <p:cNvPr id="107531" name="Rectangle 4"/>
            <p:cNvSpPr>
              <a:spLocks noChangeArrowheads="1"/>
            </p:cNvSpPr>
            <p:nvPr/>
          </p:nvSpPr>
          <p:spPr bwMode="auto">
            <a:xfrm>
              <a:off x="1371600" y="2819400"/>
              <a:ext cx="2514600" cy="5334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07532" name="Rectangle 5"/>
            <p:cNvSpPr>
              <a:spLocks noChangeArrowheads="1"/>
            </p:cNvSpPr>
            <p:nvPr/>
          </p:nvSpPr>
          <p:spPr bwMode="auto">
            <a:xfrm>
              <a:off x="1676400" y="3276600"/>
              <a:ext cx="1828800"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grpSp>
      <p:grpSp>
        <p:nvGrpSpPr>
          <p:cNvPr id="3" name="Group 7"/>
          <p:cNvGrpSpPr>
            <a:grpSpLocks/>
          </p:cNvGrpSpPr>
          <p:nvPr/>
        </p:nvGrpSpPr>
        <p:grpSpPr bwMode="auto">
          <a:xfrm>
            <a:off x="4191000" y="2209800"/>
            <a:ext cx="2514600" cy="762000"/>
            <a:chOff x="1371600" y="2819400"/>
            <a:chExt cx="2514600" cy="762000"/>
          </a:xfrm>
        </p:grpSpPr>
        <p:sp>
          <p:nvSpPr>
            <p:cNvPr id="107529" name="Rectangle 8"/>
            <p:cNvSpPr>
              <a:spLocks noChangeArrowheads="1"/>
            </p:cNvSpPr>
            <p:nvPr/>
          </p:nvSpPr>
          <p:spPr bwMode="auto">
            <a:xfrm>
              <a:off x="1371600" y="2819400"/>
              <a:ext cx="2514600" cy="5334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07530" name="Rectangle 9"/>
            <p:cNvSpPr>
              <a:spLocks noChangeArrowheads="1"/>
            </p:cNvSpPr>
            <p:nvPr/>
          </p:nvSpPr>
          <p:spPr bwMode="auto">
            <a:xfrm>
              <a:off x="1676400" y="3276600"/>
              <a:ext cx="1828800"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grpSp>
      <p:grpSp>
        <p:nvGrpSpPr>
          <p:cNvPr id="5" name="Group 10"/>
          <p:cNvGrpSpPr>
            <a:grpSpLocks/>
          </p:cNvGrpSpPr>
          <p:nvPr/>
        </p:nvGrpSpPr>
        <p:grpSpPr bwMode="auto">
          <a:xfrm>
            <a:off x="4191000" y="1447800"/>
            <a:ext cx="2514600" cy="762000"/>
            <a:chOff x="1371600" y="2590800"/>
            <a:chExt cx="2514600" cy="762000"/>
          </a:xfrm>
        </p:grpSpPr>
        <p:sp>
          <p:nvSpPr>
            <p:cNvPr id="107527" name="Rectangle 11"/>
            <p:cNvSpPr>
              <a:spLocks noChangeArrowheads="1"/>
            </p:cNvSpPr>
            <p:nvPr/>
          </p:nvSpPr>
          <p:spPr bwMode="auto">
            <a:xfrm>
              <a:off x="1371600" y="2819400"/>
              <a:ext cx="2514600" cy="5334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07528" name="Rectangle 12"/>
            <p:cNvSpPr>
              <a:spLocks noChangeArrowheads="1"/>
            </p:cNvSpPr>
            <p:nvPr/>
          </p:nvSpPr>
          <p:spPr bwMode="auto">
            <a:xfrm>
              <a:off x="1752600" y="2590800"/>
              <a:ext cx="1828800" cy="304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grpSp>
      <p:sp>
        <p:nvSpPr>
          <p:cNvPr id="14" name="Rectangle 13"/>
          <p:cNvSpPr/>
          <p:nvPr/>
        </p:nvSpPr>
        <p:spPr bwMode="auto">
          <a:xfrm>
            <a:off x="3657600" y="3581400"/>
            <a:ext cx="1905000" cy="2286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Tree>
    <p:extLst>
      <p:ext uri="{BB962C8B-B14F-4D97-AF65-F5344CB8AC3E}">
        <p14:creationId xmlns:p14="http://schemas.microsoft.com/office/powerpoint/2010/main" val="156538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C30CBDA-98F6-4141-B1BA-E91350749915}" type="slidenum">
              <a:rPr lang="en-US" altLang="x-none" sz="1400">
                <a:solidFill>
                  <a:srgbClr val="000000"/>
                </a:solidFill>
                <a:latin typeface="Times New Roman" charset="0"/>
              </a:rPr>
              <a:pPr eaLnBrk="1" hangingPunct="1"/>
              <a:t>100</a:t>
            </a:fld>
            <a:endParaRPr lang="en-US" altLang="x-none" sz="1400">
              <a:solidFill>
                <a:srgbClr val="000000"/>
              </a:solidFill>
              <a:latin typeface="Times New Roman" charset="0"/>
            </a:endParaRPr>
          </a:p>
        </p:txBody>
      </p:sp>
      <p:sp>
        <p:nvSpPr>
          <p:cNvPr id="321538" name="Rectangle 2"/>
          <p:cNvSpPr>
            <a:spLocks noGrp="1" noChangeArrowheads="1"/>
          </p:cNvSpPr>
          <p:nvPr>
            <p:ph type="title"/>
          </p:nvPr>
        </p:nvSpPr>
        <p:spPr/>
        <p:txBody>
          <a:bodyPr/>
          <a:lstStyle/>
          <a:p>
            <a:r>
              <a:rPr lang="en-US" altLang="x-none" dirty="0">
                <a:ea typeface="ＭＳ Ｐゴシック" charset="-128"/>
              </a:rPr>
              <a:t>Warped World</a:t>
            </a:r>
          </a:p>
        </p:txBody>
      </p:sp>
      <p:sp>
        <p:nvSpPr>
          <p:cNvPr id="321540" name="Text Box 4"/>
          <p:cNvSpPr txBox="1">
            <a:spLocks noChangeArrowheads="1"/>
          </p:cNvSpPr>
          <p:nvPr/>
        </p:nvSpPr>
        <p:spPr bwMode="auto">
          <a:xfrm>
            <a:off x="357188" y="6376988"/>
            <a:ext cx="4875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dirty="0">
                <a:solidFill>
                  <a:srgbClr val="000000"/>
                </a:solidFill>
                <a:latin typeface="Comic Sans MS" charset="0"/>
              </a:rPr>
              <a:t>Saul Steinberg; View of World from 9</a:t>
            </a:r>
            <a:r>
              <a:rPr lang="en-US" altLang="x-none" sz="1800" baseline="30000" dirty="0">
                <a:solidFill>
                  <a:srgbClr val="000000"/>
                </a:solidFill>
                <a:latin typeface="Comic Sans MS" charset="0"/>
              </a:rPr>
              <a:t>th</a:t>
            </a:r>
            <a:r>
              <a:rPr lang="en-US" altLang="x-none" sz="1800" dirty="0">
                <a:solidFill>
                  <a:srgbClr val="000000"/>
                </a:solidFill>
                <a:latin typeface="Comic Sans MS" charset="0"/>
              </a:rPr>
              <a:t> Ave</a:t>
            </a:r>
          </a:p>
        </p:txBody>
      </p:sp>
      <p:pic>
        <p:nvPicPr>
          <p:cNvPr id="3" name="Picture 2"/>
          <p:cNvPicPr>
            <a:picLocks noChangeAspect="1"/>
          </p:cNvPicPr>
          <p:nvPr/>
        </p:nvPicPr>
        <p:blipFill>
          <a:blip r:embed="rId3"/>
          <a:stretch>
            <a:fillRect/>
          </a:stretch>
        </p:blipFill>
        <p:spPr>
          <a:xfrm>
            <a:off x="2562826" y="1490252"/>
            <a:ext cx="4341212" cy="4768084"/>
          </a:xfrm>
          <a:prstGeom prst="rect">
            <a:avLst/>
          </a:prstGeom>
        </p:spPr>
      </p:pic>
    </p:spTree>
    <p:extLst>
      <p:ext uri="{BB962C8B-B14F-4D97-AF65-F5344CB8AC3E}">
        <p14:creationId xmlns:p14="http://schemas.microsoft.com/office/powerpoint/2010/main" val="1826272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2">
              <a:buFont typeface="Courier New" charset="0"/>
              <a:buChar char="o"/>
            </a:pPr>
            <a:r>
              <a:rPr lang="en-US" altLang="x-none" dirty="0">
                <a:latin typeface="Comic Sans MS" charset="0"/>
              </a:rPr>
              <a:t>distributed flooding</a:t>
            </a:r>
          </a:p>
          <a:p>
            <a:pPr lvl="2">
              <a:buFont typeface="Courier New" charset="0"/>
              <a:buChar char="o"/>
            </a:pPr>
            <a:r>
              <a:rPr lang="en-US" altLang="x-none" dirty="0">
                <a:latin typeface="Comic Sans MS" charset="0"/>
              </a:rPr>
              <a:t>distributed routing search</a:t>
            </a:r>
          </a:p>
          <a:p>
            <a:pPr lvl="3">
              <a:buFont typeface="Courier New" charset="0"/>
              <a:buChar char="o"/>
            </a:pPr>
            <a:r>
              <a:rPr lang="en-US" altLang="x-none" dirty="0" err="1">
                <a:latin typeface="Comic Sans MS" charset="0"/>
              </a:rPr>
              <a:t>freenet</a:t>
            </a:r>
            <a:endParaRPr lang="en-US" altLang="x-none" dirty="0">
              <a:latin typeface="Comic Sans MS" charset="0"/>
            </a:endParaRPr>
          </a:p>
          <a:p>
            <a:pPr lvl="3">
              <a:buFont typeface="Courier New" charset="0"/>
              <a:buChar char="o"/>
            </a:pPr>
            <a:r>
              <a:rPr lang="en-US" altLang="x-none" dirty="0">
                <a:latin typeface="Comic Sans MS" charset="0"/>
              </a:rPr>
              <a:t>effective, distributed routing search guideline</a:t>
            </a:r>
          </a:p>
          <a:p>
            <a:pPr lvl="3">
              <a:buFont typeface="Courier New" charset="0"/>
              <a:buChar char="o"/>
            </a:pPr>
            <a:r>
              <a:rPr lang="en-US" altLang="x-none" dirty="0">
                <a:latin typeface="Comic Sans MS" charset="0"/>
              </a:rPr>
              <a:t>distributed hash table (DHT)</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101</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180259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EBC37F-6CD7-F149-9CBA-202540CD4F12}" type="slidenum">
              <a:rPr lang="en-US" altLang="x-none" sz="1400">
                <a:solidFill>
                  <a:srgbClr val="000000"/>
                </a:solidFill>
                <a:latin typeface="Times New Roman" charset="0"/>
              </a:rPr>
              <a:pPr eaLnBrk="1" hangingPunct="1"/>
              <a:t>102</a:t>
            </a:fld>
            <a:endParaRPr lang="en-US" altLang="x-none" sz="1400">
              <a:solidFill>
                <a:srgbClr val="000000"/>
              </a:solidFill>
              <a:latin typeface="Times New Roman" charset="0"/>
            </a:endParaRPr>
          </a:p>
        </p:txBody>
      </p:sp>
      <p:sp>
        <p:nvSpPr>
          <p:cNvPr id="325634" name="Rectangle 2"/>
          <p:cNvSpPr>
            <a:spLocks noGrp="1" noChangeArrowheads="1"/>
          </p:cNvSpPr>
          <p:nvPr>
            <p:ph type="title"/>
          </p:nvPr>
        </p:nvSpPr>
        <p:spPr/>
        <p:txBody>
          <a:bodyPr/>
          <a:lstStyle/>
          <a:p>
            <a:r>
              <a:rPr lang="en-US" altLang="x-none">
                <a:ea typeface="ＭＳ Ｐゴシック" charset="-128"/>
              </a:rPr>
              <a:t>DHT: Overview</a:t>
            </a:r>
          </a:p>
        </p:txBody>
      </p:sp>
      <p:sp>
        <p:nvSpPr>
          <p:cNvPr id="76804" name="Text Box 3"/>
          <p:cNvSpPr txBox="1">
            <a:spLocks noChangeArrowheads="1"/>
          </p:cNvSpPr>
          <p:nvPr/>
        </p:nvSpPr>
        <p:spPr bwMode="auto">
          <a:xfrm>
            <a:off x="1295400" y="4997450"/>
            <a:ext cx="6019800" cy="396875"/>
          </a:xfrm>
          <a:prstGeom prst="rect">
            <a:avLst/>
          </a:prstGeom>
          <a:solidFill>
            <a:schemeClr val="accent6">
              <a:lumMod val="20000"/>
              <a:lumOff val="80000"/>
            </a:schemeClr>
          </a:solidFill>
          <a:ln w="9525">
            <a:noFill/>
            <a:miter lim="800000"/>
            <a:headEnd/>
            <a:tailEnd/>
          </a:ln>
        </p:spPr>
        <p:txBody>
          <a:bodyPr>
            <a:spAutoFit/>
          </a:bodyPr>
          <a:lstStyle/>
          <a:p>
            <a:pPr>
              <a:spcBef>
                <a:spcPct val="50000"/>
              </a:spcBef>
              <a:defRPr/>
            </a:pPr>
            <a:r>
              <a:rPr lang="en-US" sz="2000" b="1" i="1">
                <a:solidFill>
                  <a:srgbClr val="000000"/>
                </a:solidFill>
                <a:latin typeface="Tahoma" pitchFamily="34" charset="0"/>
                <a:ea typeface="ＭＳ Ｐゴシック" charset="0"/>
                <a:cs typeface="ＭＳ Ｐゴシック" charset="0"/>
              </a:rPr>
              <a:t>DHT</a:t>
            </a:r>
          </a:p>
        </p:txBody>
      </p:sp>
      <p:sp>
        <p:nvSpPr>
          <p:cNvPr id="76805" name="Text Box 4"/>
          <p:cNvSpPr txBox="1">
            <a:spLocks noChangeArrowheads="1"/>
          </p:cNvSpPr>
          <p:nvPr/>
        </p:nvSpPr>
        <p:spPr bwMode="auto">
          <a:xfrm>
            <a:off x="1295400" y="4210050"/>
            <a:ext cx="6019800" cy="396875"/>
          </a:xfrm>
          <a:prstGeom prst="rect">
            <a:avLst/>
          </a:prstGeom>
          <a:solidFill>
            <a:schemeClr val="accent6">
              <a:lumMod val="40000"/>
              <a:lumOff val="60000"/>
            </a:schemeClr>
          </a:solidFill>
          <a:ln w="9525">
            <a:noFill/>
            <a:miter lim="800000"/>
            <a:headEnd/>
            <a:tailEnd/>
          </a:ln>
        </p:spPr>
        <p:txBody>
          <a:bodyPr>
            <a:spAutoFit/>
          </a:bodyPr>
          <a:lstStyle/>
          <a:p>
            <a:pPr>
              <a:spcBef>
                <a:spcPct val="50000"/>
              </a:spcBef>
              <a:defRPr/>
            </a:pPr>
            <a:r>
              <a:rPr lang="en-US" sz="2000" b="1" dirty="0">
                <a:solidFill>
                  <a:srgbClr val="000000"/>
                </a:solidFill>
                <a:latin typeface="Tahoma" pitchFamily="34" charset="0"/>
                <a:ea typeface="ＭＳ Ｐゴシック" charset="0"/>
                <a:cs typeface="ＭＳ Ｐゴシック" charset="0"/>
              </a:rPr>
              <a:t>Distributed application</a:t>
            </a:r>
          </a:p>
        </p:txBody>
      </p:sp>
      <p:sp>
        <p:nvSpPr>
          <p:cNvPr id="325637" name="Line 5"/>
          <p:cNvSpPr>
            <a:spLocks noChangeShapeType="1"/>
          </p:cNvSpPr>
          <p:nvPr/>
        </p:nvSpPr>
        <p:spPr bwMode="auto">
          <a:xfrm>
            <a:off x="6019800" y="461645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25638" name="Text Box 6"/>
          <p:cNvSpPr txBox="1">
            <a:spLocks noChangeArrowheads="1"/>
          </p:cNvSpPr>
          <p:nvPr/>
        </p:nvSpPr>
        <p:spPr bwMode="auto">
          <a:xfrm>
            <a:off x="4587875" y="461645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get (key)</a:t>
            </a:r>
          </a:p>
        </p:txBody>
      </p:sp>
      <p:grpSp>
        <p:nvGrpSpPr>
          <p:cNvPr id="325639" name="Group 7"/>
          <p:cNvGrpSpPr>
            <a:grpSpLocks/>
          </p:cNvGrpSpPr>
          <p:nvPr/>
        </p:nvGrpSpPr>
        <p:grpSpPr bwMode="auto">
          <a:xfrm>
            <a:off x="1600200" y="5670550"/>
            <a:ext cx="5638800" cy="476250"/>
            <a:chOff x="1200" y="2292"/>
            <a:chExt cx="3552" cy="300"/>
          </a:xfrm>
        </p:grpSpPr>
        <p:sp>
          <p:nvSpPr>
            <p:cNvPr id="325643" name="Rectangle 8"/>
            <p:cNvSpPr>
              <a:spLocks noChangeArrowheads="1"/>
            </p:cNvSpPr>
            <p:nvPr/>
          </p:nvSpPr>
          <p:spPr bwMode="auto">
            <a:xfrm>
              <a:off x="1200"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4" name="Rectangle 9"/>
            <p:cNvSpPr>
              <a:spLocks noChangeArrowheads="1"/>
            </p:cNvSpPr>
            <p:nvPr/>
          </p:nvSpPr>
          <p:spPr bwMode="auto">
            <a:xfrm>
              <a:off x="2208"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5" name="Rectangle 10"/>
            <p:cNvSpPr>
              <a:spLocks noChangeArrowheads="1"/>
            </p:cNvSpPr>
            <p:nvPr/>
          </p:nvSpPr>
          <p:spPr bwMode="auto">
            <a:xfrm>
              <a:off x="3984" y="2336"/>
              <a:ext cx="768" cy="256"/>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node</a:t>
              </a:r>
            </a:p>
          </p:txBody>
        </p:sp>
        <p:sp>
          <p:nvSpPr>
            <p:cNvPr id="325646" name="Text Box 11"/>
            <p:cNvSpPr txBox="1">
              <a:spLocks noChangeArrowheads="1"/>
            </p:cNvSpPr>
            <p:nvPr/>
          </p:nvSpPr>
          <p:spPr bwMode="auto">
            <a:xfrm>
              <a:off x="3264" y="2292"/>
              <a:ext cx="3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i="1">
                  <a:solidFill>
                    <a:srgbClr val="000000"/>
                  </a:solidFill>
                  <a:latin typeface="Tahoma" charset="0"/>
                </a:rPr>
                <a:t>….</a:t>
              </a:r>
            </a:p>
          </p:txBody>
        </p:sp>
      </p:grpSp>
      <p:sp>
        <p:nvSpPr>
          <p:cNvPr id="325640" name="Text Box 12"/>
          <p:cNvSpPr txBox="1">
            <a:spLocks noChangeArrowheads="1"/>
          </p:cNvSpPr>
          <p:nvPr/>
        </p:nvSpPr>
        <p:spPr bwMode="auto">
          <a:xfrm>
            <a:off x="1293813" y="4625975"/>
            <a:ext cx="1771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put(key, data)</a:t>
            </a:r>
          </a:p>
        </p:txBody>
      </p:sp>
      <p:sp>
        <p:nvSpPr>
          <p:cNvPr id="325641" name="Line 13"/>
          <p:cNvSpPr>
            <a:spLocks noChangeShapeType="1"/>
          </p:cNvSpPr>
          <p:nvPr/>
        </p:nvSpPr>
        <p:spPr bwMode="auto">
          <a:xfrm>
            <a:off x="3354388" y="4603750"/>
            <a:ext cx="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25642" name="Rectangle 14"/>
          <p:cNvSpPr>
            <a:spLocks noGrp="1" noChangeArrowheads="1"/>
          </p:cNvSpPr>
          <p:nvPr>
            <p:ph type="body" idx="1"/>
          </p:nvPr>
        </p:nvSpPr>
        <p:spPr>
          <a:xfrm>
            <a:off x="685800" y="1425575"/>
            <a:ext cx="7889875" cy="2928938"/>
          </a:xfrm>
        </p:spPr>
        <p:txBody>
          <a:bodyPr/>
          <a:lstStyle/>
          <a:p>
            <a:pPr>
              <a:buFont typeface="Wingdings" pitchFamily="2" charset="2"/>
              <a:buChar char="q"/>
            </a:pPr>
            <a:r>
              <a:rPr lang="en-US" altLang="x-none" dirty="0">
                <a:ea typeface="ＭＳ Ｐゴシック" charset="-128"/>
              </a:rPr>
              <a:t>Abstraction: a distributed </a:t>
            </a:r>
            <a:r>
              <a:rPr lang="ja-JP" altLang="en-US" dirty="0">
                <a:ea typeface="ＭＳ Ｐゴシック" charset="-128"/>
              </a:rPr>
              <a:t>“</a:t>
            </a:r>
            <a:r>
              <a:rPr lang="en-US" altLang="ja-JP" dirty="0">
                <a:ea typeface="ＭＳ Ｐゴシック" charset="-128"/>
              </a:rPr>
              <a:t>hash-table</a:t>
            </a:r>
            <a:r>
              <a:rPr lang="ja-JP" altLang="en-US" dirty="0">
                <a:ea typeface="ＭＳ Ｐゴシック" charset="-128"/>
              </a:rPr>
              <a:t>”</a:t>
            </a:r>
            <a:r>
              <a:rPr lang="en-US" altLang="ja-JP" dirty="0">
                <a:ea typeface="ＭＳ Ｐゴシック" charset="-128"/>
              </a:rPr>
              <a:t> (DHT) data structure for</a:t>
            </a:r>
            <a:r>
              <a:rPr lang="en-US" altLang="ja-JP" dirty="0">
                <a:solidFill>
                  <a:srgbClr val="FF0000"/>
                </a:solidFill>
                <a:ea typeface="ＭＳ Ｐゴシック" charset="-128"/>
              </a:rPr>
              <a:t> distributed, routed, content search</a:t>
            </a:r>
          </a:p>
          <a:p>
            <a:pPr lvl="1">
              <a:buFont typeface="Courier New" panose="02070309020205020404" pitchFamily="49" charset="0"/>
              <a:buChar char="o"/>
            </a:pPr>
            <a:r>
              <a:rPr lang="en-US" altLang="x-none" dirty="0">
                <a:ea typeface="ＭＳ Ｐゴシック" charset="-128"/>
              </a:rPr>
              <a:t>put(key, value) and get(key) </a:t>
            </a:r>
            <a:r>
              <a:rPr lang="en-US" altLang="x-none" dirty="0">
                <a:ea typeface="ＭＳ Ｐゴシック" charset="-128"/>
                <a:sym typeface="Symbol" charset="2"/>
              </a:rPr>
              <a:t></a:t>
            </a:r>
            <a:r>
              <a:rPr lang="en-US" altLang="x-none" dirty="0">
                <a:ea typeface="ＭＳ Ｐゴシック" charset="-128"/>
              </a:rPr>
              <a:t> value</a:t>
            </a:r>
          </a:p>
          <a:p>
            <a:pPr lvl="2"/>
            <a:r>
              <a:rPr lang="en-US" altLang="x-none" sz="2400" dirty="0">
                <a:ea typeface="ＭＳ Ｐゴシック" charset="-128"/>
              </a:rPr>
              <a:t>DHT imposes no structure/meaning on keys</a:t>
            </a:r>
          </a:p>
          <a:p>
            <a:endParaRPr lang="en-US" altLang="x-none" dirty="0">
              <a:ea typeface="ＭＳ Ｐゴシック" charset="-128"/>
            </a:endParaRPr>
          </a:p>
        </p:txBody>
      </p:sp>
    </p:spTree>
    <p:extLst>
      <p:ext uri="{BB962C8B-B14F-4D97-AF65-F5344CB8AC3E}">
        <p14:creationId xmlns:p14="http://schemas.microsoft.com/office/powerpoint/2010/main" val="1239953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F05077E-FE01-994D-98C9-2D47741B9CC7}" type="slidenum">
              <a:rPr lang="en-US" altLang="x-none" sz="1400">
                <a:solidFill>
                  <a:srgbClr val="000000"/>
                </a:solidFill>
                <a:latin typeface="Times New Roman" charset="0"/>
              </a:rPr>
              <a:pPr eaLnBrk="1" hangingPunct="1"/>
              <a:t>103</a:t>
            </a:fld>
            <a:endParaRPr lang="en-US" altLang="x-none" sz="1400">
              <a:solidFill>
                <a:srgbClr val="000000"/>
              </a:solidFill>
              <a:latin typeface="Times New Roman" charset="0"/>
            </a:endParaRPr>
          </a:p>
        </p:txBody>
      </p:sp>
      <p:sp>
        <p:nvSpPr>
          <p:cNvPr id="329730" name="Rectangle 2"/>
          <p:cNvSpPr>
            <a:spLocks noGrp="1" noChangeArrowheads="1"/>
          </p:cNvSpPr>
          <p:nvPr>
            <p:ph type="title"/>
          </p:nvPr>
        </p:nvSpPr>
        <p:spPr/>
        <p:txBody>
          <a:bodyPr/>
          <a:lstStyle/>
          <a:p>
            <a:r>
              <a:rPr lang="en-US" altLang="zh-CN" dirty="0">
                <a:ea typeface="宋体" charset="-122"/>
              </a:rPr>
              <a:t>DHT: API</a:t>
            </a:r>
            <a:endParaRPr lang="en-US" altLang="x-none" dirty="0">
              <a:ea typeface="ＭＳ Ｐゴシック" charset="-128"/>
            </a:endParaRPr>
          </a:p>
        </p:txBody>
      </p:sp>
      <p:pic>
        <p:nvPicPr>
          <p:cNvPr id="3297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648067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15004C-9A88-B447-A59C-6A92D26A256E}" type="slidenum">
              <a:rPr lang="en-US" altLang="x-none" sz="1400">
                <a:solidFill>
                  <a:srgbClr val="000000"/>
                </a:solidFill>
                <a:latin typeface="Times New Roman" charset="0"/>
              </a:rPr>
              <a:pPr eaLnBrk="1" hangingPunct="1"/>
              <a:t>104</a:t>
            </a:fld>
            <a:endParaRPr lang="en-US" altLang="x-none" sz="1400">
              <a:solidFill>
                <a:srgbClr val="000000"/>
              </a:solidFill>
              <a:latin typeface="Times New Roman" charset="0"/>
            </a:endParaRPr>
          </a:p>
        </p:txBody>
      </p:sp>
      <p:sp>
        <p:nvSpPr>
          <p:cNvPr id="331778" name="Rectangle 2"/>
          <p:cNvSpPr>
            <a:spLocks noGrp="1" noChangeArrowheads="1"/>
          </p:cNvSpPr>
          <p:nvPr>
            <p:ph type="title"/>
          </p:nvPr>
        </p:nvSpPr>
        <p:spPr/>
        <p:txBody>
          <a:bodyPr/>
          <a:lstStyle/>
          <a:p>
            <a:r>
              <a:rPr lang="en-US" altLang="zh-CN" dirty="0">
                <a:ea typeface="宋体" charset="-122"/>
              </a:rPr>
              <a:t>DHT: API (2)</a:t>
            </a:r>
            <a:endParaRPr lang="en-US" altLang="x-none" dirty="0">
              <a:ea typeface="ＭＳ Ｐゴシック" charset="-128"/>
            </a:endParaRPr>
          </a:p>
        </p:txBody>
      </p:sp>
      <p:pic>
        <p:nvPicPr>
          <p:cNvPr id="331779"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77838" y="1600200"/>
            <a:ext cx="7772400" cy="4648200"/>
          </a:xfrm>
        </p:spPr>
      </p:pic>
    </p:spTree>
    <p:extLst>
      <p:ext uri="{BB962C8B-B14F-4D97-AF65-F5344CB8AC3E}">
        <p14:creationId xmlns:p14="http://schemas.microsoft.com/office/powerpoint/2010/main" val="547771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F34D61-01A9-044B-BD9D-A9DC9F37C5E6}" type="slidenum">
              <a:rPr lang="en-US" altLang="x-none" sz="1400">
                <a:solidFill>
                  <a:srgbClr val="000000"/>
                </a:solidFill>
                <a:latin typeface="Times New Roman" charset="0"/>
              </a:rPr>
              <a:pPr eaLnBrk="1" hangingPunct="1"/>
              <a:t>105</a:t>
            </a:fld>
            <a:endParaRPr lang="en-US" altLang="x-none" sz="1400">
              <a:solidFill>
                <a:srgbClr val="000000"/>
              </a:solidFill>
              <a:latin typeface="Times New Roman" charset="0"/>
            </a:endParaRPr>
          </a:p>
        </p:txBody>
      </p:sp>
      <p:sp>
        <p:nvSpPr>
          <p:cNvPr id="333826" name="Rectangle 2"/>
          <p:cNvSpPr>
            <a:spLocks noGrp="1" noChangeArrowheads="1"/>
          </p:cNvSpPr>
          <p:nvPr>
            <p:ph type="title"/>
          </p:nvPr>
        </p:nvSpPr>
        <p:spPr/>
        <p:txBody>
          <a:bodyPr/>
          <a:lstStyle/>
          <a:p>
            <a:r>
              <a:rPr lang="en-US" altLang="zh-CN" dirty="0">
                <a:ea typeface="宋体" charset="-122"/>
              </a:rPr>
              <a:t>DHT: API (3)</a:t>
            </a:r>
            <a:endParaRPr lang="en-US" altLang="x-none" dirty="0">
              <a:ea typeface="ＭＳ Ｐゴシック" charset="-128"/>
            </a:endParaRPr>
          </a:p>
        </p:txBody>
      </p:sp>
      <p:pic>
        <p:nvPicPr>
          <p:cNvPr id="333827"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
        <p:nvSpPr>
          <p:cNvPr id="2" name="Rectangle 1"/>
          <p:cNvSpPr/>
          <p:nvPr/>
        </p:nvSpPr>
        <p:spPr>
          <a:xfrm>
            <a:off x="533400" y="3276600"/>
            <a:ext cx="1710725" cy="923330"/>
          </a:xfrm>
          <a:prstGeom prst="rect">
            <a:avLst/>
          </a:prstGeom>
        </p:spPr>
        <p:txBody>
          <a:bodyPr wrap="none">
            <a:spAutoFit/>
          </a:bodyPr>
          <a:lstStyle/>
          <a:p>
            <a:r>
              <a:rPr lang="en-US" altLang="x-none" sz="1800">
                <a:solidFill>
                  <a:srgbClr val="FF0000"/>
                </a:solidFill>
              </a:rPr>
              <a:t>Greedy routing</a:t>
            </a:r>
            <a:br>
              <a:rPr lang="en-US" altLang="x-none" sz="1800">
                <a:solidFill>
                  <a:srgbClr val="FF0000"/>
                </a:solidFill>
              </a:rPr>
            </a:br>
            <a:r>
              <a:rPr lang="en-US" altLang="x-none" sz="1800">
                <a:solidFill>
                  <a:srgbClr val="FF0000"/>
                </a:solidFill>
              </a:rPr>
              <a:t>based on </a:t>
            </a:r>
            <a:br>
              <a:rPr lang="en-US" altLang="x-none" sz="1800">
                <a:solidFill>
                  <a:srgbClr val="FF0000"/>
                </a:solidFill>
              </a:rPr>
            </a:br>
            <a:r>
              <a:rPr lang="en-US" altLang="x-none" sz="1800">
                <a:solidFill>
                  <a:srgbClr val="FF0000"/>
                </a:solidFill>
              </a:rPr>
              <a:t>routing table</a:t>
            </a:r>
            <a:endParaRPr lang="en-US" sz="1800" dirty="0">
              <a:solidFill>
                <a:srgbClr val="FF0000"/>
              </a:solidFill>
            </a:endParaRPr>
          </a:p>
        </p:txBody>
      </p:sp>
    </p:spTree>
    <p:extLst>
      <p:ext uri="{BB962C8B-B14F-4D97-AF65-F5344CB8AC3E}">
        <p14:creationId xmlns:p14="http://schemas.microsoft.com/office/powerpoint/2010/main" val="1972966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D2C977-1CA2-B84B-9A31-E18D27CD6042}" type="slidenum">
              <a:rPr lang="en-US" altLang="x-none" sz="1400">
                <a:solidFill>
                  <a:srgbClr val="000000"/>
                </a:solidFill>
                <a:latin typeface="Times New Roman" charset="0"/>
              </a:rPr>
              <a:pPr eaLnBrk="1" hangingPunct="1"/>
              <a:t>106</a:t>
            </a:fld>
            <a:endParaRPr lang="en-US" altLang="x-none" sz="1400">
              <a:solidFill>
                <a:srgbClr val="000000"/>
              </a:solidFill>
              <a:latin typeface="Times New Roman" charset="0"/>
            </a:endParaRPr>
          </a:p>
        </p:txBody>
      </p:sp>
      <p:sp>
        <p:nvSpPr>
          <p:cNvPr id="335874" name="Rectangle 2"/>
          <p:cNvSpPr>
            <a:spLocks noGrp="1" noChangeArrowheads="1"/>
          </p:cNvSpPr>
          <p:nvPr>
            <p:ph type="title"/>
          </p:nvPr>
        </p:nvSpPr>
        <p:spPr/>
        <p:txBody>
          <a:bodyPr/>
          <a:lstStyle/>
          <a:p>
            <a:r>
              <a:rPr lang="en-US" altLang="zh-CN" dirty="0">
                <a:ea typeface="宋体" charset="-122"/>
              </a:rPr>
              <a:t>DHT: API (4)</a:t>
            </a:r>
            <a:endParaRPr lang="en-US" altLang="x-none" dirty="0">
              <a:ea typeface="ＭＳ Ｐゴシック" charset="-128"/>
            </a:endParaRPr>
          </a:p>
        </p:txBody>
      </p:sp>
      <p:pic>
        <p:nvPicPr>
          <p:cNvPr id="335875"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59070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176CD3B-78C0-FD48-B7C1-6B6633C4A110}" type="slidenum">
              <a:rPr lang="en-US" altLang="x-none" sz="1400">
                <a:solidFill>
                  <a:srgbClr val="000000"/>
                </a:solidFill>
                <a:latin typeface="Times New Roman" charset="0"/>
              </a:rPr>
              <a:pPr eaLnBrk="1" hangingPunct="1"/>
              <a:t>107</a:t>
            </a:fld>
            <a:endParaRPr lang="en-US" altLang="x-none" sz="1400">
              <a:solidFill>
                <a:srgbClr val="000000"/>
              </a:solidFill>
              <a:latin typeface="Times New Roman" charset="0"/>
            </a:endParaRPr>
          </a:p>
        </p:txBody>
      </p:sp>
      <p:sp>
        <p:nvSpPr>
          <p:cNvPr id="337922" name="Rectangle 2"/>
          <p:cNvSpPr>
            <a:spLocks noGrp="1" noChangeArrowheads="1"/>
          </p:cNvSpPr>
          <p:nvPr>
            <p:ph type="title"/>
          </p:nvPr>
        </p:nvSpPr>
        <p:spPr/>
        <p:txBody>
          <a:bodyPr/>
          <a:lstStyle/>
          <a:p>
            <a:r>
              <a:rPr lang="en-US" altLang="zh-CN" sz="3600" dirty="0">
                <a:ea typeface="宋体" charset="-122"/>
              </a:rPr>
              <a:t>DHT: API (5)</a:t>
            </a:r>
            <a:endParaRPr lang="en-US" altLang="x-none" sz="3600" dirty="0">
              <a:ea typeface="ＭＳ Ｐゴシック" charset="-128"/>
            </a:endParaRPr>
          </a:p>
        </p:txBody>
      </p:sp>
      <p:pic>
        <p:nvPicPr>
          <p:cNvPr id="337923"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31403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F51DA-0AC1-4E48-AA88-71C8B074F1FB}" type="slidenum">
              <a:rPr lang="en-US" altLang="x-none" sz="1400">
                <a:solidFill>
                  <a:srgbClr val="000000"/>
                </a:solidFill>
                <a:latin typeface="Times New Roman" charset="0"/>
              </a:rPr>
              <a:pPr eaLnBrk="1" hangingPunct="1"/>
              <a:t>108</a:t>
            </a:fld>
            <a:endParaRPr lang="en-US" altLang="x-none" sz="1400">
              <a:solidFill>
                <a:srgbClr val="000000"/>
              </a:solidFill>
              <a:latin typeface="Times New Roman" charset="0"/>
            </a:endParaRPr>
          </a:p>
        </p:txBody>
      </p:sp>
      <p:sp>
        <p:nvSpPr>
          <p:cNvPr id="327682" name="Rectangle 2"/>
          <p:cNvSpPr>
            <a:spLocks noGrp="1" noChangeArrowheads="1"/>
          </p:cNvSpPr>
          <p:nvPr>
            <p:ph type="title"/>
          </p:nvPr>
        </p:nvSpPr>
        <p:spPr/>
        <p:txBody>
          <a:bodyPr/>
          <a:lstStyle/>
          <a:p>
            <a:r>
              <a:rPr lang="en-US" altLang="x-none" dirty="0">
                <a:ea typeface="ＭＳ Ｐゴシック" charset="-128"/>
              </a:rPr>
              <a:t>Usage of DHT</a:t>
            </a:r>
          </a:p>
        </p:txBody>
      </p:sp>
      <p:sp>
        <p:nvSpPr>
          <p:cNvPr id="327683" name="Rectangle 3"/>
          <p:cNvSpPr>
            <a:spLocks noGrp="1" noChangeArrowheads="1"/>
          </p:cNvSpPr>
          <p:nvPr>
            <p:ph type="body" idx="1"/>
          </p:nvPr>
        </p:nvSpPr>
        <p:spPr/>
        <p:txBody>
          <a:bodyPr/>
          <a:lstStyle/>
          <a:p>
            <a:pPr>
              <a:buFont typeface="Wingdings" pitchFamily="2" charset="2"/>
              <a:buChar char="q"/>
            </a:pPr>
            <a:r>
              <a:rPr lang="en-US" altLang="x-none" sz="2400" dirty="0">
                <a:ea typeface="ＭＳ Ｐゴシック" charset="-128"/>
              </a:rPr>
              <a:t>File sharing and backup [CFS, Ivy, </a:t>
            </a:r>
            <a:r>
              <a:rPr lang="en-US" altLang="x-none" sz="2400" dirty="0" err="1">
                <a:ea typeface="ＭＳ Ｐゴシック" charset="-128"/>
              </a:rPr>
              <a:t>OceanStore</a:t>
            </a:r>
            <a:r>
              <a:rPr lang="en-US" altLang="x-none" sz="2400" dirty="0">
                <a:ea typeface="ＭＳ Ｐゴシック" charset="-128"/>
              </a:rPr>
              <a:t>, PAST, Pastiche …]</a:t>
            </a:r>
          </a:p>
          <a:p>
            <a:pPr>
              <a:buFont typeface="Wingdings" pitchFamily="2" charset="2"/>
              <a:buChar char="q"/>
            </a:pPr>
            <a:r>
              <a:rPr lang="en-US" altLang="x-none" sz="2400" dirty="0">
                <a:ea typeface="ＭＳ Ｐゴシック" charset="-128"/>
              </a:rPr>
              <a:t>Web cache and replica [Squirrel, Croquet Media Player]</a:t>
            </a:r>
          </a:p>
          <a:p>
            <a:pPr>
              <a:buFont typeface="Wingdings" pitchFamily="2" charset="2"/>
              <a:buChar char="q"/>
            </a:pPr>
            <a:r>
              <a:rPr lang="en-US" altLang="x-none" sz="2400" dirty="0">
                <a:ea typeface="ＭＳ Ｐゴシック" charset="-128"/>
              </a:rPr>
              <a:t>Censor-resistant stores [Eternity]</a:t>
            </a:r>
          </a:p>
          <a:p>
            <a:pPr>
              <a:buFont typeface="Wingdings" pitchFamily="2" charset="2"/>
              <a:buChar char="q"/>
            </a:pPr>
            <a:r>
              <a:rPr lang="en-US" altLang="x-none" sz="2400" dirty="0">
                <a:ea typeface="ＭＳ Ｐゴシック" charset="-128"/>
              </a:rPr>
              <a:t>DB query and indexing [PIER, Place Lab, VPN Index]</a:t>
            </a:r>
          </a:p>
          <a:p>
            <a:pPr>
              <a:buFont typeface="Wingdings" pitchFamily="2" charset="2"/>
              <a:buChar char="q"/>
            </a:pPr>
            <a:r>
              <a:rPr lang="en-US" altLang="x-none" sz="2400" dirty="0">
                <a:ea typeface="ＭＳ Ｐゴシック" charset="-128"/>
              </a:rPr>
              <a:t>Event notification [Scribe]</a:t>
            </a:r>
          </a:p>
          <a:p>
            <a:pPr>
              <a:buFont typeface="Wingdings" pitchFamily="2" charset="2"/>
              <a:buChar char="q"/>
            </a:pPr>
            <a:r>
              <a:rPr lang="en-US" altLang="x-none" sz="2400" dirty="0">
                <a:ea typeface="ＭＳ Ｐゴシック" charset="-128"/>
              </a:rPr>
              <a:t>Naming systems [</a:t>
            </a:r>
            <a:r>
              <a:rPr lang="en-US" altLang="x-none" sz="2400" dirty="0" err="1">
                <a:ea typeface="ＭＳ Ｐゴシック" charset="-128"/>
              </a:rPr>
              <a:t>ChordDNS</a:t>
            </a:r>
            <a:r>
              <a:rPr lang="en-US" altLang="x-none" sz="2400" dirty="0">
                <a:ea typeface="ＭＳ Ｐゴシック" charset="-128"/>
              </a:rPr>
              <a:t>, Twine, INS, HIP]</a:t>
            </a:r>
          </a:p>
          <a:p>
            <a:pPr>
              <a:buFont typeface="Wingdings" pitchFamily="2" charset="2"/>
              <a:buChar char="q"/>
            </a:pPr>
            <a:r>
              <a:rPr lang="en-US" altLang="x-none" sz="2400" dirty="0">
                <a:ea typeface="ＭＳ Ｐゴシック" charset="-128"/>
              </a:rPr>
              <a:t>Communication primitives  [I3, …]</a:t>
            </a:r>
          </a:p>
          <a:p>
            <a:pPr>
              <a:buFont typeface="Wingdings" pitchFamily="2" charset="2"/>
              <a:buChar char="q"/>
            </a:pPr>
            <a:r>
              <a:rPr lang="en-US" altLang="x-none" sz="2400" dirty="0">
                <a:ea typeface="ＭＳ Ｐゴシック" charset="-128"/>
              </a:rPr>
              <a:t>Host mobility [DTN </a:t>
            </a:r>
            <a:r>
              <a:rPr lang="en-US" altLang="x-none" sz="2400" dirty="0" err="1">
                <a:ea typeface="ＭＳ Ｐゴシック" charset="-128"/>
              </a:rPr>
              <a:t>Tetherless</a:t>
            </a:r>
            <a:r>
              <a:rPr lang="en-US" altLang="x-none" sz="2400" dirty="0">
                <a:ea typeface="ＭＳ Ｐゴシック" charset="-128"/>
              </a:rPr>
              <a:t> Architecture]</a:t>
            </a:r>
          </a:p>
          <a:p>
            <a:pPr>
              <a:buFont typeface="Wingdings" pitchFamily="2" charset="2"/>
              <a:buChar char="q"/>
            </a:pPr>
            <a:r>
              <a:rPr lang="en-US" altLang="zh-CN" sz="2400" dirty="0">
                <a:ea typeface="宋体" charset="-122"/>
              </a:rPr>
              <a:t>Used as a basic block of Amazon dynamo</a:t>
            </a:r>
            <a:endParaRPr lang="mr-IN" altLang="zh-CN" sz="2400" dirty="0">
              <a:ea typeface="宋体" charset="-122"/>
            </a:endParaRPr>
          </a:p>
        </p:txBody>
      </p:sp>
    </p:spTree>
    <p:extLst>
      <p:ext uri="{BB962C8B-B14F-4D97-AF65-F5344CB8AC3E}">
        <p14:creationId xmlns:p14="http://schemas.microsoft.com/office/powerpoint/2010/main" val="1548978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EBC37F-6CD7-F149-9CBA-202540CD4F12}" type="slidenum">
              <a:rPr lang="en-US" altLang="x-none" sz="1400">
                <a:solidFill>
                  <a:srgbClr val="000000"/>
                </a:solidFill>
                <a:latin typeface="Times New Roman" charset="0"/>
              </a:rPr>
              <a:pPr eaLnBrk="1" hangingPunct="1"/>
              <a:t>109</a:t>
            </a:fld>
            <a:endParaRPr lang="en-US" altLang="x-none" sz="1400">
              <a:solidFill>
                <a:srgbClr val="000000"/>
              </a:solidFill>
              <a:latin typeface="Times New Roman" charset="0"/>
            </a:endParaRPr>
          </a:p>
        </p:txBody>
      </p:sp>
      <p:sp>
        <p:nvSpPr>
          <p:cNvPr id="325634" name="Rectangle 2"/>
          <p:cNvSpPr>
            <a:spLocks noGrp="1" noChangeArrowheads="1"/>
          </p:cNvSpPr>
          <p:nvPr>
            <p:ph type="title"/>
          </p:nvPr>
        </p:nvSpPr>
        <p:spPr/>
        <p:txBody>
          <a:bodyPr/>
          <a:lstStyle/>
          <a:p>
            <a:r>
              <a:rPr lang="en-US" altLang="x-none" dirty="0">
                <a:ea typeface="ＭＳ Ｐゴシック" charset="-128"/>
              </a:rPr>
              <a:t>DHT Design Pattern</a:t>
            </a:r>
          </a:p>
        </p:txBody>
      </p:sp>
      <p:sp>
        <p:nvSpPr>
          <p:cNvPr id="325642" name="Rectangle 14"/>
          <p:cNvSpPr>
            <a:spLocks noGrp="1" noChangeArrowheads="1"/>
          </p:cNvSpPr>
          <p:nvPr>
            <p:ph type="body" idx="1"/>
          </p:nvPr>
        </p:nvSpPr>
        <p:spPr>
          <a:xfrm>
            <a:off x="685800" y="1425575"/>
            <a:ext cx="7889875" cy="2928938"/>
          </a:xfrm>
        </p:spPr>
        <p:txBody>
          <a:bodyPr/>
          <a:lstStyle/>
          <a:p>
            <a:pPr>
              <a:buFont typeface="Wingdings" pitchFamily="2" charset="2"/>
              <a:buChar char="q"/>
            </a:pPr>
            <a:r>
              <a:rPr lang="en-US" altLang="x-none" sz="2200" dirty="0">
                <a:ea typeface="ＭＳ Ｐゴシック" charset="-128"/>
              </a:rPr>
              <a:t>Map key to a space</a:t>
            </a:r>
          </a:p>
          <a:p>
            <a:pPr>
              <a:buFont typeface="Wingdings" pitchFamily="2" charset="2"/>
              <a:buChar char="q"/>
            </a:pPr>
            <a:r>
              <a:rPr lang="en-US" altLang="x-none" sz="2200" dirty="0">
                <a:ea typeface="ＭＳ Ｐゴシック" charset="-128"/>
              </a:rPr>
              <a:t>Each node owns a sub space</a:t>
            </a:r>
          </a:p>
          <a:p>
            <a:pPr>
              <a:buFont typeface="Wingdings" pitchFamily="2" charset="2"/>
              <a:buChar char="q"/>
            </a:pPr>
            <a:r>
              <a:rPr lang="en-US" altLang="x-none" sz="2200" dirty="0">
                <a:ea typeface="ＭＳ Ｐゴシック" charset="-128"/>
              </a:rPr>
              <a:t>Routing table follows the effective </a:t>
            </a:r>
            <a:r>
              <a:rPr lang="en-US" altLang="x-none" sz="2200" b="1" dirty="0">
                <a:solidFill>
                  <a:schemeClr val="accent6"/>
                </a:solidFill>
                <a:ea typeface="ＭＳ Ｐゴシック" charset="-128"/>
              </a:rPr>
              <a:t>distributed routing search guideline</a:t>
            </a:r>
          </a:p>
          <a:p>
            <a:endParaRPr lang="en-US" altLang="x-none" sz="1800" dirty="0">
              <a:ea typeface="ＭＳ Ｐゴシック" charset="-128"/>
            </a:endParaRPr>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71800"/>
            <a:ext cx="6252303" cy="373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7061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r>
              <a:rPr lang="en-US">
                <a:latin typeface="Comic Sans MS" charset="0"/>
              </a:rPr>
              <a:t>LB/NAT Flow</a:t>
            </a:r>
          </a:p>
        </p:txBody>
      </p:sp>
      <p:sp>
        <p:nvSpPr>
          <p:cNvPr id="10957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16758E7-B8CA-FA4F-A5AB-EF86CA958A18}"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11</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095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7737475"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bwMode="auto">
          <a:xfrm>
            <a:off x="3657600" y="3581400"/>
            <a:ext cx="1905000" cy="2286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Tree>
    <p:extLst>
      <p:ext uri="{BB962C8B-B14F-4D97-AF65-F5344CB8AC3E}">
        <p14:creationId xmlns:p14="http://schemas.microsoft.com/office/powerpoint/2010/main" val="2002703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2F99E83-6CCD-8547-AFA2-00786CA87D38}" type="slidenum">
              <a:rPr lang="en-US" altLang="x-none" sz="1400">
                <a:solidFill>
                  <a:srgbClr val="000000"/>
                </a:solidFill>
                <a:latin typeface="Times New Roman" charset="0"/>
              </a:rPr>
              <a:pPr eaLnBrk="1" hangingPunct="1"/>
              <a:t>110</a:t>
            </a:fld>
            <a:endParaRPr lang="en-US" altLang="x-none" sz="1400">
              <a:solidFill>
                <a:srgbClr val="000000"/>
              </a:solidFill>
              <a:latin typeface="Times New Roman" charset="0"/>
            </a:endParaRPr>
          </a:p>
        </p:txBody>
      </p:sp>
      <p:sp>
        <p:nvSpPr>
          <p:cNvPr id="339970" name="Rectangle 2"/>
          <p:cNvSpPr>
            <a:spLocks noGrp="1" noChangeArrowheads="1"/>
          </p:cNvSpPr>
          <p:nvPr>
            <p:ph type="title"/>
          </p:nvPr>
        </p:nvSpPr>
        <p:spPr/>
        <p:txBody>
          <a:bodyPr/>
          <a:lstStyle/>
          <a:p>
            <a:r>
              <a:rPr lang="en-US" altLang="zh-CN">
                <a:ea typeface="宋体" charset="-122"/>
              </a:rPr>
              <a:t>CAN</a:t>
            </a:r>
            <a:endParaRPr lang="en-US" altLang="x-none">
              <a:ea typeface="ＭＳ Ｐゴシック" charset="-128"/>
            </a:endParaRPr>
          </a:p>
        </p:txBody>
      </p:sp>
      <p:sp>
        <p:nvSpPr>
          <p:cNvPr id="339971" name="Rectangle 3"/>
          <p:cNvSpPr>
            <a:spLocks noGrp="1" noChangeArrowheads="1"/>
          </p:cNvSpPr>
          <p:nvPr>
            <p:ph type="body" idx="1"/>
          </p:nvPr>
        </p:nvSpPr>
        <p:spPr/>
        <p:txBody>
          <a:bodyPr/>
          <a:lstStyle/>
          <a:p>
            <a:pPr lvl="1">
              <a:buFont typeface="ZapfDingbats" charset="0"/>
              <a:buNone/>
            </a:pPr>
            <a:endParaRPr lang="en-US" altLang="x-none" dirty="0">
              <a:ea typeface="ＭＳ Ｐゴシック" charset="-128"/>
            </a:endParaRPr>
          </a:p>
          <a:p>
            <a:pPr>
              <a:buFont typeface="Wingdings" pitchFamily="2" charset="2"/>
              <a:buChar char="q"/>
            </a:pPr>
            <a:r>
              <a:rPr lang="en-US" altLang="zh-CN" dirty="0">
                <a:ea typeface="宋体" charset="-122"/>
              </a:rPr>
              <a:t>A</a:t>
            </a:r>
            <a:r>
              <a:rPr lang="en-US" altLang="x-none" dirty="0">
                <a:ea typeface="ＭＳ Ｐゴシック" charset="-128"/>
              </a:rPr>
              <a:t>bstraction</a:t>
            </a:r>
          </a:p>
          <a:p>
            <a:pPr lvl="1">
              <a:buFont typeface="Courier New" panose="02070309020205020404" pitchFamily="49" charset="0"/>
              <a:buChar char="o"/>
            </a:pPr>
            <a:r>
              <a:rPr lang="en-US" altLang="x-none" dirty="0">
                <a:ea typeface="ＭＳ Ｐゴシック" charset="-128"/>
              </a:rPr>
              <a:t>map a key to a </a:t>
            </a:r>
            <a:r>
              <a:rPr lang="ja-JP" altLang="en-US">
                <a:ea typeface="ＭＳ Ｐゴシック" charset="-128"/>
              </a:rPr>
              <a:t>“</a:t>
            </a:r>
            <a:r>
              <a:rPr lang="en-US" altLang="ja-JP" dirty="0">
                <a:ea typeface="ＭＳ Ｐゴシック" charset="-128"/>
              </a:rPr>
              <a:t>point</a:t>
            </a:r>
            <a:r>
              <a:rPr lang="ja-JP" altLang="en-US">
                <a:ea typeface="ＭＳ Ｐゴシック" charset="-128"/>
              </a:rPr>
              <a:t>”</a:t>
            </a:r>
            <a:r>
              <a:rPr lang="en-US" altLang="ja-JP" dirty="0">
                <a:ea typeface="ＭＳ Ｐゴシック" charset="-128"/>
              </a:rPr>
              <a:t> in a </a:t>
            </a:r>
            <a:r>
              <a:rPr lang="en-US" altLang="ja-JP" dirty="0">
                <a:solidFill>
                  <a:srgbClr val="FF0000"/>
                </a:solidFill>
                <a:ea typeface="ＭＳ Ｐゴシック" charset="-128"/>
              </a:rPr>
              <a:t>multi-dimensional Cartesian space</a:t>
            </a:r>
          </a:p>
          <a:p>
            <a:pPr lvl="1">
              <a:buFont typeface="Courier New" panose="02070309020205020404" pitchFamily="49" charset="0"/>
              <a:buChar char="o"/>
            </a:pPr>
            <a:endParaRPr lang="en-US" altLang="x-none" dirty="0">
              <a:solidFill>
                <a:srgbClr val="FF0000"/>
              </a:solidFill>
              <a:ea typeface="ＭＳ Ｐゴシック" charset="-128"/>
            </a:endParaRPr>
          </a:p>
          <a:p>
            <a:pPr lvl="1">
              <a:buFont typeface="Courier New" panose="02070309020205020404" pitchFamily="49" charset="0"/>
              <a:buChar char="o"/>
            </a:pPr>
            <a:r>
              <a:rPr lang="en-US" altLang="x-none" dirty="0">
                <a:ea typeface="ＭＳ Ｐゴシック" charset="-128"/>
              </a:rPr>
              <a:t>a node </a:t>
            </a:r>
            <a:r>
              <a:rPr lang="ja-JP" altLang="en-US">
                <a:ea typeface="ＭＳ Ｐゴシック" charset="-128"/>
              </a:rPr>
              <a:t>“</a:t>
            </a:r>
            <a:r>
              <a:rPr lang="en-US" altLang="ja-JP" dirty="0">
                <a:ea typeface="ＭＳ Ｐゴシック" charset="-128"/>
              </a:rPr>
              <a:t>owns</a:t>
            </a:r>
            <a:r>
              <a:rPr lang="ja-JP" altLang="en-US">
                <a:ea typeface="ＭＳ Ｐゴシック" charset="-128"/>
              </a:rPr>
              <a:t>”</a:t>
            </a:r>
            <a:r>
              <a:rPr lang="en-US" altLang="ja-JP" dirty="0">
                <a:ea typeface="ＭＳ Ｐゴシック" charset="-128"/>
              </a:rPr>
              <a:t> a </a:t>
            </a:r>
            <a:r>
              <a:rPr lang="en-US" altLang="ja-JP" dirty="0">
                <a:solidFill>
                  <a:srgbClr val="FF0000"/>
                </a:solidFill>
                <a:ea typeface="ＭＳ Ｐゴシック" charset="-128"/>
              </a:rPr>
              <a:t>zone</a:t>
            </a:r>
            <a:r>
              <a:rPr lang="en-US" altLang="ja-JP" dirty="0">
                <a:ea typeface="ＭＳ Ｐゴシック" charset="-128"/>
              </a:rPr>
              <a:t> in the overall space</a:t>
            </a:r>
          </a:p>
          <a:p>
            <a:pPr lvl="1">
              <a:buFont typeface="Courier New" panose="02070309020205020404" pitchFamily="49" charset="0"/>
              <a:buChar char="o"/>
            </a:pPr>
            <a:endParaRPr lang="en-US" altLang="x-none" dirty="0">
              <a:ea typeface="ＭＳ Ｐゴシック" charset="-128"/>
            </a:endParaRPr>
          </a:p>
          <a:p>
            <a:pPr lvl="1">
              <a:buFont typeface="Courier New" panose="02070309020205020404" pitchFamily="49" charset="0"/>
              <a:buChar char="o"/>
            </a:pPr>
            <a:r>
              <a:rPr lang="en-US" altLang="x-none" dirty="0">
                <a:ea typeface="ＭＳ Ｐゴシック" charset="-128"/>
              </a:rPr>
              <a:t>route from one </a:t>
            </a:r>
            <a:r>
              <a:rPr lang="ja-JP" altLang="en-US">
                <a:ea typeface="ＭＳ Ｐゴシック" charset="-128"/>
              </a:rPr>
              <a:t>“</a:t>
            </a:r>
            <a:r>
              <a:rPr lang="en-US" altLang="ja-JP" dirty="0">
                <a:ea typeface="ＭＳ Ｐゴシック" charset="-128"/>
              </a:rPr>
              <a:t>point</a:t>
            </a:r>
            <a:r>
              <a:rPr lang="ja-JP" altLang="en-US">
                <a:ea typeface="ＭＳ Ｐゴシック" charset="-128"/>
              </a:rPr>
              <a:t>”</a:t>
            </a:r>
            <a:r>
              <a:rPr lang="en-US" altLang="ja-JP" dirty="0">
                <a:ea typeface="ＭＳ Ｐゴシック" charset="-128"/>
              </a:rPr>
              <a:t> to another</a:t>
            </a:r>
            <a:endParaRPr lang="en-US" altLang="x-none" dirty="0">
              <a:ea typeface="ＭＳ Ｐゴシック" charset="-128"/>
            </a:endParaRPr>
          </a:p>
        </p:txBody>
      </p:sp>
    </p:spTree>
    <p:extLst>
      <p:ext uri="{BB962C8B-B14F-4D97-AF65-F5344CB8AC3E}">
        <p14:creationId xmlns:p14="http://schemas.microsoft.com/office/powerpoint/2010/main" val="225897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2D71E5-885E-0347-8C64-9C837FB1AA6F}" type="slidenum">
              <a:rPr lang="en-US" altLang="x-none" sz="1400">
                <a:solidFill>
                  <a:srgbClr val="000000"/>
                </a:solidFill>
                <a:latin typeface="Times New Roman" charset="0"/>
              </a:rPr>
              <a:pPr eaLnBrk="1" hangingPunct="1"/>
              <a:t>111</a:t>
            </a:fld>
            <a:endParaRPr lang="en-US" altLang="x-none" sz="1400">
              <a:solidFill>
                <a:srgbClr val="000000"/>
              </a:solidFill>
              <a:latin typeface="Times New Roman" charset="0"/>
            </a:endParaRPr>
          </a:p>
        </p:txBody>
      </p:sp>
      <p:sp>
        <p:nvSpPr>
          <p:cNvPr id="342018"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2019" name="Rectangle 3"/>
          <p:cNvSpPr>
            <a:spLocks noGrp="1" noChangeArrowheads="1"/>
          </p:cNvSpPr>
          <p:nvPr>
            <p:ph type="body" idx="1"/>
          </p:nvPr>
        </p:nvSpPr>
        <p:spPr>
          <a:xfrm>
            <a:off x="304800" y="1676400"/>
            <a:ext cx="2289175" cy="4724400"/>
          </a:xfrm>
        </p:spPr>
        <p:txBody>
          <a:bodyPr/>
          <a:lstStyle/>
          <a:p>
            <a:pPr>
              <a:lnSpc>
                <a:spcPct val="80000"/>
              </a:lnSpc>
              <a:buFont typeface="Wingdings" pitchFamily="2" charset="2"/>
              <a:buChar char="q"/>
            </a:pPr>
            <a:r>
              <a:rPr lang="en-US" altLang="x-none" sz="2400" dirty="0">
                <a:ea typeface="ＭＳ Ｐゴシック" charset="-128"/>
              </a:rPr>
              <a:t>Space divided </a:t>
            </a:r>
            <a:r>
              <a:rPr lang="en-US" altLang="zh-CN" sz="2400" dirty="0">
                <a:ea typeface="宋体" charset="-122"/>
              </a:rPr>
              <a:t>among</a:t>
            </a:r>
            <a:r>
              <a:rPr lang="en-US" altLang="x-none" sz="2400" dirty="0">
                <a:ea typeface="ＭＳ Ｐゴシック" charset="-128"/>
              </a:rPr>
              <a:t> nodes</a:t>
            </a:r>
          </a:p>
          <a:p>
            <a:pPr>
              <a:lnSpc>
                <a:spcPct val="80000"/>
              </a:lnSpc>
              <a:buFont typeface="Wingdings" pitchFamily="2" charset="2"/>
              <a:buChar char="q"/>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Each node covers either a square or a rectangular area of ratios 1:2 or 2:1</a:t>
            </a:r>
          </a:p>
        </p:txBody>
      </p:sp>
      <p:sp>
        <p:nvSpPr>
          <p:cNvPr id="342020" name="Rectangle 4"/>
          <p:cNvSpPr>
            <a:spLocks noChangeArrowheads="1"/>
          </p:cNvSpPr>
          <p:nvPr/>
        </p:nvSpPr>
        <p:spPr bwMode="auto">
          <a:xfrm>
            <a:off x="3656013" y="1828800"/>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2021" name="Rectangle 5"/>
          <p:cNvSpPr>
            <a:spLocks noChangeArrowheads="1"/>
          </p:cNvSpPr>
          <p:nvPr/>
        </p:nvSpPr>
        <p:spPr bwMode="auto">
          <a:xfrm>
            <a:off x="5286375" y="3594100"/>
            <a:ext cx="28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Tree>
    <p:extLst>
      <p:ext uri="{BB962C8B-B14F-4D97-AF65-F5344CB8AC3E}">
        <p14:creationId xmlns:p14="http://schemas.microsoft.com/office/powerpoint/2010/main" val="8152053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6DA7ED-8636-144F-8E5B-DF3174AFDD75}" type="slidenum">
              <a:rPr lang="en-US" altLang="x-none" sz="1400">
                <a:solidFill>
                  <a:srgbClr val="000000"/>
                </a:solidFill>
                <a:latin typeface="Times New Roman" charset="0"/>
              </a:rPr>
              <a:pPr eaLnBrk="1" hangingPunct="1"/>
              <a:t>112</a:t>
            </a:fld>
            <a:endParaRPr lang="en-US" altLang="x-none" sz="1400">
              <a:solidFill>
                <a:srgbClr val="000000"/>
              </a:solidFill>
              <a:latin typeface="Times New Roman" charset="0"/>
            </a:endParaRPr>
          </a:p>
        </p:txBody>
      </p:sp>
      <p:sp>
        <p:nvSpPr>
          <p:cNvPr id="344066"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4067" name="Rectangle 3"/>
          <p:cNvSpPr>
            <a:spLocks noGrp="1" noChangeArrowheads="1"/>
          </p:cNvSpPr>
          <p:nvPr>
            <p:ph type="body" idx="1"/>
          </p:nvPr>
        </p:nvSpPr>
        <p:spPr>
          <a:xfrm>
            <a:off x="304800" y="1676400"/>
            <a:ext cx="2289175" cy="4724400"/>
          </a:xfrm>
        </p:spPr>
        <p:txBody>
          <a:bodyPr/>
          <a:lstStyle/>
          <a:p>
            <a:pPr>
              <a:lnSpc>
                <a:spcPct val="80000"/>
              </a:lnSpc>
              <a:buFont typeface="Wingdings" pitchFamily="2" charset="2"/>
              <a:buChar char="q"/>
            </a:pPr>
            <a:r>
              <a:rPr lang="en-US" altLang="x-none" sz="2400" dirty="0">
                <a:ea typeface="ＭＳ Ｐゴシック" charset="-128"/>
              </a:rPr>
              <a:t>Space divided </a:t>
            </a:r>
            <a:r>
              <a:rPr lang="en-US" altLang="zh-CN" sz="2400" dirty="0">
                <a:ea typeface="宋体" charset="-122"/>
              </a:rPr>
              <a:t>among</a:t>
            </a:r>
            <a:r>
              <a:rPr lang="en-US" altLang="x-none" sz="2400" dirty="0">
                <a:ea typeface="ＭＳ Ｐゴシック" charset="-128"/>
              </a:rPr>
              <a:t> nodes</a:t>
            </a:r>
          </a:p>
          <a:p>
            <a:pPr>
              <a:lnSpc>
                <a:spcPct val="80000"/>
              </a:lnSpc>
              <a:buFont typeface="Wingdings" pitchFamily="2" charset="2"/>
              <a:buChar char="q"/>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Each node covers either a square or a rectangular area of ratios 1:2 or 2:1</a:t>
            </a:r>
          </a:p>
        </p:txBody>
      </p:sp>
      <p:grpSp>
        <p:nvGrpSpPr>
          <p:cNvPr id="344068" name="Group 8"/>
          <p:cNvGrpSpPr>
            <a:grpSpLocks/>
          </p:cNvGrpSpPr>
          <p:nvPr/>
        </p:nvGrpSpPr>
        <p:grpSpPr bwMode="auto">
          <a:xfrm>
            <a:off x="3656013" y="1828800"/>
            <a:ext cx="3657600" cy="3686175"/>
            <a:chOff x="2241" y="1152"/>
            <a:chExt cx="2304" cy="2322"/>
          </a:xfrm>
        </p:grpSpPr>
        <p:sp>
          <p:nvSpPr>
            <p:cNvPr id="344069" name="Rectangle 4"/>
            <p:cNvSpPr>
              <a:spLocks noChangeArrowheads="1"/>
            </p:cNvSpPr>
            <p:nvPr/>
          </p:nvSpPr>
          <p:spPr bwMode="auto">
            <a:xfrm>
              <a:off x="2241"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4070" name="Rectangle 5"/>
            <p:cNvSpPr>
              <a:spLocks noChangeArrowheads="1"/>
            </p:cNvSpPr>
            <p:nvPr/>
          </p:nvSpPr>
          <p:spPr bwMode="auto">
            <a:xfrm>
              <a:off x="2704"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4071" name="Line 6"/>
            <p:cNvSpPr>
              <a:spLocks noChangeShapeType="1"/>
            </p:cNvSpPr>
            <p:nvPr/>
          </p:nvSpPr>
          <p:spPr bwMode="auto">
            <a:xfrm>
              <a:off x="3357"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4072" name="Rectangle 7"/>
            <p:cNvSpPr>
              <a:spLocks noChangeArrowheads="1"/>
            </p:cNvSpPr>
            <p:nvPr/>
          </p:nvSpPr>
          <p:spPr bwMode="auto">
            <a:xfrm>
              <a:off x="3776" y="218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grpSp>
    </p:spTree>
    <p:extLst>
      <p:ext uri="{BB962C8B-B14F-4D97-AF65-F5344CB8AC3E}">
        <p14:creationId xmlns:p14="http://schemas.microsoft.com/office/powerpoint/2010/main" val="1845079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F7ECDB-EDDF-004D-837B-6B9F8B815D30}" type="slidenum">
              <a:rPr lang="en-US" altLang="x-none" sz="1400">
                <a:solidFill>
                  <a:srgbClr val="000000"/>
                </a:solidFill>
                <a:latin typeface="Times New Roman" charset="0"/>
              </a:rPr>
              <a:pPr eaLnBrk="1" hangingPunct="1"/>
              <a:t>113</a:t>
            </a:fld>
            <a:endParaRPr lang="en-US" altLang="x-none" sz="1400">
              <a:solidFill>
                <a:srgbClr val="000000"/>
              </a:solidFill>
              <a:latin typeface="Times New Roman" charset="0"/>
            </a:endParaRPr>
          </a:p>
        </p:txBody>
      </p:sp>
      <p:sp>
        <p:nvSpPr>
          <p:cNvPr id="346114"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6115" name="Rectangle 3"/>
          <p:cNvSpPr>
            <a:spLocks noGrp="1" noChangeArrowheads="1"/>
          </p:cNvSpPr>
          <p:nvPr>
            <p:ph type="body" idx="1"/>
          </p:nvPr>
        </p:nvSpPr>
        <p:spPr>
          <a:xfrm>
            <a:off x="304800" y="1676400"/>
            <a:ext cx="2289175" cy="4724400"/>
          </a:xfrm>
        </p:spPr>
        <p:txBody>
          <a:bodyPr/>
          <a:lstStyle/>
          <a:p>
            <a:pPr>
              <a:lnSpc>
                <a:spcPct val="80000"/>
              </a:lnSpc>
              <a:buFont typeface="Wingdings" pitchFamily="2" charset="2"/>
              <a:buChar char="q"/>
            </a:pPr>
            <a:r>
              <a:rPr lang="en-US" altLang="x-none" sz="2400" dirty="0">
                <a:ea typeface="ＭＳ Ｐゴシック" charset="-128"/>
              </a:rPr>
              <a:t>Space divided </a:t>
            </a:r>
            <a:r>
              <a:rPr lang="en-US" altLang="zh-CN" sz="2400" dirty="0">
                <a:ea typeface="宋体" charset="-122"/>
              </a:rPr>
              <a:t>among</a:t>
            </a:r>
            <a:r>
              <a:rPr lang="en-US" altLang="x-none" sz="2400" dirty="0">
                <a:ea typeface="ＭＳ Ｐゴシック" charset="-128"/>
              </a:rPr>
              <a:t> nodes</a:t>
            </a:r>
          </a:p>
          <a:p>
            <a:pPr>
              <a:lnSpc>
                <a:spcPct val="80000"/>
              </a:lnSpc>
              <a:buFont typeface="Wingdings" pitchFamily="2" charset="2"/>
              <a:buChar char="q"/>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Each node covers either a square or a rectangular area of ratios 1:2 or 2:1</a:t>
            </a:r>
          </a:p>
        </p:txBody>
      </p:sp>
      <p:grpSp>
        <p:nvGrpSpPr>
          <p:cNvPr id="346116" name="Group 10"/>
          <p:cNvGrpSpPr>
            <a:grpSpLocks/>
          </p:cNvGrpSpPr>
          <p:nvPr/>
        </p:nvGrpSpPr>
        <p:grpSpPr bwMode="auto">
          <a:xfrm>
            <a:off x="3656013" y="1828800"/>
            <a:ext cx="3681412" cy="3686175"/>
            <a:chOff x="1989" y="1152"/>
            <a:chExt cx="2319" cy="2322"/>
          </a:xfrm>
        </p:grpSpPr>
        <p:sp>
          <p:nvSpPr>
            <p:cNvPr id="346117" name="Rectangle 4"/>
            <p:cNvSpPr>
              <a:spLocks noChangeArrowheads="1"/>
            </p:cNvSpPr>
            <p:nvPr/>
          </p:nvSpPr>
          <p:spPr bwMode="auto">
            <a:xfrm>
              <a:off x="1989"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6118" name="Rectangle 5"/>
            <p:cNvSpPr>
              <a:spLocks noChangeArrowheads="1"/>
            </p:cNvSpPr>
            <p:nvPr/>
          </p:nvSpPr>
          <p:spPr bwMode="auto">
            <a:xfrm>
              <a:off x="2452"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6119" name="Line 6"/>
            <p:cNvSpPr>
              <a:spLocks noChangeShapeType="1"/>
            </p:cNvSpPr>
            <p:nvPr/>
          </p:nvSpPr>
          <p:spPr bwMode="auto">
            <a:xfrm>
              <a:off x="3105"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6120" name="Rectangle 7"/>
            <p:cNvSpPr>
              <a:spLocks noChangeArrowheads="1"/>
            </p:cNvSpPr>
            <p:nvPr/>
          </p:nvSpPr>
          <p:spPr bwMode="auto">
            <a:xfrm>
              <a:off x="3588" y="28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sp>
          <p:nvSpPr>
            <p:cNvPr id="346121" name="Rectangle 8"/>
            <p:cNvSpPr>
              <a:spLocks noChangeArrowheads="1"/>
            </p:cNvSpPr>
            <p:nvPr/>
          </p:nvSpPr>
          <p:spPr bwMode="auto">
            <a:xfrm>
              <a:off x="3611" y="159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3</a:t>
              </a:r>
              <a:endParaRPr lang="en-US" altLang="x-none">
                <a:solidFill>
                  <a:srgbClr val="000000"/>
                </a:solidFill>
              </a:endParaRPr>
            </a:p>
          </p:txBody>
        </p:sp>
        <p:sp>
          <p:nvSpPr>
            <p:cNvPr id="346122" name="Line 9"/>
            <p:cNvSpPr>
              <a:spLocks noChangeShapeType="1"/>
            </p:cNvSpPr>
            <p:nvPr/>
          </p:nvSpPr>
          <p:spPr bwMode="auto">
            <a:xfrm>
              <a:off x="3092" y="2284"/>
              <a:ext cx="1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grpSp>
    </p:spTree>
    <p:extLst>
      <p:ext uri="{BB962C8B-B14F-4D97-AF65-F5344CB8AC3E}">
        <p14:creationId xmlns:p14="http://schemas.microsoft.com/office/powerpoint/2010/main" val="1482942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CA82F8-3D73-F647-AFAD-2B9D0EE761A5}" type="slidenum">
              <a:rPr lang="en-US" altLang="x-none" sz="1400">
                <a:solidFill>
                  <a:srgbClr val="000000"/>
                </a:solidFill>
                <a:latin typeface="Times New Roman" charset="0"/>
              </a:rPr>
              <a:pPr eaLnBrk="1" hangingPunct="1"/>
              <a:t>114</a:t>
            </a:fld>
            <a:endParaRPr lang="en-US" altLang="x-none" sz="1400">
              <a:solidFill>
                <a:srgbClr val="000000"/>
              </a:solidFill>
              <a:latin typeface="Times New Roman" charset="0"/>
            </a:endParaRPr>
          </a:p>
        </p:txBody>
      </p:sp>
      <p:sp>
        <p:nvSpPr>
          <p:cNvPr id="348162"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48163" name="Rectangle 3"/>
          <p:cNvSpPr>
            <a:spLocks noGrp="1" noChangeArrowheads="1"/>
          </p:cNvSpPr>
          <p:nvPr>
            <p:ph type="body" idx="1"/>
          </p:nvPr>
        </p:nvSpPr>
        <p:spPr>
          <a:xfrm>
            <a:off x="304800" y="1676400"/>
            <a:ext cx="2289175" cy="4724400"/>
          </a:xfrm>
        </p:spPr>
        <p:txBody>
          <a:bodyPr/>
          <a:lstStyle/>
          <a:p>
            <a:pPr>
              <a:lnSpc>
                <a:spcPct val="80000"/>
              </a:lnSpc>
              <a:buFont typeface="Wingdings" pitchFamily="2" charset="2"/>
              <a:buChar char="q"/>
            </a:pPr>
            <a:r>
              <a:rPr lang="en-US" altLang="x-none" sz="2400" dirty="0">
                <a:ea typeface="ＭＳ Ｐゴシック" charset="-128"/>
              </a:rPr>
              <a:t>Space divided </a:t>
            </a:r>
            <a:r>
              <a:rPr lang="en-US" altLang="zh-CN" sz="2400" dirty="0">
                <a:ea typeface="宋体" charset="-122"/>
              </a:rPr>
              <a:t>among</a:t>
            </a:r>
            <a:r>
              <a:rPr lang="en-US" altLang="x-none" sz="2400" dirty="0">
                <a:ea typeface="ＭＳ Ｐゴシック" charset="-128"/>
              </a:rPr>
              <a:t> nodes</a:t>
            </a:r>
          </a:p>
          <a:p>
            <a:pPr>
              <a:lnSpc>
                <a:spcPct val="80000"/>
              </a:lnSpc>
              <a:buFont typeface="Wingdings" pitchFamily="2" charset="2"/>
              <a:buChar char="q"/>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Each node covers either a square or a rectangular area of ratios 1:2 or 2:1</a:t>
            </a:r>
          </a:p>
        </p:txBody>
      </p:sp>
      <p:grpSp>
        <p:nvGrpSpPr>
          <p:cNvPr id="348164" name="Group 12"/>
          <p:cNvGrpSpPr>
            <a:grpSpLocks/>
          </p:cNvGrpSpPr>
          <p:nvPr/>
        </p:nvGrpSpPr>
        <p:grpSpPr bwMode="auto">
          <a:xfrm>
            <a:off x="3656013" y="1828800"/>
            <a:ext cx="3681412" cy="3686175"/>
            <a:chOff x="1989" y="1152"/>
            <a:chExt cx="2319" cy="2322"/>
          </a:xfrm>
        </p:grpSpPr>
        <p:sp>
          <p:nvSpPr>
            <p:cNvPr id="348165" name="Rectangle 4"/>
            <p:cNvSpPr>
              <a:spLocks noChangeArrowheads="1"/>
            </p:cNvSpPr>
            <p:nvPr/>
          </p:nvSpPr>
          <p:spPr bwMode="auto">
            <a:xfrm>
              <a:off x="1989" y="1152"/>
              <a:ext cx="2304" cy="2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48166" name="Rectangle 5"/>
            <p:cNvSpPr>
              <a:spLocks noChangeArrowheads="1"/>
            </p:cNvSpPr>
            <p:nvPr/>
          </p:nvSpPr>
          <p:spPr bwMode="auto">
            <a:xfrm>
              <a:off x="2452" y="217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a:t>
              </a:r>
            </a:p>
          </p:txBody>
        </p:sp>
        <p:sp>
          <p:nvSpPr>
            <p:cNvPr id="348167" name="Line 6"/>
            <p:cNvSpPr>
              <a:spLocks noChangeShapeType="1"/>
            </p:cNvSpPr>
            <p:nvPr/>
          </p:nvSpPr>
          <p:spPr bwMode="auto">
            <a:xfrm>
              <a:off x="3105" y="117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68" name="Rectangle 7"/>
            <p:cNvSpPr>
              <a:spLocks noChangeArrowheads="1"/>
            </p:cNvSpPr>
            <p:nvPr/>
          </p:nvSpPr>
          <p:spPr bwMode="auto">
            <a:xfrm>
              <a:off x="3277" y="275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a:t>
              </a:r>
              <a:endParaRPr lang="en-US" altLang="x-none">
                <a:solidFill>
                  <a:srgbClr val="000000"/>
                </a:solidFill>
              </a:endParaRPr>
            </a:p>
          </p:txBody>
        </p:sp>
        <p:sp>
          <p:nvSpPr>
            <p:cNvPr id="348169" name="Rectangle 8"/>
            <p:cNvSpPr>
              <a:spLocks noChangeArrowheads="1"/>
            </p:cNvSpPr>
            <p:nvPr/>
          </p:nvSpPr>
          <p:spPr bwMode="auto">
            <a:xfrm>
              <a:off x="3611" y="159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3</a:t>
              </a:r>
              <a:endParaRPr lang="en-US" altLang="x-none">
                <a:solidFill>
                  <a:srgbClr val="000000"/>
                </a:solidFill>
              </a:endParaRPr>
            </a:p>
          </p:txBody>
        </p:sp>
        <p:sp>
          <p:nvSpPr>
            <p:cNvPr id="348170" name="Line 9"/>
            <p:cNvSpPr>
              <a:spLocks noChangeShapeType="1"/>
            </p:cNvSpPr>
            <p:nvPr/>
          </p:nvSpPr>
          <p:spPr bwMode="auto">
            <a:xfrm>
              <a:off x="3092" y="2284"/>
              <a:ext cx="1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71" name="Line 10"/>
            <p:cNvSpPr>
              <a:spLocks noChangeShapeType="1"/>
            </p:cNvSpPr>
            <p:nvPr/>
          </p:nvSpPr>
          <p:spPr bwMode="auto">
            <a:xfrm>
              <a:off x="3649" y="2281"/>
              <a:ext cx="0" cy="1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172" name="Rectangle 11"/>
            <p:cNvSpPr>
              <a:spLocks noChangeArrowheads="1"/>
            </p:cNvSpPr>
            <p:nvPr/>
          </p:nvSpPr>
          <p:spPr bwMode="auto">
            <a:xfrm>
              <a:off x="3858" y="274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4</a:t>
              </a:r>
              <a:endParaRPr lang="en-US" altLang="x-none">
                <a:solidFill>
                  <a:srgbClr val="000000"/>
                </a:solidFill>
              </a:endParaRPr>
            </a:p>
          </p:txBody>
        </p:sp>
      </p:grpSp>
    </p:spTree>
    <p:extLst>
      <p:ext uri="{BB962C8B-B14F-4D97-AF65-F5344CB8AC3E}">
        <p14:creationId xmlns:p14="http://schemas.microsoft.com/office/powerpoint/2010/main" val="1134221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618AEE-CDEC-8F4F-8F96-87AA7D389476}" type="slidenum">
              <a:rPr lang="en-US" altLang="x-none" sz="1400">
                <a:solidFill>
                  <a:srgbClr val="000000"/>
                </a:solidFill>
                <a:latin typeface="Times New Roman" charset="0"/>
              </a:rPr>
              <a:pPr eaLnBrk="1" hangingPunct="1"/>
              <a:t>115</a:t>
            </a:fld>
            <a:endParaRPr lang="en-US" altLang="x-none" sz="1400">
              <a:solidFill>
                <a:srgbClr val="000000"/>
              </a:solidFill>
              <a:latin typeface="Times New Roman" charset="0"/>
            </a:endParaRPr>
          </a:p>
        </p:txBody>
      </p:sp>
      <p:sp>
        <p:nvSpPr>
          <p:cNvPr id="350210" name="Rectangle 2"/>
          <p:cNvSpPr>
            <a:spLocks noGrp="1" noChangeArrowheads="1"/>
          </p:cNvSpPr>
          <p:nvPr>
            <p:ph type="title"/>
          </p:nvPr>
        </p:nvSpPr>
        <p:spPr>
          <a:xfrm>
            <a:off x="304800" y="228600"/>
            <a:ext cx="8229600" cy="1143000"/>
          </a:xfrm>
        </p:spPr>
        <p:txBody>
          <a:bodyPr/>
          <a:lstStyle/>
          <a:p>
            <a:r>
              <a:rPr lang="en-US" altLang="x-none" sz="3200">
                <a:ea typeface="ＭＳ Ｐゴシック" charset="-128"/>
              </a:rPr>
              <a:t>CAN Example: Two Dimensional Space</a:t>
            </a:r>
          </a:p>
        </p:txBody>
      </p:sp>
      <p:sp>
        <p:nvSpPr>
          <p:cNvPr id="350211" name="Rectangle 3"/>
          <p:cNvSpPr>
            <a:spLocks noGrp="1" noChangeArrowheads="1"/>
          </p:cNvSpPr>
          <p:nvPr>
            <p:ph type="body" idx="1"/>
          </p:nvPr>
        </p:nvSpPr>
        <p:spPr>
          <a:xfrm>
            <a:off x="304800" y="1676400"/>
            <a:ext cx="2289175" cy="4724400"/>
          </a:xfrm>
        </p:spPr>
        <p:txBody>
          <a:bodyPr/>
          <a:lstStyle/>
          <a:p>
            <a:pPr>
              <a:lnSpc>
                <a:spcPct val="80000"/>
              </a:lnSpc>
              <a:buFont typeface="Wingdings" pitchFamily="2" charset="2"/>
              <a:buChar char="q"/>
            </a:pPr>
            <a:r>
              <a:rPr lang="en-US" altLang="x-none" sz="2400" dirty="0">
                <a:ea typeface="ＭＳ Ｐゴシック" charset="-128"/>
              </a:rPr>
              <a:t>Space divided </a:t>
            </a:r>
            <a:r>
              <a:rPr lang="en-US" altLang="zh-CN" sz="2400" dirty="0">
                <a:ea typeface="宋体" charset="-122"/>
              </a:rPr>
              <a:t>among</a:t>
            </a:r>
            <a:r>
              <a:rPr lang="en-US" altLang="x-none" sz="2400" dirty="0">
                <a:ea typeface="ＭＳ Ｐゴシック" charset="-128"/>
              </a:rPr>
              <a:t> nodes</a:t>
            </a:r>
          </a:p>
          <a:p>
            <a:pPr>
              <a:lnSpc>
                <a:spcPct val="80000"/>
              </a:lnSpc>
              <a:buFont typeface="Wingdings" pitchFamily="2" charset="2"/>
              <a:buChar char="q"/>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Each node covers either a square or a rectangular area of ratios 1:2 or 2:1</a:t>
            </a:r>
          </a:p>
        </p:txBody>
      </p:sp>
      <p:sp>
        <p:nvSpPr>
          <p:cNvPr id="350212" name="Rectangle 4"/>
          <p:cNvSpPr>
            <a:spLocks noChangeArrowheads="1"/>
          </p:cNvSpPr>
          <p:nvPr/>
        </p:nvSpPr>
        <p:spPr bwMode="auto">
          <a:xfrm>
            <a:off x="3675063" y="1828800"/>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0213" name="Line 6"/>
          <p:cNvSpPr>
            <a:spLocks noChangeShapeType="1"/>
          </p:cNvSpPr>
          <p:nvPr/>
        </p:nvSpPr>
        <p:spPr bwMode="auto">
          <a:xfrm>
            <a:off x="5446713" y="185737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4" name="Line 9"/>
          <p:cNvSpPr>
            <a:spLocks noChangeShapeType="1"/>
          </p:cNvSpPr>
          <p:nvPr/>
        </p:nvSpPr>
        <p:spPr bwMode="auto">
          <a:xfrm>
            <a:off x="3656013" y="3625850"/>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5" name="Line 10"/>
          <p:cNvSpPr>
            <a:spLocks noChangeShapeType="1"/>
          </p:cNvSpPr>
          <p:nvPr/>
        </p:nvSpPr>
        <p:spPr bwMode="auto">
          <a:xfrm>
            <a:off x="4117975" y="1838325"/>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6" name="Line 13"/>
          <p:cNvSpPr>
            <a:spLocks noChangeShapeType="1"/>
          </p:cNvSpPr>
          <p:nvPr/>
        </p:nvSpPr>
        <p:spPr bwMode="auto">
          <a:xfrm>
            <a:off x="3692525" y="2733675"/>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7" name="Line 14"/>
          <p:cNvSpPr>
            <a:spLocks noChangeShapeType="1"/>
          </p:cNvSpPr>
          <p:nvPr/>
        </p:nvSpPr>
        <p:spPr bwMode="auto">
          <a:xfrm>
            <a:off x="3676650" y="4562475"/>
            <a:ext cx="3657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8" name="Line 15"/>
          <p:cNvSpPr>
            <a:spLocks noChangeShapeType="1"/>
          </p:cNvSpPr>
          <p:nvPr/>
        </p:nvSpPr>
        <p:spPr bwMode="auto">
          <a:xfrm>
            <a:off x="4568825" y="18351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19" name="Line 16"/>
          <p:cNvSpPr>
            <a:spLocks noChangeShapeType="1"/>
          </p:cNvSpPr>
          <p:nvPr/>
        </p:nvSpPr>
        <p:spPr bwMode="auto">
          <a:xfrm>
            <a:off x="6332538" y="18430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0" name="Line 17"/>
          <p:cNvSpPr>
            <a:spLocks noChangeShapeType="1"/>
          </p:cNvSpPr>
          <p:nvPr/>
        </p:nvSpPr>
        <p:spPr bwMode="auto">
          <a:xfrm>
            <a:off x="3670300" y="2292350"/>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1" name="Line 18"/>
          <p:cNvSpPr>
            <a:spLocks noChangeShapeType="1"/>
          </p:cNvSpPr>
          <p:nvPr/>
        </p:nvSpPr>
        <p:spPr bwMode="auto">
          <a:xfrm>
            <a:off x="3679825" y="3187700"/>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2" name="Line 19"/>
          <p:cNvSpPr>
            <a:spLocks noChangeShapeType="1"/>
          </p:cNvSpPr>
          <p:nvPr/>
        </p:nvSpPr>
        <p:spPr bwMode="auto">
          <a:xfrm>
            <a:off x="4127500" y="5043488"/>
            <a:ext cx="4333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3" name="Line 20"/>
          <p:cNvSpPr>
            <a:spLocks noChangeShapeType="1"/>
          </p:cNvSpPr>
          <p:nvPr/>
        </p:nvSpPr>
        <p:spPr bwMode="auto">
          <a:xfrm flipH="1">
            <a:off x="6846888" y="4570413"/>
            <a:ext cx="1587"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4" name="Line 21"/>
          <p:cNvSpPr>
            <a:spLocks noChangeShapeType="1"/>
          </p:cNvSpPr>
          <p:nvPr/>
        </p:nvSpPr>
        <p:spPr bwMode="auto">
          <a:xfrm>
            <a:off x="4576763" y="4098925"/>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5" name="Line 22"/>
          <p:cNvSpPr>
            <a:spLocks noChangeShapeType="1"/>
          </p:cNvSpPr>
          <p:nvPr/>
        </p:nvSpPr>
        <p:spPr bwMode="auto">
          <a:xfrm>
            <a:off x="5456238" y="5035550"/>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6" name="Line 23"/>
          <p:cNvSpPr>
            <a:spLocks noChangeShapeType="1"/>
          </p:cNvSpPr>
          <p:nvPr/>
        </p:nvSpPr>
        <p:spPr bwMode="auto">
          <a:xfrm>
            <a:off x="4968875" y="2741613"/>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7" name="Line 24"/>
          <p:cNvSpPr>
            <a:spLocks noChangeShapeType="1"/>
          </p:cNvSpPr>
          <p:nvPr/>
        </p:nvSpPr>
        <p:spPr bwMode="auto">
          <a:xfrm>
            <a:off x="4119563" y="4548188"/>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8" name="Line 25"/>
          <p:cNvSpPr>
            <a:spLocks noChangeShapeType="1"/>
          </p:cNvSpPr>
          <p:nvPr/>
        </p:nvSpPr>
        <p:spPr bwMode="auto">
          <a:xfrm>
            <a:off x="5875338" y="18510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29" name="Line 26"/>
          <p:cNvSpPr>
            <a:spLocks noChangeShapeType="1"/>
          </p:cNvSpPr>
          <p:nvPr/>
        </p:nvSpPr>
        <p:spPr bwMode="auto">
          <a:xfrm flipH="1">
            <a:off x="6811963" y="1830388"/>
            <a:ext cx="0" cy="1785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0" name="Line 27"/>
          <p:cNvSpPr>
            <a:spLocks noChangeShapeType="1"/>
          </p:cNvSpPr>
          <p:nvPr/>
        </p:nvSpPr>
        <p:spPr bwMode="auto">
          <a:xfrm>
            <a:off x="6354763" y="2278063"/>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1" name="Line 28"/>
          <p:cNvSpPr>
            <a:spLocks noChangeShapeType="1"/>
          </p:cNvSpPr>
          <p:nvPr/>
        </p:nvSpPr>
        <p:spPr bwMode="auto">
          <a:xfrm>
            <a:off x="5476875" y="3184525"/>
            <a:ext cx="420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0232" name="Line 29"/>
          <p:cNvSpPr>
            <a:spLocks noChangeShapeType="1"/>
          </p:cNvSpPr>
          <p:nvPr/>
        </p:nvSpPr>
        <p:spPr bwMode="auto">
          <a:xfrm flipV="1">
            <a:off x="5889625" y="4105275"/>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1849262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4C408CF-DD31-614E-8497-B940C43E3532}" type="slidenum">
              <a:rPr lang="en-US" altLang="x-none" sz="1400">
                <a:solidFill>
                  <a:srgbClr val="000000"/>
                </a:solidFill>
                <a:latin typeface="Times New Roman" charset="0"/>
              </a:rPr>
              <a:pPr eaLnBrk="1" hangingPunct="1"/>
              <a:t>116</a:t>
            </a:fld>
            <a:endParaRPr lang="en-US" altLang="x-none" sz="1400">
              <a:solidFill>
                <a:srgbClr val="000000"/>
              </a:solidFill>
              <a:latin typeface="Times New Roman" charset="0"/>
            </a:endParaRPr>
          </a:p>
        </p:txBody>
      </p:sp>
      <p:sp>
        <p:nvSpPr>
          <p:cNvPr id="35225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(1)</a:t>
            </a:r>
            <a:endParaRPr lang="en-US" altLang="x-none" sz="3600">
              <a:ea typeface="ＭＳ Ｐゴシック" charset="-128"/>
            </a:endParaRPr>
          </a:p>
        </p:txBody>
      </p:sp>
      <p:sp>
        <p:nvSpPr>
          <p:cNvPr id="352259" name="Rectangle 3"/>
          <p:cNvSpPr>
            <a:spLocks noGrp="1" noChangeArrowheads="1"/>
          </p:cNvSpPr>
          <p:nvPr>
            <p:ph type="body" idx="1"/>
          </p:nvPr>
        </p:nvSpPr>
        <p:spPr>
          <a:xfrm>
            <a:off x="304800" y="1749425"/>
            <a:ext cx="3189288" cy="4724400"/>
          </a:xfrm>
        </p:spPr>
        <p:txBody>
          <a:bodyPr/>
          <a:lstStyle/>
          <a:p>
            <a:pPr>
              <a:lnSpc>
                <a:spcPct val="80000"/>
              </a:lnSpc>
              <a:buFont typeface="ZapfDingbats" charset="0"/>
              <a:buNone/>
            </a:pPr>
            <a:r>
              <a:rPr lang="en-US" altLang="x-none" sz="2400">
                <a:solidFill>
                  <a:srgbClr val="FF0000"/>
                </a:solidFill>
                <a:ea typeface="ＭＳ Ｐゴシック" charset="-128"/>
              </a:rPr>
              <a:t>node I::insert(K,V)</a:t>
            </a:r>
          </a:p>
        </p:txBody>
      </p:sp>
      <p:sp>
        <p:nvSpPr>
          <p:cNvPr id="352260" name="Rectangle 5"/>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2261" name="Line 6"/>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2" name="Line 7"/>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3" name="Line 8"/>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4" name="Line 9"/>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5" name="Line 10"/>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6" name="Line 11"/>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7" name="Line 12"/>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8" name="Line 13"/>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69" name="Line 14"/>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0" name="Line 15"/>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1" name="Line 16"/>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2" name="Line 17"/>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3" name="Line 18"/>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4" name="Line 19"/>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5" name="Line 20"/>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6" name="Line 21"/>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7" name="Line 22"/>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8" name="Line 23"/>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79" name="Line 24"/>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80" name="Line 25"/>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2281" name="Text Box 27"/>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2282" name="Oval 28"/>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Tree>
    <p:extLst>
      <p:ext uri="{BB962C8B-B14F-4D97-AF65-F5344CB8AC3E}">
        <p14:creationId xmlns:p14="http://schemas.microsoft.com/office/powerpoint/2010/main" val="16093352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71A70DF-CEA6-4342-8A89-5F53C829ECDB}" type="slidenum">
              <a:rPr lang="en-US" altLang="x-none" sz="1400">
                <a:solidFill>
                  <a:srgbClr val="000000"/>
                </a:solidFill>
                <a:latin typeface="Times New Roman" charset="0"/>
              </a:rPr>
              <a:pPr eaLnBrk="1" hangingPunct="1"/>
              <a:t>117</a:t>
            </a:fld>
            <a:endParaRPr lang="en-US" altLang="x-none" sz="1400">
              <a:solidFill>
                <a:srgbClr val="000000"/>
              </a:solidFill>
              <a:latin typeface="Times New Roman" charset="0"/>
            </a:endParaRPr>
          </a:p>
        </p:txBody>
      </p:sp>
      <p:sp>
        <p:nvSpPr>
          <p:cNvPr id="354306"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(2)</a:t>
            </a:r>
            <a:endParaRPr lang="en-US" altLang="x-none" sz="3600">
              <a:ea typeface="ＭＳ Ｐゴシック" charset="-128"/>
            </a:endParaRPr>
          </a:p>
        </p:txBody>
      </p:sp>
      <p:sp>
        <p:nvSpPr>
          <p:cNvPr id="354307"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54308"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09"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0"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1"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2"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3"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4"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5"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6"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7"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8"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19"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0"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1"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2"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3"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4"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5"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6"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7"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8"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4329"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4330"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31"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4332" name="Text Box 28"/>
          <p:cNvSpPr txBox="1">
            <a:spLocks noChangeArrowheads="1"/>
          </p:cNvSpPr>
          <p:nvPr/>
        </p:nvSpPr>
        <p:spPr bwMode="auto">
          <a:xfrm>
            <a:off x="6192838"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54333"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4334" name="Text Box 30"/>
          <p:cNvSpPr txBox="1">
            <a:spLocks noChangeArrowheads="1"/>
          </p:cNvSpPr>
          <p:nvPr/>
        </p:nvSpPr>
        <p:spPr bwMode="auto">
          <a:xfrm>
            <a:off x="8061325" y="326390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54335"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4336" name="Rectangle 32"/>
          <p:cNvSpPr>
            <a:spLocks noChangeArrowheads="1"/>
          </p:cNvSpPr>
          <p:nvPr/>
        </p:nvSpPr>
        <p:spPr bwMode="auto">
          <a:xfrm>
            <a:off x="285750" y="6110288"/>
            <a:ext cx="3906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Example: Key=</a:t>
            </a:r>
            <a:r>
              <a:rPr lang="ja-JP" altLang="en-US">
                <a:solidFill>
                  <a:srgbClr val="000000"/>
                </a:solidFill>
              </a:rPr>
              <a:t>“</a:t>
            </a:r>
            <a:r>
              <a:rPr lang="en-US" altLang="ja-JP">
                <a:solidFill>
                  <a:srgbClr val="000000"/>
                </a:solidFill>
              </a:rPr>
              <a:t>Matrix3</a:t>
            </a:r>
            <a:r>
              <a:rPr lang="ja-JP" altLang="en-US">
                <a:solidFill>
                  <a:srgbClr val="000000"/>
                </a:solidFill>
              </a:rPr>
              <a:t>”</a:t>
            </a:r>
            <a:r>
              <a:rPr lang="en-US" altLang="ja-JP">
                <a:solidFill>
                  <a:srgbClr val="000000"/>
                </a:solidFill>
              </a:rPr>
              <a:t> h(Key)=60</a:t>
            </a:r>
            <a:endParaRPr lang="en-US" altLang="x-none">
              <a:solidFill>
                <a:srgbClr val="000000"/>
              </a:solidFill>
            </a:endParaRPr>
          </a:p>
        </p:txBody>
      </p:sp>
    </p:spTree>
    <p:extLst>
      <p:ext uri="{BB962C8B-B14F-4D97-AF65-F5344CB8AC3E}">
        <p14:creationId xmlns:p14="http://schemas.microsoft.com/office/powerpoint/2010/main" val="1030026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3D7801-D3CB-8340-8EEF-7AAEF0780020}" type="slidenum">
              <a:rPr lang="en-US" altLang="x-none" sz="1400">
                <a:solidFill>
                  <a:srgbClr val="000000"/>
                </a:solidFill>
                <a:latin typeface="Times New Roman" charset="0"/>
              </a:rPr>
              <a:pPr eaLnBrk="1" hangingPunct="1"/>
              <a:t>118</a:t>
            </a:fld>
            <a:endParaRPr lang="en-US" altLang="x-none" sz="1400">
              <a:solidFill>
                <a:srgbClr val="000000"/>
              </a:solidFill>
              <a:latin typeface="Times New Roman" charset="0"/>
            </a:endParaRPr>
          </a:p>
        </p:txBody>
      </p:sp>
      <p:sp>
        <p:nvSpPr>
          <p:cNvPr id="356354"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(3)</a:t>
            </a:r>
            <a:endParaRPr lang="en-US" altLang="x-none" sz="3600">
              <a:ea typeface="ＭＳ Ｐゴシック" charset="-128"/>
            </a:endParaRPr>
          </a:p>
        </p:txBody>
      </p:sp>
      <p:sp>
        <p:nvSpPr>
          <p:cNvPr id="356355"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route(K,V) -&gt; (a,b)</a:t>
            </a:r>
          </a:p>
          <a:p>
            <a:pPr marL="533400" indent="-533400"/>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56356"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57"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58"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59"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0"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1"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2"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3"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4"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5"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6"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7"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8"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69"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0"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1"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2"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3"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4"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5"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6"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6377"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56378"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79"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6380"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56381"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6382"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56383"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6384" name="Line 32"/>
          <p:cNvSpPr>
            <a:spLocks noChangeShapeType="1"/>
          </p:cNvSpPr>
          <p:nvPr/>
        </p:nvSpPr>
        <p:spPr bwMode="auto">
          <a:xfrm>
            <a:off x="3875088" y="2119313"/>
            <a:ext cx="2586037" cy="1277937"/>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5821877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E74325-423C-4E4F-A1A4-ED6E5A35CC4E}" type="slidenum">
              <a:rPr lang="en-US" altLang="x-none" sz="1400">
                <a:solidFill>
                  <a:srgbClr val="000000"/>
                </a:solidFill>
                <a:latin typeface="Times New Roman" charset="0"/>
              </a:rPr>
              <a:pPr eaLnBrk="1" hangingPunct="1"/>
              <a:t>119</a:t>
            </a:fld>
            <a:endParaRPr lang="en-US" altLang="x-none" sz="1400">
              <a:solidFill>
                <a:srgbClr val="000000"/>
              </a:solidFill>
              <a:latin typeface="Times New Roman" charset="0"/>
            </a:endParaRPr>
          </a:p>
        </p:txBody>
      </p:sp>
      <p:sp>
        <p:nvSpPr>
          <p:cNvPr id="358402" name="Oval 39"/>
          <p:cNvSpPr>
            <a:spLocks noChangeArrowheads="1"/>
          </p:cNvSpPr>
          <p:nvPr/>
        </p:nvSpPr>
        <p:spPr bwMode="auto">
          <a:xfrm>
            <a:off x="6488113" y="25019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3" name="Rectangle 27"/>
          <p:cNvSpPr>
            <a:spLocks noChangeArrowheads="1"/>
          </p:cNvSpPr>
          <p:nvPr/>
        </p:nvSpPr>
        <p:spPr bwMode="auto">
          <a:xfrm>
            <a:off x="4978400" y="4151313"/>
            <a:ext cx="463550" cy="463550"/>
          </a:xfrm>
          <a:prstGeom prst="rect">
            <a:avLst/>
          </a:prstGeom>
          <a:solidFill>
            <a:schemeClr val="accent1"/>
          </a:solidFill>
          <a:ln w="9525">
            <a:solidFill>
              <a:schemeClr val="tx1"/>
            </a:solidFill>
            <a:miter lim="800000"/>
            <a:headEnd/>
            <a:tailEnd/>
          </a:ln>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4" name="Rectangle 29" descr="75%"/>
          <p:cNvSpPr>
            <a:spLocks noChangeArrowheads="1"/>
          </p:cNvSpPr>
          <p:nvPr/>
        </p:nvSpPr>
        <p:spPr bwMode="auto">
          <a:xfrm>
            <a:off x="4578350" y="4171950"/>
            <a:ext cx="392113" cy="449263"/>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5" name="Rectangle 30" descr="75%"/>
          <p:cNvSpPr>
            <a:spLocks noChangeArrowheads="1"/>
          </p:cNvSpPr>
          <p:nvPr/>
        </p:nvSpPr>
        <p:spPr bwMode="auto">
          <a:xfrm>
            <a:off x="4991100" y="4643438"/>
            <a:ext cx="449263" cy="887412"/>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6" name="Rectangle 31" descr="75%"/>
          <p:cNvSpPr>
            <a:spLocks noChangeArrowheads="1"/>
          </p:cNvSpPr>
          <p:nvPr/>
        </p:nvSpPr>
        <p:spPr bwMode="auto">
          <a:xfrm>
            <a:off x="5464175" y="3706813"/>
            <a:ext cx="406400" cy="914400"/>
          </a:xfrm>
          <a:prstGeom prst="rect">
            <a:avLst/>
          </a:prstGeom>
          <a:pattFill prst="pct75">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7" name="Rectangle 28" descr="70%"/>
          <p:cNvSpPr>
            <a:spLocks noChangeArrowheads="1"/>
          </p:cNvSpPr>
          <p:nvPr/>
        </p:nvSpPr>
        <p:spPr bwMode="auto">
          <a:xfrm>
            <a:off x="4992688" y="3700463"/>
            <a:ext cx="447675" cy="450850"/>
          </a:xfrm>
          <a:prstGeom prst="rect">
            <a:avLst/>
          </a:prstGeom>
          <a:pattFill prst="pct70">
            <a:fgClr>
              <a:srgbClr val="33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0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Routing</a:t>
            </a:r>
            <a:endParaRPr lang="en-US" altLang="x-none" sz="3600">
              <a:ea typeface="ＭＳ Ｐゴシック" charset="-128"/>
            </a:endParaRPr>
          </a:p>
        </p:txBody>
      </p:sp>
      <p:sp>
        <p:nvSpPr>
          <p:cNvPr id="358409" name="Rectangle 3"/>
          <p:cNvSpPr>
            <a:spLocks noGrp="1" noChangeArrowheads="1"/>
          </p:cNvSpPr>
          <p:nvPr>
            <p:ph type="body" idx="1"/>
          </p:nvPr>
        </p:nvSpPr>
        <p:spPr>
          <a:xfrm>
            <a:off x="304800" y="1676400"/>
            <a:ext cx="3189288" cy="4724400"/>
          </a:xfrm>
        </p:spPr>
        <p:txBody>
          <a:bodyPr/>
          <a:lstStyle/>
          <a:p>
            <a:pPr>
              <a:buFont typeface="Wingdings" pitchFamily="2" charset="2"/>
              <a:buChar char="q"/>
            </a:pPr>
            <a:r>
              <a:rPr lang="en-US" altLang="zh-CN" sz="2400" dirty="0">
                <a:ea typeface="宋体" charset="-122"/>
              </a:rPr>
              <a:t>A node maintains state only for its immediate neighboring nodes</a:t>
            </a:r>
          </a:p>
          <a:p>
            <a:pPr>
              <a:buFont typeface="Wingdings" pitchFamily="2" charset="2"/>
              <a:buChar char="q"/>
            </a:pPr>
            <a:r>
              <a:rPr lang="en-US" altLang="zh-CN" sz="2400" dirty="0">
                <a:ea typeface="宋体" charset="-122"/>
              </a:rPr>
              <a:t>Forward to neighbor which is closest to the target point</a:t>
            </a:r>
          </a:p>
          <a:p>
            <a:pPr lvl="1">
              <a:buFont typeface="Courier New" panose="02070309020205020404" pitchFamily="49" charset="0"/>
              <a:buChar char="o"/>
            </a:pPr>
            <a:r>
              <a:rPr lang="en-US" altLang="x-none" sz="2000" dirty="0">
                <a:solidFill>
                  <a:srgbClr val="FF0000"/>
                </a:solidFill>
                <a:ea typeface="ＭＳ Ｐゴシック" charset="-128"/>
              </a:rPr>
              <a:t>a type of greedy, local routing scheme</a:t>
            </a:r>
          </a:p>
        </p:txBody>
      </p:sp>
      <p:sp>
        <p:nvSpPr>
          <p:cNvPr id="358410"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58411"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2"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3"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4"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5"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6"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7"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8"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19"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0"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1" name="Line 15"/>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2"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3"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4"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5"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6"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7"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8"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29"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30"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431" name="Line 33"/>
          <p:cNvSpPr>
            <a:spLocks noChangeShapeType="1"/>
          </p:cNvSpPr>
          <p:nvPr/>
        </p:nvSpPr>
        <p:spPr bwMode="auto">
          <a:xfrm flipV="1">
            <a:off x="5210175" y="4151313"/>
            <a:ext cx="436563" cy="231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2" name="Line 35"/>
          <p:cNvSpPr>
            <a:spLocks noChangeShapeType="1"/>
          </p:cNvSpPr>
          <p:nvPr/>
        </p:nvSpPr>
        <p:spPr bwMode="auto">
          <a:xfrm flipV="1">
            <a:off x="5630863" y="3919538"/>
            <a:ext cx="508000" cy="231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3" name="Line 36"/>
          <p:cNvSpPr>
            <a:spLocks noChangeShapeType="1"/>
          </p:cNvSpPr>
          <p:nvPr/>
        </p:nvSpPr>
        <p:spPr bwMode="auto">
          <a:xfrm flipV="1">
            <a:off x="6154738" y="3236913"/>
            <a:ext cx="0" cy="6826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4" name="Line 37"/>
          <p:cNvSpPr>
            <a:spLocks noChangeShapeType="1"/>
          </p:cNvSpPr>
          <p:nvPr/>
        </p:nvSpPr>
        <p:spPr bwMode="auto">
          <a:xfrm>
            <a:off x="6154738" y="3236913"/>
            <a:ext cx="406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58435" name="Line 38"/>
          <p:cNvSpPr>
            <a:spLocks noChangeShapeType="1"/>
          </p:cNvSpPr>
          <p:nvPr/>
        </p:nvSpPr>
        <p:spPr bwMode="auto">
          <a:xfrm flipV="1">
            <a:off x="6561138" y="2582863"/>
            <a:ext cx="0" cy="6254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81422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a:xfrm>
            <a:off x="533400" y="76200"/>
            <a:ext cx="7772400" cy="1143000"/>
          </a:xfrm>
        </p:spPr>
        <p:txBody>
          <a:bodyPr/>
          <a:lstStyle/>
          <a:p>
            <a:r>
              <a:rPr lang="en-US">
                <a:latin typeface="Comic Sans MS" charset="0"/>
              </a:rPr>
              <a:t>LB/NAT Advantages and Disadvantages</a:t>
            </a:r>
          </a:p>
        </p:txBody>
      </p:sp>
      <p:sp>
        <p:nvSpPr>
          <p:cNvPr id="59395" name="Rectangle 3"/>
          <p:cNvSpPr>
            <a:spLocks noGrp="1" noChangeArrowheads="1"/>
          </p:cNvSpPr>
          <p:nvPr>
            <p:ph type="body" idx="1"/>
          </p:nvPr>
        </p:nvSpPr>
        <p:spPr/>
        <p:txBody>
          <a:bodyPr/>
          <a:lstStyle/>
          <a:p>
            <a:pPr>
              <a:lnSpc>
                <a:spcPct val="90000"/>
              </a:lnSpc>
              <a:buFont typeface="Wingdings" charset="0"/>
              <a:buChar char="q"/>
            </a:pPr>
            <a:r>
              <a:rPr lang="en-US" dirty="0">
                <a:latin typeface="Comic Sans MS" charset="0"/>
              </a:rPr>
              <a:t>Advantages:</a:t>
            </a:r>
          </a:p>
          <a:p>
            <a:pPr lvl="1">
              <a:lnSpc>
                <a:spcPct val="90000"/>
              </a:lnSpc>
              <a:buFont typeface="Courier New" charset="0"/>
              <a:buChar char="o"/>
            </a:pPr>
            <a:r>
              <a:rPr lang="en-US" dirty="0">
                <a:latin typeface="Comic Sans MS" charset="0"/>
              </a:rPr>
              <a:t>Only one public IP address is needed for the load balancer; real servers can use private IP addresses</a:t>
            </a:r>
          </a:p>
          <a:p>
            <a:pPr lvl="1">
              <a:lnSpc>
                <a:spcPct val="90000"/>
              </a:lnSpc>
              <a:buFont typeface="Courier New" charset="0"/>
              <a:buChar char="o"/>
            </a:pPr>
            <a:r>
              <a:rPr lang="en-US" dirty="0">
                <a:latin typeface="Comic Sans MS" charset="0"/>
              </a:rPr>
              <a:t>Real servers need no change and are not aware of load balancing</a:t>
            </a:r>
          </a:p>
          <a:p>
            <a:pPr>
              <a:lnSpc>
                <a:spcPct val="90000"/>
              </a:lnSpc>
              <a:buFont typeface="Wingdings" charset="0"/>
              <a:buChar char="q"/>
            </a:pPr>
            <a:r>
              <a:rPr lang="en-US" dirty="0">
                <a:latin typeface="Comic Sans MS" charset="0"/>
              </a:rPr>
              <a:t>Problem</a:t>
            </a:r>
          </a:p>
          <a:p>
            <a:pPr lvl="1">
              <a:lnSpc>
                <a:spcPct val="90000"/>
              </a:lnSpc>
              <a:buFont typeface="Courier New" charset="0"/>
              <a:buChar char="o"/>
            </a:pPr>
            <a:r>
              <a:rPr lang="en-US" dirty="0">
                <a:latin typeface="Comic Sans MS" charset="0"/>
              </a:rPr>
              <a:t>The load balancer must be on the critical path and hence may become the bottleneck due to load to rewrite request and response packets</a:t>
            </a:r>
          </a:p>
          <a:p>
            <a:pPr lvl="2">
              <a:lnSpc>
                <a:spcPct val="90000"/>
              </a:lnSpc>
            </a:pPr>
            <a:r>
              <a:rPr lang="en-US" dirty="0">
                <a:latin typeface="Comic Sans MS" charset="0"/>
              </a:rPr>
              <a:t>Typically, rewriting responses has more load because there are more response packets</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12</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085295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39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CD4522-9FC2-7B4B-8EA7-BD9967FF3367}" type="slidenum">
              <a:rPr lang="en-US" altLang="x-none" sz="1400">
                <a:solidFill>
                  <a:srgbClr val="000000"/>
                </a:solidFill>
                <a:latin typeface="Times New Roman" charset="0"/>
              </a:rPr>
              <a:pPr eaLnBrk="1" hangingPunct="1"/>
              <a:t>120</a:t>
            </a:fld>
            <a:endParaRPr lang="en-US" altLang="x-none" sz="1400">
              <a:solidFill>
                <a:srgbClr val="000000"/>
              </a:solidFill>
              <a:latin typeface="Times New Roman" charset="0"/>
            </a:endParaRPr>
          </a:p>
        </p:txBody>
      </p:sp>
      <p:sp>
        <p:nvSpPr>
          <p:cNvPr id="360450"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Example (4)</a:t>
            </a:r>
            <a:endParaRPr lang="en-US" altLang="x-none" sz="3600">
              <a:ea typeface="ＭＳ Ｐゴシック" charset="-128"/>
            </a:endParaRPr>
          </a:p>
        </p:txBody>
      </p:sp>
      <p:sp>
        <p:nvSpPr>
          <p:cNvPr id="360451"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I::insert(K,V)</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route(K,V) -&gt; (a,b)</a:t>
            </a:r>
            <a:endParaRPr lang="en-US" altLang="zh-CN" sz="2000">
              <a:solidFill>
                <a:schemeClr val="accent2"/>
              </a:solidFill>
              <a:ea typeface="宋体" charset="-122"/>
            </a:endParaRPr>
          </a:p>
          <a:p>
            <a:pPr marL="533400" indent="-533400">
              <a:buFont typeface="ZapfDingbats" charset="0"/>
              <a:buNone/>
            </a:pPr>
            <a:endParaRPr lang="en-US" altLang="zh-CN" sz="20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(3) (K,V) is stored at (a,b)</a:t>
            </a:r>
          </a:p>
          <a:p>
            <a:pPr marL="533400" indent="-533400"/>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60452"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53"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4"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5"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6"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7"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8"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59"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0"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1"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2"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3"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4"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5"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6"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7"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8"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69"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0"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1"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2"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0473" name="Text Box 25"/>
          <p:cNvSpPr txBox="1">
            <a:spLocks noChangeArrowheads="1"/>
          </p:cNvSpPr>
          <p:nvPr/>
        </p:nvSpPr>
        <p:spPr bwMode="auto">
          <a:xfrm>
            <a:off x="3875088" y="1827213"/>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I</a:t>
            </a:r>
            <a:endParaRPr lang="en-US" altLang="x-none" sz="1800">
              <a:solidFill>
                <a:srgbClr val="FF0000"/>
              </a:solidFill>
              <a:latin typeface="Comic Sans MS" charset="0"/>
            </a:endParaRPr>
          </a:p>
        </p:txBody>
      </p:sp>
      <p:sp>
        <p:nvSpPr>
          <p:cNvPr id="360474" name="Oval 26"/>
          <p:cNvSpPr>
            <a:spLocks noChangeArrowheads="1"/>
          </p:cNvSpPr>
          <p:nvPr/>
        </p:nvSpPr>
        <p:spPr bwMode="auto">
          <a:xfrm>
            <a:off x="3783013" y="2032000"/>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75"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0476"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60477"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0478"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60479"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0480" name="Line 32"/>
          <p:cNvSpPr>
            <a:spLocks noChangeShapeType="1"/>
          </p:cNvSpPr>
          <p:nvPr/>
        </p:nvSpPr>
        <p:spPr bwMode="auto">
          <a:xfrm>
            <a:off x="3875088" y="2119313"/>
            <a:ext cx="2586037" cy="1277937"/>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9083033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2BF249E-4361-9240-8941-4D7C2BA2A618}" type="slidenum">
              <a:rPr lang="en-US" altLang="x-none" sz="1400">
                <a:solidFill>
                  <a:srgbClr val="000000"/>
                </a:solidFill>
                <a:latin typeface="Times New Roman" charset="0"/>
              </a:rPr>
              <a:pPr eaLnBrk="1" hangingPunct="1"/>
              <a:t>121</a:t>
            </a:fld>
            <a:endParaRPr lang="en-US" altLang="x-none" sz="1400">
              <a:solidFill>
                <a:srgbClr val="000000"/>
              </a:solidFill>
              <a:latin typeface="Times New Roman" charset="0"/>
            </a:endParaRPr>
          </a:p>
        </p:txBody>
      </p:sp>
      <p:sp>
        <p:nvSpPr>
          <p:cNvPr id="362498"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Retrieve: Example</a:t>
            </a:r>
            <a:endParaRPr lang="en-US" altLang="x-none" sz="3600">
              <a:ea typeface="ＭＳ Ｐゴシック" charset="-128"/>
            </a:endParaRPr>
          </a:p>
        </p:txBody>
      </p:sp>
      <p:sp>
        <p:nvSpPr>
          <p:cNvPr id="362499"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a:t>
            </a:r>
            <a:r>
              <a:rPr lang="en-US" altLang="zh-CN" sz="2400">
                <a:solidFill>
                  <a:srgbClr val="FF0000"/>
                </a:solidFill>
                <a:ea typeface="宋体" charset="-122"/>
              </a:rPr>
              <a:t>J</a:t>
            </a:r>
            <a:r>
              <a:rPr lang="en-US" altLang="x-none" sz="2400">
                <a:solidFill>
                  <a:srgbClr val="FF0000"/>
                </a:solidFill>
                <a:ea typeface="ＭＳ Ｐゴシック" charset="-128"/>
              </a:rPr>
              <a:t>::</a:t>
            </a:r>
            <a:r>
              <a:rPr lang="en-US" altLang="zh-CN" sz="2400">
                <a:solidFill>
                  <a:srgbClr val="FF0000"/>
                </a:solidFill>
                <a:ea typeface="宋体" charset="-122"/>
              </a:rPr>
              <a:t>retrieve</a:t>
            </a:r>
            <a:r>
              <a:rPr lang="en-US" altLang="x-none" sz="2400">
                <a:solidFill>
                  <a:srgbClr val="FF0000"/>
                </a:solidFill>
                <a:ea typeface="ＭＳ Ｐゴシック" charset="-128"/>
              </a:rPr>
              <a:t>(K)</a:t>
            </a:r>
            <a:endParaRPr lang="en-US" altLang="zh-CN" sz="2400">
              <a:solidFill>
                <a:srgbClr val="FF0000"/>
              </a:solidFill>
              <a:ea typeface="宋体" charset="-122"/>
            </a:endParaRPr>
          </a:p>
        </p:txBody>
      </p:sp>
      <p:sp>
        <p:nvSpPr>
          <p:cNvPr id="362500"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01"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2"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3"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4"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5"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6"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7"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8"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09"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0"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1"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2"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3"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4"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5"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6"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7"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8"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19"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20"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2521" name="Text Box 2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J</a:t>
            </a:r>
            <a:endParaRPr lang="en-US" altLang="x-none" sz="1800">
              <a:solidFill>
                <a:srgbClr val="FF0000"/>
              </a:solidFill>
              <a:latin typeface="Comic Sans MS" charset="0"/>
            </a:endParaRPr>
          </a:p>
        </p:txBody>
      </p:sp>
      <p:sp>
        <p:nvSpPr>
          <p:cNvPr id="362522" name="Oval 26"/>
          <p:cNvSpPr>
            <a:spLocks noChangeArrowheads="1"/>
          </p:cNvSpPr>
          <p:nvPr/>
        </p:nvSpPr>
        <p:spPr bwMode="auto">
          <a:xfrm>
            <a:off x="3811588" y="5049838"/>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23"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2524" name="Line 32"/>
          <p:cNvSpPr>
            <a:spLocks noChangeShapeType="1"/>
          </p:cNvSpPr>
          <p:nvPr/>
        </p:nvSpPr>
        <p:spPr bwMode="auto">
          <a:xfrm flipV="1">
            <a:off x="3990975" y="3541713"/>
            <a:ext cx="2482850" cy="1552575"/>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488369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B8A711B-AD50-9040-9BED-CA3F4AE43554}" type="slidenum">
              <a:rPr lang="en-US" altLang="x-none" sz="1400">
                <a:solidFill>
                  <a:srgbClr val="000000"/>
                </a:solidFill>
                <a:latin typeface="Times New Roman" charset="0"/>
              </a:rPr>
              <a:pPr eaLnBrk="1" hangingPunct="1"/>
              <a:t>122</a:t>
            </a:fld>
            <a:endParaRPr lang="en-US" altLang="x-none" sz="1400">
              <a:solidFill>
                <a:srgbClr val="000000"/>
              </a:solidFill>
              <a:latin typeface="Times New Roman" charset="0"/>
            </a:endParaRPr>
          </a:p>
        </p:txBody>
      </p:sp>
      <p:sp>
        <p:nvSpPr>
          <p:cNvPr id="364546"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Retrieve: Example</a:t>
            </a:r>
            <a:endParaRPr lang="en-US" altLang="x-none" sz="3600">
              <a:ea typeface="ＭＳ Ｐゴシック" charset="-128"/>
            </a:endParaRPr>
          </a:p>
        </p:txBody>
      </p:sp>
      <p:sp>
        <p:nvSpPr>
          <p:cNvPr id="364547" name="Rectangle 3"/>
          <p:cNvSpPr>
            <a:spLocks noGrp="1" noChangeArrowheads="1"/>
          </p:cNvSpPr>
          <p:nvPr>
            <p:ph type="body" idx="1"/>
          </p:nvPr>
        </p:nvSpPr>
        <p:spPr>
          <a:xfrm>
            <a:off x="304800" y="1676400"/>
            <a:ext cx="3189288" cy="4724400"/>
          </a:xfrm>
        </p:spPr>
        <p:txBody>
          <a:bodyPr/>
          <a:lstStyle/>
          <a:p>
            <a:pPr marL="533400" indent="-533400">
              <a:buFont typeface="ZapfDingbats" charset="0"/>
              <a:buNone/>
            </a:pPr>
            <a:r>
              <a:rPr lang="en-US" altLang="x-none" sz="2400">
                <a:solidFill>
                  <a:srgbClr val="FF0000"/>
                </a:solidFill>
                <a:ea typeface="ＭＳ Ｐゴシック" charset="-128"/>
              </a:rPr>
              <a:t>node </a:t>
            </a:r>
            <a:r>
              <a:rPr lang="en-US" altLang="zh-CN" sz="2400">
                <a:solidFill>
                  <a:srgbClr val="FF0000"/>
                </a:solidFill>
                <a:ea typeface="宋体" charset="-122"/>
              </a:rPr>
              <a:t>J</a:t>
            </a:r>
            <a:r>
              <a:rPr lang="en-US" altLang="x-none" sz="2400">
                <a:solidFill>
                  <a:srgbClr val="FF0000"/>
                </a:solidFill>
                <a:ea typeface="ＭＳ Ｐゴシック" charset="-128"/>
              </a:rPr>
              <a:t>::</a:t>
            </a:r>
            <a:r>
              <a:rPr lang="en-US" altLang="zh-CN" sz="2400">
                <a:solidFill>
                  <a:srgbClr val="FF0000"/>
                </a:solidFill>
                <a:ea typeface="宋体" charset="-122"/>
              </a:rPr>
              <a:t>retrieve</a:t>
            </a:r>
            <a:r>
              <a:rPr lang="en-US" altLang="x-none" sz="2400">
                <a:solidFill>
                  <a:srgbClr val="FF0000"/>
                </a:solidFill>
                <a:ea typeface="ＭＳ Ｐゴシック" charset="-128"/>
              </a:rPr>
              <a:t>(K)</a:t>
            </a:r>
            <a:endParaRPr lang="en-US" altLang="zh-CN" sz="2400">
              <a:solidFill>
                <a:srgbClr val="FF0000"/>
              </a:solidFill>
              <a:ea typeface="宋体" charset="-122"/>
            </a:endParaRPr>
          </a:p>
          <a:p>
            <a:pPr marL="533400" indent="-533400">
              <a:buFont typeface="ZapfDingbats" charset="0"/>
              <a:buNone/>
            </a:pPr>
            <a:r>
              <a:rPr lang="en-US" altLang="zh-CN" sz="2400">
                <a:solidFill>
                  <a:schemeClr val="accent2"/>
                </a:solidFill>
                <a:ea typeface="宋体" charset="-122"/>
              </a:rPr>
              <a:t>(1)  </a:t>
            </a:r>
            <a:r>
              <a:rPr lang="en-US" altLang="x-none" sz="2400">
                <a:solidFill>
                  <a:schemeClr val="accent2"/>
                </a:solidFill>
                <a:ea typeface="ＭＳ Ｐゴシック" charset="-128"/>
              </a:rPr>
              <a:t>a = h</a:t>
            </a:r>
            <a:r>
              <a:rPr lang="en-US" altLang="x-none" sz="2400" baseline="-25000">
                <a:solidFill>
                  <a:schemeClr val="accent2"/>
                </a:solidFill>
                <a:ea typeface="ＭＳ Ｐゴシック" charset="-128"/>
              </a:rPr>
              <a:t>x</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r>
              <a:rPr lang="en-US" altLang="zh-CN" sz="2400">
                <a:solidFill>
                  <a:schemeClr val="accent2"/>
                </a:solidFill>
                <a:ea typeface="宋体" charset="-122"/>
              </a:rPr>
              <a:t>      </a:t>
            </a:r>
            <a:r>
              <a:rPr lang="en-US" altLang="x-none" sz="2400">
                <a:solidFill>
                  <a:schemeClr val="accent2"/>
                </a:solidFill>
                <a:ea typeface="ＭＳ Ｐゴシック" charset="-128"/>
              </a:rPr>
              <a:t>b = h</a:t>
            </a:r>
            <a:r>
              <a:rPr lang="en-US" altLang="x-none" sz="2400" baseline="-25000">
                <a:solidFill>
                  <a:schemeClr val="accent2"/>
                </a:solidFill>
                <a:ea typeface="ＭＳ Ｐゴシック" charset="-128"/>
              </a:rPr>
              <a:t>y</a:t>
            </a:r>
            <a:r>
              <a:rPr lang="en-US" altLang="x-none" sz="2400">
                <a:solidFill>
                  <a:schemeClr val="accent2"/>
                </a:solidFill>
                <a:ea typeface="ＭＳ Ｐゴシック" charset="-128"/>
              </a:rPr>
              <a:t>(K)</a:t>
            </a:r>
            <a:endParaRPr lang="en-US" altLang="zh-CN" sz="2400">
              <a:solidFill>
                <a:schemeClr val="accent2"/>
              </a:solidFill>
              <a:ea typeface="宋体" charset="-122"/>
            </a:endParaRPr>
          </a:p>
          <a:p>
            <a:pPr marL="533400" indent="-533400">
              <a:buFont typeface="ZapfDingbats" charset="0"/>
              <a:buNone/>
            </a:pPr>
            <a:endParaRPr lang="en-US" altLang="zh-CN" sz="2400">
              <a:solidFill>
                <a:schemeClr val="accent2"/>
              </a:solidFill>
              <a:ea typeface="宋体" charset="-122"/>
            </a:endParaRPr>
          </a:p>
          <a:p>
            <a:pPr marL="533400" indent="-533400">
              <a:buFont typeface="ZapfDingbats" charset="0"/>
              <a:buNone/>
            </a:pPr>
            <a:r>
              <a:rPr lang="en-US" altLang="x-none" sz="2000">
                <a:solidFill>
                  <a:schemeClr val="accent2"/>
                </a:solidFill>
                <a:ea typeface="ＭＳ Ｐゴシック" charset="-128"/>
              </a:rPr>
              <a:t>(2) </a:t>
            </a:r>
            <a:r>
              <a:rPr lang="en-US" altLang="zh-CN" sz="2000">
                <a:solidFill>
                  <a:schemeClr val="accent2"/>
                </a:solidFill>
                <a:ea typeface="宋体" charset="-122"/>
              </a:rPr>
              <a:t>route “retrieve(K)” to (a,b)</a:t>
            </a:r>
            <a:endParaRPr lang="en-US" altLang="x-none" sz="2400">
              <a:solidFill>
                <a:srgbClr val="FF0000"/>
              </a:solidFill>
              <a:ea typeface="ＭＳ Ｐゴシック" charset="-128"/>
            </a:endParaRPr>
          </a:p>
          <a:p>
            <a:pPr marL="533400" indent="-533400">
              <a:buFont typeface="ZapfDingbats" charset="0"/>
              <a:buNone/>
            </a:pPr>
            <a:endParaRPr lang="en-US" altLang="x-none">
              <a:solidFill>
                <a:srgbClr val="FF0000"/>
              </a:solidFill>
              <a:ea typeface="ＭＳ Ｐゴシック" charset="-128"/>
            </a:endParaRPr>
          </a:p>
        </p:txBody>
      </p:sp>
      <p:sp>
        <p:nvSpPr>
          <p:cNvPr id="364548" name="Rectangle 4"/>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49" name="Line 5"/>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0" name="Line 6"/>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1" name="Line 7"/>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2" name="Line 8"/>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3" name="Line 9"/>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4" name="Line 10"/>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5" name="Line 11"/>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6" name="Line 12"/>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7" name="Line 13"/>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8" name="Line 14"/>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59" name="Line 15"/>
          <p:cNvSpPr>
            <a:spLocks noChangeShapeType="1"/>
          </p:cNvSpPr>
          <p:nvPr/>
        </p:nvSpPr>
        <p:spPr bwMode="auto">
          <a:xfrm flipH="1">
            <a:off x="6846888"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0" name="Line 16"/>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1" name="Line 17"/>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2" name="Line 18"/>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3" name="Line 19"/>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4" name="Line 20"/>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5" name="Line 21"/>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6" name="Line 22"/>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7" name="Line 23"/>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8" name="Line 24"/>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4569" name="Text Box 2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FF0000"/>
                </a:solidFill>
                <a:latin typeface="Comic Sans MS" charset="0"/>
                <a:ea typeface="宋体" charset="-122"/>
              </a:rPr>
              <a:t>J</a:t>
            </a:r>
            <a:endParaRPr lang="en-US" altLang="x-none" sz="1800">
              <a:solidFill>
                <a:srgbClr val="FF0000"/>
              </a:solidFill>
              <a:latin typeface="Comic Sans MS" charset="0"/>
            </a:endParaRPr>
          </a:p>
        </p:txBody>
      </p:sp>
      <p:sp>
        <p:nvSpPr>
          <p:cNvPr id="364570" name="Oval 26"/>
          <p:cNvSpPr>
            <a:spLocks noChangeArrowheads="1"/>
          </p:cNvSpPr>
          <p:nvPr/>
        </p:nvSpPr>
        <p:spPr bwMode="auto">
          <a:xfrm>
            <a:off x="3811588" y="5049838"/>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71" name="Line 27"/>
          <p:cNvSpPr>
            <a:spLocks noChangeShapeType="1"/>
          </p:cNvSpPr>
          <p:nvPr/>
        </p:nvSpPr>
        <p:spPr bwMode="auto">
          <a:xfrm>
            <a:off x="6575425" y="1597025"/>
            <a:ext cx="0" cy="4456113"/>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4572" name="Text Box 28"/>
          <p:cNvSpPr txBox="1">
            <a:spLocks noChangeArrowheads="1"/>
          </p:cNvSpPr>
          <p:nvPr/>
        </p:nvSpPr>
        <p:spPr bwMode="auto">
          <a:xfrm>
            <a:off x="6064250" y="5954713"/>
            <a:ext cx="74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x = a</a:t>
            </a:r>
            <a:endParaRPr lang="en-US" altLang="x-none" sz="2000">
              <a:solidFill>
                <a:srgbClr val="3333CC"/>
              </a:solidFill>
              <a:latin typeface="Comic Sans MS" charset="0"/>
            </a:endParaRPr>
          </a:p>
        </p:txBody>
      </p:sp>
      <p:sp>
        <p:nvSpPr>
          <p:cNvPr id="364573" name="Line 29"/>
          <p:cNvSpPr>
            <a:spLocks noChangeShapeType="1"/>
          </p:cNvSpPr>
          <p:nvPr/>
        </p:nvSpPr>
        <p:spPr bwMode="auto">
          <a:xfrm>
            <a:off x="3411538" y="3484563"/>
            <a:ext cx="46005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4574" name="Text Box 30"/>
          <p:cNvSpPr txBox="1">
            <a:spLocks noChangeArrowheads="1"/>
          </p:cNvSpPr>
          <p:nvPr/>
        </p:nvSpPr>
        <p:spPr bwMode="auto">
          <a:xfrm>
            <a:off x="8104188" y="3349625"/>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a:solidFill>
                  <a:srgbClr val="3333CC"/>
                </a:solidFill>
                <a:latin typeface="Comic Sans MS" charset="0"/>
                <a:ea typeface="宋体" charset="-122"/>
              </a:rPr>
              <a:t>y = b</a:t>
            </a:r>
            <a:endParaRPr lang="en-US" altLang="x-none" sz="2000">
              <a:solidFill>
                <a:srgbClr val="3333CC"/>
              </a:solidFill>
              <a:latin typeface="Comic Sans MS" charset="0"/>
            </a:endParaRPr>
          </a:p>
        </p:txBody>
      </p:sp>
      <p:sp>
        <p:nvSpPr>
          <p:cNvPr id="364575" name="Oval 31"/>
          <p:cNvSpPr>
            <a:spLocks noChangeArrowheads="1"/>
          </p:cNvSpPr>
          <p:nvPr/>
        </p:nvSpPr>
        <p:spPr bwMode="auto">
          <a:xfrm>
            <a:off x="6502400" y="3403600"/>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4576" name="Line 32"/>
          <p:cNvSpPr>
            <a:spLocks noChangeShapeType="1"/>
          </p:cNvSpPr>
          <p:nvPr/>
        </p:nvSpPr>
        <p:spPr bwMode="auto">
          <a:xfrm flipV="1">
            <a:off x="3990975" y="3541713"/>
            <a:ext cx="2482850" cy="1552575"/>
          </a:xfrm>
          <a:prstGeom prst="line">
            <a:avLst/>
          </a:prstGeom>
          <a:noFill/>
          <a:ln w="9525">
            <a:solidFill>
              <a:schemeClr val="tx1"/>
            </a:solidFill>
            <a:prstDash val="dash"/>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9929948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65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A756AB-9B60-5D43-921E-B2238BB6D581}" type="slidenum">
              <a:rPr lang="en-US" altLang="x-none" sz="1400">
                <a:solidFill>
                  <a:srgbClr val="000000"/>
                </a:solidFill>
                <a:latin typeface="Times New Roman" charset="0"/>
              </a:rPr>
              <a:pPr eaLnBrk="1" hangingPunct="1"/>
              <a:t>123</a:t>
            </a:fld>
            <a:endParaRPr lang="en-US" altLang="x-none" sz="1400">
              <a:solidFill>
                <a:srgbClr val="000000"/>
              </a:solidFill>
              <a:latin typeface="Times New Roman" charset="0"/>
            </a:endParaRPr>
          </a:p>
        </p:txBody>
      </p:sp>
      <p:sp>
        <p:nvSpPr>
          <p:cNvPr id="366594" name="Rectangle 8"/>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(1)</a:t>
            </a:r>
            <a:endParaRPr lang="en-US" altLang="x-none" sz="3600">
              <a:ea typeface="ＭＳ Ｐゴシック" charset="-128"/>
            </a:endParaRPr>
          </a:p>
        </p:txBody>
      </p:sp>
      <p:grpSp>
        <p:nvGrpSpPr>
          <p:cNvPr id="2" name="Group 38"/>
          <p:cNvGrpSpPr>
            <a:grpSpLocks/>
          </p:cNvGrpSpPr>
          <p:nvPr/>
        </p:nvGrpSpPr>
        <p:grpSpPr bwMode="auto">
          <a:xfrm>
            <a:off x="438150" y="1887538"/>
            <a:ext cx="8705850" cy="4513262"/>
            <a:chOff x="438150" y="1887538"/>
            <a:chExt cx="8705850" cy="4513262"/>
          </a:xfrm>
        </p:grpSpPr>
        <p:sp>
          <p:nvSpPr>
            <p:cNvPr id="366596" name="Rectangle 10"/>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597" name="Line 11"/>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598" name="Line 12"/>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599" name="Line 13"/>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0" name="Line 14"/>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1" name="Line 15"/>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2" name="Line 16"/>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3" name="Line 17"/>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4" name="Line 18"/>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5" name="Line 19"/>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6" name="Line 20"/>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7" name="Line 21"/>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8" name="Line 22"/>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09" name="Line 23"/>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0" name="Line 24"/>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1" name="Line 25"/>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2" name="Line 26"/>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3" name="Line 27"/>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4" name="Line 28"/>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5" name="Line 29"/>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6616" name="Line 30"/>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6661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3109913"/>
              <a:ext cx="13827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618" name="Oval 38"/>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19" name="Oval 39"/>
            <p:cNvSpPr>
              <a:spLocks noChangeArrowheads="1"/>
            </p:cNvSpPr>
            <p:nvPr/>
          </p:nvSpPr>
          <p:spPr bwMode="auto">
            <a:xfrm>
              <a:off x="989013" y="547846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20" name="Line 40"/>
            <p:cNvSpPr>
              <a:spLocks noChangeShapeType="1"/>
            </p:cNvSpPr>
            <p:nvPr/>
          </p:nvSpPr>
          <p:spPr bwMode="auto">
            <a:xfrm>
              <a:off x="1031875" y="3787775"/>
              <a:ext cx="0" cy="16256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1" name="Line 41"/>
            <p:cNvSpPr>
              <a:spLocks noChangeShapeType="1"/>
            </p:cNvSpPr>
            <p:nvPr/>
          </p:nvSpPr>
          <p:spPr bwMode="auto">
            <a:xfrm>
              <a:off x="1155700" y="3797300"/>
              <a:ext cx="0" cy="1625600"/>
            </a:xfrm>
            <a:prstGeom prst="line">
              <a:avLst/>
            </a:prstGeom>
            <a:noFill/>
            <a:ln w="9525">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2" name="Rectangle 42"/>
            <p:cNvSpPr>
              <a:spLocks noChangeArrowheads="1"/>
            </p:cNvSpPr>
            <p:nvPr/>
          </p:nvSpPr>
          <p:spPr bwMode="auto">
            <a:xfrm>
              <a:off x="1852613" y="6034088"/>
              <a:ext cx="459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 Discover some node </a:t>
              </a:r>
              <a:r>
                <a:rPr lang="ja-JP" altLang="en-US">
                  <a:solidFill>
                    <a:srgbClr val="000000"/>
                  </a:solidFill>
                </a:rPr>
                <a:t>“</a:t>
              </a:r>
              <a:r>
                <a:rPr lang="en-US" altLang="zh-CN">
                  <a:solidFill>
                    <a:srgbClr val="000000"/>
                  </a:solidFill>
                  <a:ea typeface="宋体" charset="-122"/>
                </a:rPr>
                <a:t>J</a:t>
              </a:r>
              <a:r>
                <a:rPr lang="ja-JP" altLang="en-US">
                  <a:solidFill>
                    <a:srgbClr val="000000"/>
                  </a:solidFill>
                </a:rPr>
                <a:t>”</a:t>
              </a:r>
              <a:r>
                <a:rPr lang="en-US" altLang="ja-JP">
                  <a:solidFill>
                    <a:srgbClr val="000000"/>
                  </a:solidFill>
                </a:rPr>
                <a:t> already in CAN</a:t>
              </a:r>
              <a:endParaRPr lang="en-US" altLang="x-none">
                <a:solidFill>
                  <a:srgbClr val="000000"/>
                </a:solidFill>
              </a:endParaRPr>
            </a:p>
          </p:txBody>
        </p:sp>
        <p:sp>
          <p:nvSpPr>
            <p:cNvPr id="366623" name="Line 44"/>
            <p:cNvSpPr>
              <a:spLocks noChangeShapeType="1"/>
            </p:cNvSpPr>
            <p:nvPr/>
          </p:nvSpPr>
          <p:spPr bwMode="auto">
            <a:xfrm flipV="1">
              <a:off x="1146175" y="5153025"/>
              <a:ext cx="2670175" cy="392113"/>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66624" name="Text Box 45"/>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grpSp>
          <p:nvGrpSpPr>
            <p:cNvPr id="366625" name="Group 48"/>
            <p:cNvGrpSpPr>
              <a:grpSpLocks/>
            </p:cNvGrpSpPr>
            <p:nvPr/>
          </p:nvGrpSpPr>
          <p:grpSpPr bwMode="auto">
            <a:xfrm>
              <a:off x="6748463" y="3906838"/>
              <a:ext cx="2395537" cy="1190625"/>
              <a:chOff x="4251" y="2461"/>
              <a:chExt cx="1509" cy="750"/>
            </a:xfrm>
          </p:grpSpPr>
          <p:sp>
            <p:nvSpPr>
              <p:cNvPr id="366627" name="Rectangle 43"/>
              <p:cNvSpPr>
                <a:spLocks noChangeArrowheads="1"/>
              </p:cNvSpPr>
              <p:nvPr/>
            </p:nvSpPr>
            <p:spPr bwMode="auto">
              <a:xfrm>
                <a:off x="4608" y="2461"/>
                <a:ext cx="115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2) </a:t>
                </a:r>
                <a:r>
                  <a:rPr lang="en-US" altLang="x-none">
                    <a:solidFill>
                      <a:srgbClr val="000000"/>
                    </a:solidFill>
                  </a:rPr>
                  <a:t>pick </a:t>
                </a:r>
                <a:r>
                  <a:rPr lang="en-US" altLang="zh-CN">
                    <a:solidFill>
                      <a:srgbClr val="000000"/>
                    </a:solidFill>
                    <a:ea typeface="宋体" charset="-122"/>
                  </a:rPr>
                  <a:t>a </a:t>
                </a:r>
                <a:r>
                  <a:rPr lang="en-US" altLang="x-none">
                    <a:solidFill>
                      <a:srgbClr val="000000"/>
                    </a:solidFill>
                  </a:rPr>
                  <a:t>random</a:t>
                </a:r>
              </a:p>
              <a:p>
                <a:pPr eaLnBrk="1" hangingPunct="1"/>
                <a:r>
                  <a:rPr lang="en-US" altLang="x-none">
                    <a:solidFill>
                      <a:srgbClr val="000000"/>
                    </a:solidFill>
                  </a:rPr>
                  <a:t>point </a:t>
                </a:r>
                <a:r>
                  <a:rPr lang="en-US" altLang="zh-CN">
                    <a:solidFill>
                      <a:srgbClr val="000000"/>
                    </a:solidFill>
                    <a:ea typeface="宋体" charset="-122"/>
                  </a:rPr>
                  <a:t>(p,q)</a:t>
                </a:r>
                <a:br>
                  <a:rPr lang="en-US" altLang="zh-CN">
                    <a:solidFill>
                      <a:srgbClr val="000000"/>
                    </a:solidFill>
                    <a:ea typeface="宋体" charset="-122"/>
                  </a:rPr>
                </a:br>
                <a:r>
                  <a:rPr lang="en-US" altLang="x-none">
                    <a:solidFill>
                      <a:srgbClr val="000000"/>
                    </a:solidFill>
                  </a:rPr>
                  <a:t>in space</a:t>
                </a:r>
              </a:p>
            </p:txBody>
          </p:sp>
          <p:grpSp>
            <p:nvGrpSpPr>
              <p:cNvPr id="366628" name="Group 47"/>
              <p:cNvGrpSpPr>
                <a:grpSpLocks/>
              </p:cNvGrpSpPr>
              <p:nvPr/>
            </p:nvGrpSpPr>
            <p:grpSpPr bwMode="auto">
              <a:xfrm>
                <a:off x="4251" y="2578"/>
                <a:ext cx="604" cy="114"/>
                <a:chOff x="4251" y="2578"/>
                <a:chExt cx="604" cy="114"/>
              </a:xfrm>
            </p:grpSpPr>
            <p:sp>
              <p:nvSpPr>
                <p:cNvPr id="366629" name="Oval 2"/>
                <p:cNvSpPr>
                  <a:spLocks noChangeArrowheads="1"/>
                </p:cNvSpPr>
                <p:nvPr/>
              </p:nvSpPr>
              <p:spPr bwMode="auto">
                <a:xfrm>
                  <a:off x="4251" y="2582"/>
                  <a:ext cx="110" cy="110"/>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6630" name="Line 46"/>
                <p:cNvSpPr>
                  <a:spLocks noChangeShapeType="1"/>
                </p:cNvSpPr>
                <p:nvPr/>
              </p:nvSpPr>
              <p:spPr bwMode="auto">
                <a:xfrm flipH="1">
                  <a:off x="4443" y="2578"/>
                  <a:ext cx="412" cy="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sp>
          <p:nvSpPr>
            <p:cNvPr id="366626" name="Text Box 49"/>
            <p:cNvSpPr txBox="1">
              <a:spLocks noChangeArrowheads="1"/>
            </p:cNvSpPr>
            <p:nvPr/>
          </p:nvSpPr>
          <p:spPr bwMode="auto">
            <a:xfrm>
              <a:off x="619125" y="5702300"/>
              <a:ext cx="1154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grpSp>
    </p:spTree>
    <p:extLst>
      <p:ext uri="{BB962C8B-B14F-4D97-AF65-F5344CB8AC3E}">
        <p14:creationId xmlns:p14="http://schemas.microsoft.com/office/powerpoint/2010/main" val="1714123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A913F5-1E04-A842-973A-C380EF2BF9D5}" type="slidenum">
              <a:rPr lang="en-US" altLang="x-none" sz="1400">
                <a:solidFill>
                  <a:srgbClr val="000000"/>
                </a:solidFill>
                <a:latin typeface="Times New Roman" charset="0"/>
              </a:rPr>
              <a:pPr eaLnBrk="1" hangingPunct="1"/>
              <a:t>124</a:t>
            </a:fld>
            <a:endParaRPr lang="en-US" altLang="x-none" sz="1400">
              <a:solidFill>
                <a:srgbClr val="000000"/>
              </a:solidFill>
              <a:latin typeface="Times New Roman" charset="0"/>
            </a:endParaRPr>
          </a:p>
        </p:txBody>
      </p:sp>
      <p:sp>
        <p:nvSpPr>
          <p:cNvPr id="368642"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(2)</a:t>
            </a:r>
            <a:endParaRPr lang="en-US" altLang="x-none" sz="3600">
              <a:ea typeface="ＭＳ Ｐゴシック" charset="-128"/>
            </a:endParaRPr>
          </a:p>
        </p:txBody>
      </p:sp>
      <p:sp>
        <p:nvSpPr>
          <p:cNvPr id="368643" name="Rectangle 3"/>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44" name="Line 4"/>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5" name="Line 5"/>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6" name="Line 6"/>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7" name="Line 7"/>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8" name="Line 8"/>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49" name="Line 9"/>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0" name="Line 10"/>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1" name="Line 11"/>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2" name="Line 12"/>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3" name="Line 13"/>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4" name="Line 14"/>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5" name="Line 15"/>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6" name="Line 16"/>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7" name="Line 17"/>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8" name="Line 18"/>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59" name="Line 19"/>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0" name="Line 20"/>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1" name="Line 21"/>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2" name="Line 22"/>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3" name="Line 23"/>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664" name="Oval 25"/>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5" name="Oval 26"/>
          <p:cNvSpPr>
            <a:spLocks noChangeArrowheads="1"/>
          </p:cNvSpPr>
          <p:nvPr/>
        </p:nvSpPr>
        <p:spPr bwMode="auto">
          <a:xfrm>
            <a:off x="989013" y="547846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6" name="Rectangle 29"/>
          <p:cNvSpPr>
            <a:spLocks noChangeArrowheads="1"/>
          </p:cNvSpPr>
          <p:nvPr/>
        </p:nvSpPr>
        <p:spPr bwMode="auto">
          <a:xfrm>
            <a:off x="1852613" y="6034088"/>
            <a:ext cx="418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3) </a:t>
            </a:r>
            <a:r>
              <a:rPr lang="en-US" altLang="zh-CN">
                <a:solidFill>
                  <a:srgbClr val="000000"/>
                </a:solidFill>
                <a:ea typeface="宋体" charset="-122"/>
              </a:rPr>
              <a:t>J</a:t>
            </a:r>
            <a:r>
              <a:rPr lang="en-US" altLang="x-none">
                <a:solidFill>
                  <a:srgbClr val="000000"/>
                </a:solidFill>
              </a:rPr>
              <a:t> routes to (p,q), discovers node </a:t>
            </a:r>
            <a:r>
              <a:rPr lang="en-US" altLang="zh-CN">
                <a:solidFill>
                  <a:srgbClr val="000000"/>
                </a:solidFill>
                <a:ea typeface="宋体" charset="-122"/>
              </a:rPr>
              <a:t>N</a:t>
            </a:r>
            <a:endParaRPr lang="en-US" altLang="x-none">
              <a:solidFill>
                <a:srgbClr val="000000"/>
              </a:solidFill>
            </a:endParaRPr>
          </a:p>
        </p:txBody>
      </p:sp>
      <p:sp>
        <p:nvSpPr>
          <p:cNvPr id="368667" name="Text Box 31"/>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sp>
        <p:nvSpPr>
          <p:cNvPr id="368668" name="Oval 35"/>
          <p:cNvSpPr>
            <a:spLocks noChangeArrowheads="1"/>
          </p:cNvSpPr>
          <p:nvPr/>
        </p:nvSpPr>
        <p:spPr bwMode="auto">
          <a:xfrm>
            <a:off x="6748463" y="4098925"/>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68669" name="Text Box 37"/>
          <p:cNvSpPr txBox="1">
            <a:spLocks noChangeArrowheads="1"/>
          </p:cNvSpPr>
          <p:nvPr/>
        </p:nvSpPr>
        <p:spPr bwMode="auto">
          <a:xfrm>
            <a:off x="619125" y="5702300"/>
            <a:ext cx="1154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sp>
        <p:nvSpPr>
          <p:cNvPr id="368670" name="Rectangle 38"/>
          <p:cNvSpPr>
            <a:spLocks noChangeArrowheads="1"/>
          </p:cNvSpPr>
          <p:nvPr/>
        </p:nvSpPr>
        <p:spPr bwMode="auto">
          <a:xfrm>
            <a:off x="6827838" y="424656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N</a:t>
            </a:r>
            <a:endParaRPr lang="en-US" altLang="x-none">
              <a:solidFill>
                <a:srgbClr val="000000"/>
              </a:solidFill>
            </a:endParaRPr>
          </a:p>
        </p:txBody>
      </p:sp>
      <p:sp>
        <p:nvSpPr>
          <p:cNvPr id="368671" name="Line 39"/>
          <p:cNvSpPr>
            <a:spLocks noChangeShapeType="1"/>
          </p:cNvSpPr>
          <p:nvPr/>
        </p:nvSpPr>
        <p:spPr bwMode="auto">
          <a:xfrm flipV="1">
            <a:off x="3948113" y="4862513"/>
            <a:ext cx="377825" cy="260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2" name="Line 40"/>
          <p:cNvSpPr>
            <a:spLocks noChangeShapeType="1"/>
          </p:cNvSpPr>
          <p:nvPr/>
        </p:nvSpPr>
        <p:spPr bwMode="auto">
          <a:xfrm>
            <a:off x="4354513" y="4862513"/>
            <a:ext cx="420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3" name="Line 41"/>
          <p:cNvSpPr>
            <a:spLocks noChangeShapeType="1"/>
          </p:cNvSpPr>
          <p:nvPr/>
        </p:nvSpPr>
        <p:spPr bwMode="auto">
          <a:xfrm>
            <a:off x="4775200" y="4862513"/>
            <a:ext cx="465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4" name="Line 42"/>
          <p:cNvSpPr>
            <a:spLocks noChangeShapeType="1"/>
          </p:cNvSpPr>
          <p:nvPr/>
        </p:nvSpPr>
        <p:spPr bwMode="auto">
          <a:xfrm>
            <a:off x="5254625" y="4862513"/>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5" name="Line 43"/>
          <p:cNvSpPr>
            <a:spLocks noChangeShapeType="1"/>
          </p:cNvSpPr>
          <p:nvPr/>
        </p:nvSpPr>
        <p:spPr bwMode="auto">
          <a:xfrm>
            <a:off x="5675313" y="4862513"/>
            <a:ext cx="420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6" name="Line 44"/>
          <p:cNvSpPr>
            <a:spLocks noChangeShapeType="1"/>
          </p:cNvSpPr>
          <p:nvPr/>
        </p:nvSpPr>
        <p:spPr bwMode="auto">
          <a:xfrm>
            <a:off x="6096000" y="4876800"/>
            <a:ext cx="493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8677" name="Line 45"/>
          <p:cNvSpPr>
            <a:spLocks noChangeShapeType="1"/>
          </p:cNvSpPr>
          <p:nvPr/>
        </p:nvSpPr>
        <p:spPr bwMode="auto">
          <a:xfrm flipV="1">
            <a:off x="6604000" y="4310063"/>
            <a:ext cx="188913" cy="5667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1055920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8379DC6-5D4F-2C4F-855A-8189C1A1E651}" type="slidenum">
              <a:rPr lang="en-US" altLang="x-none" sz="1400">
                <a:solidFill>
                  <a:srgbClr val="000000"/>
                </a:solidFill>
                <a:latin typeface="Times New Roman" charset="0"/>
              </a:rPr>
              <a:pPr eaLnBrk="1" hangingPunct="1"/>
              <a:t>125</a:t>
            </a:fld>
            <a:endParaRPr lang="en-US" altLang="x-none" sz="1400">
              <a:solidFill>
                <a:srgbClr val="000000"/>
              </a:solidFill>
              <a:latin typeface="Times New Roman" charset="0"/>
            </a:endParaRPr>
          </a:p>
        </p:txBody>
      </p:sp>
      <p:sp>
        <p:nvSpPr>
          <p:cNvPr id="370690" name="Rectangle 2"/>
          <p:cNvSpPr>
            <a:spLocks noGrp="1" noChangeArrowheads="1"/>
          </p:cNvSpPr>
          <p:nvPr>
            <p:ph type="title"/>
          </p:nvPr>
        </p:nvSpPr>
        <p:spPr>
          <a:xfrm>
            <a:off x="304800" y="228600"/>
            <a:ext cx="8229600" cy="1143000"/>
          </a:xfrm>
        </p:spPr>
        <p:txBody>
          <a:bodyPr/>
          <a:lstStyle/>
          <a:p>
            <a:r>
              <a:rPr lang="en-US" altLang="x-none" sz="3600">
                <a:ea typeface="ＭＳ Ｐゴシック" charset="-128"/>
              </a:rPr>
              <a:t>CAN </a:t>
            </a:r>
            <a:r>
              <a:rPr lang="en-US" altLang="zh-CN" sz="3600">
                <a:ea typeface="宋体" charset="-122"/>
              </a:rPr>
              <a:t>Insert: Join (3)</a:t>
            </a:r>
            <a:endParaRPr lang="en-US" altLang="x-none" sz="3600">
              <a:ea typeface="ＭＳ Ｐゴシック" charset="-128"/>
            </a:endParaRPr>
          </a:p>
        </p:txBody>
      </p:sp>
      <p:sp>
        <p:nvSpPr>
          <p:cNvPr id="370691" name="Rectangle 3"/>
          <p:cNvSpPr>
            <a:spLocks noChangeArrowheads="1"/>
          </p:cNvSpPr>
          <p:nvPr/>
        </p:nvSpPr>
        <p:spPr bwMode="auto">
          <a:xfrm>
            <a:off x="3675063" y="1887538"/>
            <a:ext cx="3657600" cy="3657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692" name="Line 4"/>
          <p:cNvSpPr>
            <a:spLocks noChangeShapeType="1"/>
          </p:cNvSpPr>
          <p:nvPr/>
        </p:nvSpPr>
        <p:spPr bwMode="auto">
          <a:xfrm>
            <a:off x="5446713" y="1916113"/>
            <a:ext cx="0" cy="3600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3" name="Line 5"/>
          <p:cNvSpPr>
            <a:spLocks noChangeShapeType="1"/>
          </p:cNvSpPr>
          <p:nvPr/>
        </p:nvSpPr>
        <p:spPr bwMode="auto">
          <a:xfrm>
            <a:off x="3656013" y="3684588"/>
            <a:ext cx="36861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4" name="Line 6"/>
          <p:cNvSpPr>
            <a:spLocks noChangeShapeType="1"/>
          </p:cNvSpPr>
          <p:nvPr/>
        </p:nvSpPr>
        <p:spPr bwMode="auto">
          <a:xfrm>
            <a:off x="4117975" y="1897063"/>
            <a:ext cx="0" cy="1784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5" name="Line 7"/>
          <p:cNvSpPr>
            <a:spLocks noChangeShapeType="1"/>
          </p:cNvSpPr>
          <p:nvPr/>
        </p:nvSpPr>
        <p:spPr bwMode="auto">
          <a:xfrm>
            <a:off x="3692525" y="2792413"/>
            <a:ext cx="3641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6" name="Line 8"/>
          <p:cNvSpPr>
            <a:spLocks noChangeShapeType="1"/>
          </p:cNvSpPr>
          <p:nvPr/>
        </p:nvSpPr>
        <p:spPr bwMode="auto">
          <a:xfrm>
            <a:off x="3676650" y="4621213"/>
            <a:ext cx="3627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7" name="Line 9"/>
          <p:cNvSpPr>
            <a:spLocks noChangeShapeType="1"/>
          </p:cNvSpPr>
          <p:nvPr/>
        </p:nvSpPr>
        <p:spPr bwMode="auto">
          <a:xfrm>
            <a:off x="4568825" y="1893888"/>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8" name="Line 10"/>
          <p:cNvSpPr>
            <a:spLocks noChangeShapeType="1"/>
          </p:cNvSpPr>
          <p:nvPr/>
        </p:nvSpPr>
        <p:spPr bwMode="auto">
          <a:xfrm>
            <a:off x="6332538" y="1901825"/>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699" name="Line 11"/>
          <p:cNvSpPr>
            <a:spLocks noChangeShapeType="1"/>
          </p:cNvSpPr>
          <p:nvPr/>
        </p:nvSpPr>
        <p:spPr bwMode="auto">
          <a:xfrm>
            <a:off x="3670300" y="235108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0" name="Line 12"/>
          <p:cNvSpPr>
            <a:spLocks noChangeShapeType="1"/>
          </p:cNvSpPr>
          <p:nvPr/>
        </p:nvSpPr>
        <p:spPr bwMode="auto">
          <a:xfrm>
            <a:off x="3679825" y="3246438"/>
            <a:ext cx="898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1" name="Line 13"/>
          <p:cNvSpPr>
            <a:spLocks noChangeShapeType="1"/>
          </p:cNvSpPr>
          <p:nvPr/>
        </p:nvSpPr>
        <p:spPr bwMode="auto">
          <a:xfrm>
            <a:off x="4127500" y="5102225"/>
            <a:ext cx="447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2" name="Line 14"/>
          <p:cNvSpPr>
            <a:spLocks noChangeShapeType="1"/>
          </p:cNvSpPr>
          <p:nvPr/>
        </p:nvSpPr>
        <p:spPr bwMode="auto">
          <a:xfrm flipH="1">
            <a:off x="6818313" y="4629150"/>
            <a:ext cx="1587" cy="900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3" name="Line 15"/>
          <p:cNvSpPr>
            <a:spLocks noChangeShapeType="1"/>
          </p:cNvSpPr>
          <p:nvPr/>
        </p:nvSpPr>
        <p:spPr bwMode="auto">
          <a:xfrm>
            <a:off x="4576763" y="4157663"/>
            <a:ext cx="839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4" name="Line 16"/>
          <p:cNvSpPr>
            <a:spLocks noChangeShapeType="1"/>
          </p:cNvSpPr>
          <p:nvPr/>
        </p:nvSpPr>
        <p:spPr bwMode="auto">
          <a:xfrm>
            <a:off x="5456238" y="5094288"/>
            <a:ext cx="8683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5" name="Line 17"/>
          <p:cNvSpPr>
            <a:spLocks noChangeShapeType="1"/>
          </p:cNvSpPr>
          <p:nvPr/>
        </p:nvSpPr>
        <p:spPr bwMode="auto">
          <a:xfrm>
            <a:off x="4968875" y="2800350"/>
            <a:ext cx="0" cy="2759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6" name="Line 18"/>
          <p:cNvSpPr>
            <a:spLocks noChangeShapeType="1"/>
          </p:cNvSpPr>
          <p:nvPr/>
        </p:nvSpPr>
        <p:spPr bwMode="auto">
          <a:xfrm>
            <a:off x="4119563" y="4606925"/>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7" name="Line 19"/>
          <p:cNvSpPr>
            <a:spLocks noChangeShapeType="1"/>
          </p:cNvSpPr>
          <p:nvPr/>
        </p:nvSpPr>
        <p:spPr bwMode="auto">
          <a:xfrm>
            <a:off x="5875338" y="1909763"/>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8" name="Line 20"/>
          <p:cNvSpPr>
            <a:spLocks noChangeShapeType="1"/>
          </p:cNvSpPr>
          <p:nvPr/>
        </p:nvSpPr>
        <p:spPr bwMode="auto">
          <a:xfrm flipH="1">
            <a:off x="6811963" y="1889125"/>
            <a:ext cx="0" cy="1800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09" name="Line 21"/>
          <p:cNvSpPr>
            <a:spLocks noChangeShapeType="1"/>
          </p:cNvSpPr>
          <p:nvPr/>
        </p:nvSpPr>
        <p:spPr bwMode="auto">
          <a:xfrm>
            <a:off x="6354763" y="2336800"/>
            <a:ext cx="463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0" name="Line 22"/>
          <p:cNvSpPr>
            <a:spLocks noChangeShapeType="1"/>
          </p:cNvSpPr>
          <p:nvPr/>
        </p:nvSpPr>
        <p:spPr bwMode="auto">
          <a:xfrm>
            <a:off x="5448300" y="3243263"/>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1" name="Line 23"/>
          <p:cNvSpPr>
            <a:spLocks noChangeShapeType="1"/>
          </p:cNvSpPr>
          <p:nvPr/>
        </p:nvSpPr>
        <p:spPr bwMode="auto">
          <a:xfrm flipV="1">
            <a:off x="5889625" y="4164013"/>
            <a:ext cx="419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0712" name="Oval 25"/>
          <p:cNvSpPr>
            <a:spLocks noChangeArrowheads="1"/>
          </p:cNvSpPr>
          <p:nvPr/>
        </p:nvSpPr>
        <p:spPr bwMode="auto">
          <a:xfrm>
            <a:off x="3811588" y="5049838"/>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3" name="Oval 26"/>
          <p:cNvSpPr>
            <a:spLocks noChangeArrowheads="1"/>
          </p:cNvSpPr>
          <p:nvPr/>
        </p:nvSpPr>
        <p:spPr bwMode="auto">
          <a:xfrm>
            <a:off x="6967538" y="4113213"/>
            <a:ext cx="174625" cy="174625"/>
          </a:xfrm>
          <a:prstGeom prst="ellipse">
            <a:avLst/>
          </a:prstGeom>
          <a:solidFill>
            <a:srgbClr val="FF0000"/>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4" name="Rectangle 29"/>
          <p:cNvSpPr>
            <a:spLocks noChangeArrowheads="1"/>
          </p:cNvSpPr>
          <p:nvPr/>
        </p:nvSpPr>
        <p:spPr bwMode="auto">
          <a:xfrm>
            <a:off x="1852613" y="6034088"/>
            <a:ext cx="5345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4) split </a:t>
            </a:r>
            <a:r>
              <a:rPr lang="en-US" altLang="zh-CN">
                <a:solidFill>
                  <a:srgbClr val="000000"/>
                </a:solidFill>
                <a:ea typeface="宋体" charset="-122"/>
              </a:rPr>
              <a:t>N</a:t>
            </a:r>
            <a:r>
              <a:rPr lang="ja-JP" altLang="en-US">
                <a:solidFill>
                  <a:srgbClr val="000000"/>
                </a:solidFill>
              </a:rPr>
              <a:t>’</a:t>
            </a:r>
            <a:r>
              <a:rPr lang="en-US" altLang="ja-JP">
                <a:solidFill>
                  <a:srgbClr val="000000"/>
                </a:solidFill>
              </a:rPr>
              <a:t>s zone in half… new </a:t>
            </a:r>
            <a:r>
              <a:rPr lang="en-US" altLang="zh-CN">
                <a:solidFill>
                  <a:srgbClr val="000000"/>
                </a:solidFill>
                <a:ea typeface="宋体" charset="-122"/>
              </a:rPr>
              <a:t>node </a:t>
            </a:r>
            <a:r>
              <a:rPr lang="en-US" altLang="ja-JP">
                <a:solidFill>
                  <a:srgbClr val="000000"/>
                </a:solidFill>
              </a:rPr>
              <a:t>owns one half</a:t>
            </a:r>
            <a:endParaRPr lang="en-US" altLang="x-none">
              <a:solidFill>
                <a:srgbClr val="000000"/>
              </a:solidFill>
            </a:endParaRPr>
          </a:p>
        </p:txBody>
      </p:sp>
      <p:sp>
        <p:nvSpPr>
          <p:cNvPr id="370715" name="Text Box 31"/>
          <p:cNvSpPr txBox="1">
            <a:spLocks noChangeArrowheads="1"/>
          </p:cNvSpPr>
          <p:nvPr/>
        </p:nvSpPr>
        <p:spPr bwMode="auto">
          <a:xfrm>
            <a:off x="3817938" y="46434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3333CC"/>
                </a:solidFill>
                <a:latin typeface="Comic Sans MS" charset="0"/>
                <a:ea typeface="宋体" charset="-122"/>
              </a:rPr>
              <a:t>J</a:t>
            </a:r>
            <a:endParaRPr lang="en-US" altLang="x-none" sz="1800">
              <a:solidFill>
                <a:srgbClr val="3333CC"/>
              </a:solidFill>
              <a:latin typeface="Comic Sans MS" charset="0"/>
            </a:endParaRPr>
          </a:p>
        </p:txBody>
      </p:sp>
      <p:sp>
        <p:nvSpPr>
          <p:cNvPr id="370716" name="Oval 32"/>
          <p:cNvSpPr>
            <a:spLocks noChangeArrowheads="1"/>
          </p:cNvSpPr>
          <p:nvPr/>
        </p:nvSpPr>
        <p:spPr bwMode="auto">
          <a:xfrm>
            <a:off x="6488113" y="4098925"/>
            <a:ext cx="174625" cy="174625"/>
          </a:xfrm>
          <a:prstGeom prst="ellipse">
            <a:avLst/>
          </a:prstGeom>
          <a:solidFill>
            <a:schemeClr val="accent2"/>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0717" name="Text Box 33"/>
          <p:cNvSpPr txBox="1">
            <a:spLocks noChangeArrowheads="1"/>
          </p:cNvSpPr>
          <p:nvPr/>
        </p:nvSpPr>
        <p:spPr bwMode="auto">
          <a:xfrm>
            <a:off x="7470775" y="4294188"/>
            <a:ext cx="1154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solidFill>
                  <a:srgbClr val="000000"/>
                </a:solidFill>
                <a:latin typeface="Comic Sans MS" charset="0"/>
                <a:ea typeface="宋体" charset="-122"/>
              </a:rPr>
              <a:t>new node</a:t>
            </a:r>
            <a:endParaRPr lang="en-US" altLang="x-none" sz="1800">
              <a:solidFill>
                <a:srgbClr val="000000"/>
              </a:solidFill>
              <a:latin typeface="Comic Sans MS" charset="0"/>
            </a:endParaRPr>
          </a:p>
        </p:txBody>
      </p:sp>
      <p:sp>
        <p:nvSpPr>
          <p:cNvPr id="370718" name="Rectangle 34"/>
          <p:cNvSpPr>
            <a:spLocks noChangeArrowheads="1"/>
          </p:cNvSpPr>
          <p:nvPr/>
        </p:nvSpPr>
        <p:spPr bwMode="auto">
          <a:xfrm>
            <a:off x="6376988" y="4276725"/>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ea typeface="宋体" charset="-122"/>
              </a:rPr>
              <a:t>N</a:t>
            </a:r>
            <a:endParaRPr lang="en-US" altLang="x-none">
              <a:solidFill>
                <a:srgbClr val="000000"/>
              </a:solidFill>
            </a:endParaRPr>
          </a:p>
        </p:txBody>
      </p:sp>
      <p:sp>
        <p:nvSpPr>
          <p:cNvPr id="370719" name="Line 42"/>
          <p:cNvSpPr>
            <a:spLocks noChangeShapeType="1"/>
          </p:cNvSpPr>
          <p:nvPr/>
        </p:nvSpPr>
        <p:spPr bwMode="auto">
          <a:xfrm flipH="1" flipV="1">
            <a:off x="7185025" y="4252913"/>
            <a:ext cx="392113" cy="130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0720" name="Line 43"/>
          <p:cNvSpPr>
            <a:spLocks noChangeShapeType="1"/>
          </p:cNvSpPr>
          <p:nvPr/>
        </p:nvSpPr>
        <p:spPr bwMode="auto">
          <a:xfrm>
            <a:off x="6807200" y="3671888"/>
            <a:ext cx="0" cy="92868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0721" name="Rectangle 44"/>
          <p:cNvSpPr>
            <a:spLocks noChangeArrowheads="1"/>
          </p:cNvSpPr>
          <p:nvPr/>
        </p:nvSpPr>
        <p:spPr bwMode="auto">
          <a:xfrm>
            <a:off x="382588" y="1854200"/>
            <a:ext cx="22510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rPr>
              <a:t>Inserting a new node affects only a single other node and its</a:t>
            </a:r>
          </a:p>
          <a:p>
            <a:pPr eaLnBrk="1" hangingPunct="1"/>
            <a:r>
              <a:rPr lang="en-US" altLang="x-none" sz="2800">
                <a:solidFill>
                  <a:srgbClr val="000000"/>
                </a:solidFill>
              </a:rPr>
              <a:t>immediate neighbors</a:t>
            </a:r>
          </a:p>
        </p:txBody>
      </p:sp>
    </p:spTree>
    <p:extLst>
      <p:ext uri="{BB962C8B-B14F-4D97-AF65-F5344CB8AC3E}">
        <p14:creationId xmlns:p14="http://schemas.microsoft.com/office/powerpoint/2010/main" val="1718365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27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BE61E05-E5BC-9844-89C9-1F6F7F1FB229}" type="slidenum">
              <a:rPr lang="en-US" altLang="x-none" sz="1400">
                <a:solidFill>
                  <a:srgbClr val="000000"/>
                </a:solidFill>
                <a:latin typeface="Times New Roman" charset="0"/>
              </a:rPr>
              <a:pPr eaLnBrk="1" hangingPunct="1"/>
              <a:t>126</a:t>
            </a:fld>
            <a:endParaRPr lang="en-US" altLang="x-none" sz="1400">
              <a:solidFill>
                <a:srgbClr val="000000"/>
              </a:solidFill>
              <a:latin typeface="Times New Roman" charset="0"/>
            </a:endParaRPr>
          </a:p>
        </p:txBody>
      </p:sp>
      <p:sp>
        <p:nvSpPr>
          <p:cNvPr id="372738" name="Rectangle 2"/>
          <p:cNvSpPr>
            <a:spLocks noGrp="1" noChangeArrowheads="1"/>
          </p:cNvSpPr>
          <p:nvPr>
            <p:ph type="title"/>
          </p:nvPr>
        </p:nvSpPr>
        <p:spPr>
          <a:xfrm>
            <a:off x="533400" y="228600"/>
            <a:ext cx="8153400" cy="1143000"/>
          </a:xfrm>
        </p:spPr>
        <p:txBody>
          <a:bodyPr/>
          <a:lstStyle/>
          <a:p>
            <a:r>
              <a:rPr lang="en-US" altLang="x-none">
                <a:ea typeface="ＭＳ Ｐゴシック" charset="-128"/>
              </a:rPr>
              <a:t>CAN</a:t>
            </a:r>
            <a:r>
              <a:rPr lang="en-US" altLang="zh-CN">
                <a:ea typeface="宋体" charset="-122"/>
              </a:rPr>
              <a:t> Evaluations</a:t>
            </a:r>
            <a:endParaRPr lang="en-US" altLang="x-none">
              <a:ea typeface="ＭＳ Ｐゴシック" charset="-128"/>
            </a:endParaRPr>
          </a:p>
        </p:txBody>
      </p:sp>
      <p:sp>
        <p:nvSpPr>
          <p:cNvPr id="300035" name="Rectangle 3"/>
          <p:cNvSpPr>
            <a:spLocks noGrp="1" noChangeArrowheads="1"/>
          </p:cNvSpPr>
          <p:nvPr>
            <p:ph type="body" idx="1"/>
          </p:nvPr>
        </p:nvSpPr>
        <p:spPr>
          <a:xfrm>
            <a:off x="533400" y="1600200"/>
            <a:ext cx="7772400" cy="4892675"/>
          </a:xfrm>
        </p:spPr>
        <p:txBody>
          <a:bodyPr/>
          <a:lstStyle/>
          <a:p>
            <a:pPr>
              <a:lnSpc>
                <a:spcPct val="80000"/>
              </a:lnSpc>
              <a:buFont typeface="Wingdings" pitchFamily="2" charset="2"/>
              <a:buChar char="q"/>
            </a:pPr>
            <a:r>
              <a:rPr lang="en-US" altLang="x-none" sz="2400" dirty="0">
                <a:ea typeface="ＭＳ Ｐゴシック" charset="-128"/>
              </a:rPr>
              <a:t>Guarantee to find an item if in the network</a:t>
            </a:r>
          </a:p>
          <a:p>
            <a:pPr>
              <a:lnSpc>
                <a:spcPct val="80000"/>
              </a:lnSpc>
              <a:buFont typeface="Wingdings" pitchFamily="2" charset="2"/>
              <a:buChar char="q"/>
            </a:pPr>
            <a:endParaRPr lang="en-US" altLang="zh-CN" sz="2400" dirty="0">
              <a:ea typeface="宋体" charset="-122"/>
            </a:endParaRPr>
          </a:p>
          <a:p>
            <a:pPr>
              <a:lnSpc>
                <a:spcPct val="80000"/>
              </a:lnSpc>
              <a:buFont typeface="Wingdings" pitchFamily="2" charset="2"/>
              <a:buChar char="q"/>
            </a:pPr>
            <a:r>
              <a:rPr lang="en-US" altLang="x-none" sz="2400" dirty="0">
                <a:ea typeface="ＭＳ Ｐゴシック" charset="-128"/>
              </a:rPr>
              <a:t>Load balancing</a:t>
            </a:r>
          </a:p>
          <a:p>
            <a:pPr lvl="1">
              <a:lnSpc>
                <a:spcPct val="80000"/>
              </a:lnSpc>
              <a:buFont typeface="Courier New" panose="02070309020205020404" pitchFamily="49" charset="0"/>
              <a:buChar char="o"/>
            </a:pPr>
            <a:r>
              <a:rPr lang="en-US" altLang="zh-CN" sz="2000" dirty="0">
                <a:ea typeface="宋体" charset="-122"/>
              </a:rPr>
              <a:t>hashing achieves some load balancing</a:t>
            </a:r>
          </a:p>
          <a:p>
            <a:pPr lvl="1">
              <a:lnSpc>
                <a:spcPct val="80000"/>
              </a:lnSpc>
              <a:buFont typeface="Courier New" panose="02070309020205020404" pitchFamily="49" charset="0"/>
              <a:buChar char="o"/>
            </a:pPr>
            <a:r>
              <a:rPr lang="en-US" altLang="x-none" sz="2000" dirty="0">
                <a:ea typeface="ＭＳ Ｐゴシック" charset="-128"/>
              </a:rPr>
              <a:t>overloaded node replicates popular entries at neighbors</a:t>
            </a:r>
            <a:endParaRPr lang="en-US" altLang="zh-CN" sz="2000" dirty="0">
              <a:ea typeface="宋体" charset="-122"/>
            </a:endParaRPr>
          </a:p>
          <a:p>
            <a:pPr>
              <a:lnSpc>
                <a:spcPct val="80000"/>
              </a:lnSpc>
            </a:pPr>
            <a:endParaRPr lang="en-US" altLang="zh-CN" sz="2400" dirty="0">
              <a:ea typeface="宋体" charset="-122"/>
            </a:endParaRPr>
          </a:p>
          <a:p>
            <a:pPr>
              <a:lnSpc>
                <a:spcPct val="80000"/>
              </a:lnSpc>
              <a:buFont typeface="Wingdings" pitchFamily="2" charset="2"/>
              <a:buChar char="q"/>
            </a:pPr>
            <a:r>
              <a:rPr lang="en-US" altLang="zh-CN" sz="2400" dirty="0">
                <a:ea typeface="宋体" charset="-122"/>
              </a:rPr>
              <a:t>Scalability</a:t>
            </a:r>
          </a:p>
          <a:p>
            <a:pPr lvl="1">
              <a:lnSpc>
                <a:spcPct val="80000"/>
              </a:lnSpc>
              <a:buFont typeface="Courier New" panose="02070309020205020404" pitchFamily="49" charset="0"/>
              <a:buChar char="o"/>
            </a:pPr>
            <a:r>
              <a:rPr lang="en-US" altLang="zh-CN" sz="2000" dirty="0">
                <a:ea typeface="宋体" charset="-122"/>
              </a:rPr>
              <a:t>f</a:t>
            </a:r>
            <a:r>
              <a:rPr lang="en-US" altLang="x-none" sz="2000" dirty="0">
                <a:ea typeface="ＭＳ Ｐゴシック" charset="-128"/>
              </a:rPr>
              <a:t>or a </a:t>
            </a:r>
            <a:r>
              <a:rPr lang="en-US" altLang="zh-CN" sz="2000" dirty="0">
                <a:ea typeface="宋体" charset="-122"/>
              </a:rPr>
              <a:t>uniform (regularly)</a:t>
            </a:r>
            <a:r>
              <a:rPr lang="en-US" altLang="x-none" sz="2000" dirty="0">
                <a:ea typeface="ＭＳ Ｐゴシック" charset="-128"/>
              </a:rPr>
              <a:t> partitioned space with </a:t>
            </a:r>
            <a:r>
              <a:rPr lang="en-US" altLang="x-none" sz="2000" b="1" dirty="0">
                <a:solidFill>
                  <a:srgbClr val="FF0000"/>
                </a:solidFill>
                <a:ea typeface="ＭＳ Ｐゴシック" charset="-128"/>
              </a:rPr>
              <a:t>n</a:t>
            </a:r>
            <a:r>
              <a:rPr lang="en-US" altLang="x-none" sz="2000" dirty="0">
                <a:ea typeface="ＭＳ Ｐゴシック" charset="-128"/>
              </a:rPr>
              <a:t> nodes and </a:t>
            </a:r>
            <a:r>
              <a:rPr lang="en-US" altLang="x-none" sz="2000" b="1" dirty="0">
                <a:solidFill>
                  <a:srgbClr val="FF0000"/>
                </a:solidFill>
                <a:ea typeface="ＭＳ Ｐゴシック" charset="-128"/>
              </a:rPr>
              <a:t>d</a:t>
            </a:r>
            <a:r>
              <a:rPr lang="en-US" altLang="x-none" sz="2000" b="1" dirty="0">
                <a:ea typeface="ＭＳ Ｐゴシック" charset="-128"/>
              </a:rPr>
              <a:t> </a:t>
            </a:r>
            <a:r>
              <a:rPr lang="en-US" altLang="x-none" sz="2000" dirty="0">
                <a:ea typeface="ＭＳ Ｐゴシック" charset="-128"/>
              </a:rPr>
              <a:t>dimensions</a:t>
            </a:r>
            <a:endParaRPr lang="en-US" altLang="zh-CN" sz="2000" dirty="0">
              <a:ea typeface="宋体" charset="-122"/>
            </a:endParaRPr>
          </a:p>
          <a:p>
            <a:pPr lvl="1">
              <a:lnSpc>
                <a:spcPct val="80000"/>
              </a:lnSpc>
              <a:buFont typeface="Courier New" panose="02070309020205020404" pitchFamily="49" charset="0"/>
              <a:buChar char="o"/>
            </a:pPr>
            <a:r>
              <a:rPr lang="en-US" altLang="zh-CN" sz="2000" dirty="0">
                <a:ea typeface="宋体" charset="-122"/>
              </a:rPr>
              <a:t>storage: </a:t>
            </a:r>
          </a:p>
          <a:p>
            <a:pPr lvl="2">
              <a:lnSpc>
                <a:spcPct val="80000"/>
              </a:lnSpc>
            </a:pPr>
            <a:r>
              <a:rPr lang="en-US" altLang="x-none" sz="1800" dirty="0">
                <a:ea typeface="ＭＳ Ｐゴシック" charset="-128"/>
              </a:rPr>
              <a:t>per node, number of neighbors is </a:t>
            </a:r>
            <a:r>
              <a:rPr lang="en-US" altLang="x-none" sz="1800" dirty="0">
                <a:solidFill>
                  <a:srgbClr val="FF0000"/>
                </a:solidFill>
                <a:ea typeface="ＭＳ Ｐゴシック" charset="-128"/>
              </a:rPr>
              <a:t>2d</a:t>
            </a:r>
          </a:p>
          <a:p>
            <a:pPr lvl="1">
              <a:lnSpc>
                <a:spcPct val="80000"/>
              </a:lnSpc>
              <a:buFont typeface="Courier New" panose="02070309020205020404" pitchFamily="49" charset="0"/>
              <a:buChar char="o"/>
            </a:pPr>
            <a:r>
              <a:rPr lang="en-US" altLang="x-none" sz="2000" dirty="0">
                <a:ea typeface="ＭＳ Ｐゴシック" charset="-128"/>
              </a:rPr>
              <a:t>routing</a:t>
            </a:r>
            <a:endParaRPr lang="en-US" altLang="x-none" sz="2800" dirty="0">
              <a:ea typeface="ＭＳ Ｐゴシック" charset="-128"/>
            </a:endParaRPr>
          </a:p>
          <a:p>
            <a:pPr lvl="2">
              <a:lnSpc>
                <a:spcPct val="80000"/>
              </a:lnSpc>
            </a:pPr>
            <a:r>
              <a:rPr lang="en-US" altLang="x-none" sz="1800" dirty="0">
                <a:ea typeface="ＭＳ Ｐゴシック" charset="-128"/>
              </a:rPr>
              <a:t>average routing path is  </a:t>
            </a:r>
            <a:r>
              <a:rPr lang="en-US" altLang="x-none" sz="1800" dirty="0">
                <a:solidFill>
                  <a:srgbClr val="FF0000"/>
                </a:solidFill>
                <a:ea typeface="ＭＳ Ｐゴシック" charset="-128"/>
              </a:rPr>
              <a:t>(dn</a:t>
            </a:r>
            <a:r>
              <a:rPr lang="en-US" altLang="x-none" sz="1800" b="1" baseline="30000" dirty="0">
                <a:solidFill>
                  <a:srgbClr val="FF0000"/>
                </a:solidFill>
                <a:ea typeface="ＭＳ Ｐゴシック" charset="-128"/>
              </a:rPr>
              <a:t>1/d</a:t>
            </a:r>
            <a:r>
              <a:rPr lang="en-US" altLang="x-none" sz="1800" dirty="0">
                <a:solidFill>
                  <a:srgbClr val="FF0000"/>
                </a:solidFill>
                <a:ea typeface="ＭＳ Ｐゴシック" charset="-128"/>
              </a:rPr>
              <a:t>)/</a:t>
            </a:r>
            <a:r>
              <a:rPr lang="en-US" altLang="zh-CN" sz="1800" dirty="0">
                <a:solidFill>
                  <a:srgbClr val="FF0000"/>
                </a:solidFill>
                <a:ea typeface="宋体" charset="-122"/>
              </a:rPr>
              <a:t>3</a:t>
            </a:r>
            <a:r>
              <a:rPr lang="en-US" altLang="x-none" sz="1800" b="1" dirty="0">
                <a:ea typeface="ＭＳ Ｐゴシック" charset="-128"/>
              </a:rPr>
              <a:t> </a:t>
            </a:r>
            <a:r>
              <a:rPr lang="en-US" altLang="x-none" sz="1800" dirty="0">
                <a:ea typeface="ＭＳ Ｐゴシック" charset="-128"/>
              </a:rPr>
              <a:t>hops</a:t>
            </a:r>
            <a:r>
              <a:rPr lang="en-US" altLang="zh-CN" sz="1800" dirty="0">
                <a:ea typeface="宋体" charset="-122"/>
              </a:rPr>
              <a:t> </a:t>
            </a:r>
            <a:r>
              <a:rPr lang="en-US" altLang="x-none" sz="1800" dirty="0">
                <a:ea typeface="ＭＳ Ｐゴシック" charset="-128"/>
              </a:rPr>
              <a:t>(due to Manhattan</a:t>
            </a:r>
            <a:r>
              <a:rPr lang="en-US" altLang="zh-CN" sz="1800" dirty="0">
                <a:ea typeface="宋体" charset="-122"/>
              </a:rPr>
              <a:t> </a:t>
            </a:r>
            <a:r>
              <a:rPr lang="en-US" altLang="x-none" sz="1800" dirty="0">
                <a:ea typeface="ＭＳ Ｐゴシック" charset="-128"/>
              </a:rPr>
              <a:t>distance routing, expected hops in each dimension is</a:t>
            </a:r>
            <a:r>
              <a:rPr lang="en-US" altLang="zh-CN" sz="1800" dirty="0">
                <a:ea typeface="宋体" charset="-122"/>
              </a:rPr>
              <a:t> </a:t>
            </a:r>
            <a:r>
              <a:rPr lang="en-US" altLang="x-none" sz="1800" dirty="0">
                <a:ea typeface="ＭＳ Ｐゴシック" charset="-128"/>
              </a:rPr>
              <a:t>dimension</a:t>
            </a:r>
            <a:r>
              <a:rPr lang="en-US" altLang="zh-CN" sz="1800" dirty="0">
                <a:ea typeface="宋体" charset="-122"/>
              </a:rPr>
              <a:t> </a:t>
            </a:r>
            <a:r>
              <a:rPr lang="en-US" altLang="x-none" sz="1800" dirty="0">
                <a:ea typeface="ＭＳ Ｐゴシック" charset="-128"/>
              </a:rPr>
              <a:t>length * 1/3)</a:t>
            </a:r>
            <a:endParaRPr lang="en-US" altLang="x-none" sz="1600" dirty="0">
              <a:ea typeface="ＭＳ Ｐゴシック" charset="-128"/>
            </a:endParaRPr>
          </a:p>
          <a:p>
            <a:pPr lvl="2">
              <a:lnSpc>
                <a:spcPct val="80000"/>
              </a:lnSpc>
            </a:pPr>
            <a:r>
              <a:rPr lang="en-US" altLang="zh-CN" sz="1600" dirty="0">
                <a:ea typeface="宋体" charset="-122"/>
              </a:rPr>
              <a:t>a</a:t>
            </a:r>
            <a:r>
              <a:rPr lang="en-US" altLang="x-none" sz="1600" dirty="0">
                <a:ea typeface="ＭＳ Ｐゴシック" charset="-128"/>
              </a:rPr>
              <a:t> fixed d can scale the network without increasing per-node state </a:t>
            </a:r>
            <a:endParaRPr lang="en-US" altLang="zh-CN" sz="1600" dirty="0">
              <a:ea typeface="宋体" charset="-122"/>
            </a:endParaRPr>
          </a:p>
        </p:txBody>
      </p:sp>
    </p:spTree>
    <p:extLst>
      <p:ext uri="{BB962C8B-B14F-4D97-AF65-F5344CB8AC3E}">
        <p14:creationId xmlns:p14="http://schemas.microsoft.com/office/powerpoint/2010/main" val="506635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9" end="9"/>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3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52BD12-987C-F04E-996F-73D6465F9829}" type="slidenum">
              <a:rPr lang="en-US" altLang="x-none" sz="1400">
                <a:solidFill>
                  <a:srgbClr val="000000"/>
                </a:solidFill>
                <a:latin typeface="Times New Roman" charset="0"/>
              </a:rPr>
              <a:pPr eaLnBrk="1" hangingPunct="1"/>
              <a:t>127</a:t>
            </a:fld>
            <a:endParaRPr lang="en-US" altLang="x-none" sz="1400">
              <a:solidFill>
                <a:srgbClr val="000000"/>
              </a:solidFill>
              <a:latin typeface="Times New Roman" charset="0"/>
            </a:endParaRPr>
          </a:p>
        </p:txBody>
      </p:sp>
      <p:sp>
        <p:nvSpPr>
          <p:cNvPr id="374786" name="Rectangle 2"/>
          <p:cNvSpPr>
            <a:spLocks noGrp="1" noChangeArrowheads="1"/>
          </p:cNvSpPr>
          <p:nvPr>
            <p:ph type="title"/>
          </p:nvPr>
        </p:nvSpPr>
        <p:spPr/>
        <p:txBody>
          <a:bodyPr/>
          <a:lstStyle/>
          <a:p>
            <a:r>
              <a:rPr lang="en-US" altLang="zh-CN">
                <a:ea typeface="宋体" charset="-122"/>
              </a:rPr>
              <a:t>Chord</a:t>
            </a:r>
            <a:endParaRPr lang="en-US" altLang="x-none">
              <a:ea typeface="ＭＳ Ｐゴシック" charset="-128"/>
            </a:endParaRPr>
          </a:p>
        </p:txBody>
      </p:sp>
      <p:sp>
        <p:nvSpPr>
          <p:cNvPr id="374787" name="Rectangle 3"/>
          <p:cNvSpPr>
            <a:spLocks noGrp="1" noChangeArrowheads="1"/>
          </p:cNvSpPr>
          <p:nvPr>
            <p:ph type="body" idx="1"/>
          </p:nvPr>
        </p:nvSpPr>
        <p:spPr>
          <a:xfrm>
            <a:off x="533400" y="1503363"/>
            <a:ext cx="8382000" cy="4648200"/>
          </a:xfrm>
        </p:spPr>
        <p:txBody>
          <a:bodyPr/>
          <a:lstStyle/>
          <a:p>
            <a:pPr>
              <a:lnSpc>
                <a:spcPct val="90000"/>
              </a:lnSpc>
            </a:pPr>
            <a:endParaRPr lang="en-US" altLang="zh-CN" sz="2000" dirty="0">
              <a:ea typeface="宋体" charset="-122"/>
            </a:endParaRPr>
          </a:p>
          <a:p>
            <a:pPr marL="457200" lvl="1" indent="-457200">
              <a:lnSpc>
                <a:spcPct val="90000"/>
              </a:lnSpc>
              <a:buSzPct val="85000"/>
              <a:buFont typeface="Wingdings" pitchFamily="2" charset="2"/>
              <a:buChar char="q"/>
            </a:pPr>
            <a:r>
              <a:rPr lang="en-US" altLang="zh-CN" sz="2800" dirty="0">
                <a:ea typeface="宋体" charset="-122"/>
              </a:rPr>
              <a:t>Space is a ring</a:t>
            </a:r>
            <a:br>
              <a:rPr lang="en-US" altLang="zh-CN" sz="2800" dirty="0">
                <a:ea typeface="宋体" charset="-122"/>
              </a:rPr>
            </a:br>
            <a:endParaRPr lang="en-US" altLang="x-none" sz="2800" dirty="0">
              <a:ea typeface="ＭＳ Ｐゴシック" charset="-128"/>
            </a:endParaRPr>
          </a:p>
          <a:p>
            <a:pPr>
              <a:lnSpc>
                <a:spcPct val="90000"/>
              </a:lnSpc>
              <a:buFont typeface="Wingdings" pitchFamily="2" charset="2"/>
              <a:buChar char="q"/>
            </a:pPr>
            <a:r>
              <a:rPr lang="en-US" altLang="x-none" dirty="0">
                <a:ea typeface="ＭＳ Ｐゴシック" charset="-128"/>
              </a:rPr>
              <a:t>Consistent hashing: m bit identifier space for both keys and nodes</a:t>
            </a:r>
          </a:p>
          <a:p>
            <a:pPr lvl="1">
              <a:lnSpc>
                <a:spcPct val="90000"/>
              </a:lnSpc>
              <a:buFont typeface="Courier New" panose="02070309020205020404" pitchFamily="49" charset="0"/>
              <a:buChar char="o"/>
            </a:pPr>
            <a:r>
              <a:rPr lang="en-US" altLang="x-none" dirty="0">
                <a:ea typeface="ＭＳ Ｐゴシック" charset="-128"/>
              </a:rPr>
              <a:t>key identifier = SHA-1(key)</a:t>
            </a:r>
            <a:r>
              <a:rPr lang="en-US" altLang="zh-CN" dirty="0">
                <a:ea typeface="宋体" charset="-122"/>
              </a:rPr>
              <a:t>, where SHA-1() is a popular hash function, </a:t>
            </a:r>
          </a:p>
          <a:p>
            <a:pPr lvl="2">
              <a:lnSpc>
                <a:spcPct val="90000"/>
              </a:lnSpc>
            </a:pPr>
            <a:r>
              <a:rPr lang="en-US" altLang="x-none" dirty="0">
                <a:ea typeface="ＭＳ Ｐゴシック" charset="-128"/>
              </a:rPr>
              <a:t> Key=</a:t>
            </a:r>
            <a:r>
              <a:rPr lang="ja-JP" altLang="en-US" dirty="0">
                <a:ea typeface="ＭＳ Ｐゴシック" charset="-128"/>
              </a:rPr>
              <a:t>“</a:t>
            </a:r>
            <a:r>
              <a:rPr lang="en-US" altLang="ja-JP" dirty="0">
                <a:ea typeface="ＭＳ Ｐゴシック" charset="-128"/>
              </a:rPr>
              <a:t>Matrix3</a:t>
            </a:r>
            <a:r>
              <a:rPr lang="ja-JP" altLang="en-US" dirty="0">
                <a:ea typeface="ＭＳ Ｐゴシック" charset="-128"/>
              </a:rPr>
              <a:t>”</a:t>
            </a:r>
            <a:r>
              <a:rPr lang="en-US" altLang="ja-JP" dirty="0">
                <a:ea typeface="ＭＳ Ｐゴシック" charset="-128"/>
              </a:rPr>
              <a:t> </a:t>
            </a:r>
            <a:r>
              <a:rPr lang="en-US" altLang="ja-JP" dirty="0">
                <a:ea typeface="ＭＳ Ｐゴシック" charset="-128"/>
                <a:sym typeface="Symbol" charset="2"/>
              </a:rPr>
              <a:t></a:t>
            </a:r>
            <a:r>
              <a:rPr lang="en-US" altLang="zh-CN" dirty="0">
                <a:ea typeface="宋体" charset="-122"/>
                <a:sym typeface="Symbol" charset="2"/>
              </a:rPr>
              <a:t> </a:t>
            </a:r>
            <a:r>
              <a:rPr lang="en-US" altLang="ja-JP" dirty="0">
                <a:ea typeface="ＭＳ Ｐゴシック" charset="-128"/>
              </a:rPr>
              <a:t>ID=60</a:t>
            </a:r>
            <a:br>
              <a:rPr lang="en-US" altLang="ja-JP" dirty="0">
                <a:ea typeface="ＭＳ Ｐゴシック" charset="-128"/>
              </a:rPr>
            </a:br>
            <a:endParaRPr lang="en-US" altLang="zh-CN" dirty="0">
              <a:ea typeface="宋体" charset="-122"/>
            </a:endParaRPr>
          </a:p>
          <a:p>
            <a:pPr lvl="1">
              <a:lnSpc>
                <a:spcPct val="90000"/>
              </a:lnSpc>
              <a:buFont typeface="Courier New" panose="02070309020205020404" pitchFamily="49" charset="0"/>
              <a:buChar char="o"/>
            </a:pPr>
            <a:r>
              <a:rPr lang="mr-IN" altLang="zh-CN" dirty="0" err="1">
                <a:ea typeface="宋体" charset="-122"/>
              </a:rPr>
              <a:t>node</a:t>
            </a:r>
            <a:r>
              <a:rPr lang="mr-IN" altLang="zh-CN" dirty="0">
                <a:ea typeface="宋体" charset="-122"/>
              </a:rPr>
              <a:t> </a:t>
            </a:r>
            <a:r>
              <a:rPr lang="mr-IN" altLang="zh-CN" dirty="0" err="1">
                <a:ea typeface="宋体" charset="-122"/>
              </a:rPr>
              <a:t>identifier</a:t>
            </a:r>
            <a:r>
              <a:rPr lang="mr-IN" altLang="zh-CN" dirty="0">
                <a:ea typeface="宋体" charset="-122"/>
              </a:rPr>
              <a:t> = SHA-1(IP </a:t>
            </a:r>
            <a:r>
              <a:rPr lang="mr-IN" altLang="zh-CN" dirty="0" err="1">
                <a:ea typeface="宋体" charset="-122"/>
              </a:rPr>
              <a:t>address</a:t>
            </a:r>
            <a:r>
              <a:rPr lang="mr-IN" altLang="zh-CN" dirty="0">
                <a:ea typeface="宋体" charset="-122"/>
              </a:rPr>
              <a:t>)</a:t>
            </a:r>
          </a:p>
          <a:p>
            <a:pPr lvl="2">
              <a:lnSpc>
                <a:spcPct val="90000"/>
              </a:lnSpc>
            </a:pPr>
            <a:r>
              <a:rPr lang="mr-IN" altLang="zh-CN" dirty="0">
                <a:ea typeface="宋体" charset="-122"/>
              </a:rPr>
              <a:t>IP=“198.10.10.1” </a:t>
            </a:r>
            <a:r>
              <a:rPr lang="en-US" altLang="ja-JP" dirty="0">
                <a:ea typeface="ＭＳ Ｐゴシック" charset="-128"/>
                <a:sym typeface="Symbol" charset="2"/>
              </a:rPr>
              <a:t> </a:t>
            </a:r>
            <a:r>
              <a:rPr lang="mr-IN" altLang="zh-CN" dirty="0">
                <a:ea typeface="宋体" charset="-122"/>
              </a:rPr>
              <a:t>ID=123</a:t>
            </a:r>
            <a:endParaRPr lang="en-US" altLang="zh-CN" dirty="0">
              <a:ea typeface="宋体" charset="-122"/>
            </a:endParaRPr>
          </a:p>
          <a:p>
            <a:pPr lvl="2">
              <a:lnSpc>
                <a:spcPct val="90000"/>
              </a:lnSpc>
            </a:pPr>
            <a:endParaRPr lang="en-US" altLang="zh-CN" dirty="0">
              <a:ea typeface="宋体" charset="-122"/>
            </a:endParaRPr>
          </a:p>
        </p:txBody>
      </p:sp>
    </p:spTree>
    <p:extLst>
      <p:ext uri="{BB962C8B-B14F-4D97-AF65-F5344CB8AC3E}">
        <p14:creationId xmlns:p14="http://schemas.microsoft.com/office/powerpoint/2010/main" val="15138625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D1C4FA3-8B67-1044-B953-E5CF8EE6B96D}" type="slidenum">
              <a:rPr lang="en-US" altLang="x-none" sz="1400">
                <a:solidFill>
                  <a:srgbClr val="000000"/>
                </a:solidFill>
                <a:latin typeface="Times New Roman" charset="0"/>
              </a:rPr>
              <a:pPr eaLnBrk="1" hangingPunct="1"/>
              <a:t>128</a:t>
            </a:fld>
            <a:endParaRPr lang="en-US" altLang="x-none" sz="1400">
              <a:solidFill>
                <a:srgbClr val="000000"/>
              </a:solidFill>
              <a:latin typeface="Times New Roman" charset="0"/>
            </a:endParaRPr>
          </a:p>
        </p:txBody>
      </p:sp>
      <p:sp>
        <p:nvSpPr>
          <p:cNvPr id="376834" name="Rectangle 2"/>
          <p:cNvSpPr>
            <a:spLocks noGrp="1" noChangeArrowheads="1"/>
          </p:cNvSpPr>
          <p:nvPr>
            <p:ph type="title"/>
          </p:nvPr>
        </p:nvSpPr>
        <p:spPr/>
        <p:txBody>
          <a:bodyPr/>
          <a:lstStyle/>
          <a:p>
            <a:r>
              <a:rPr lang="en-US" altLang="zh-CN">
                <a:ea typeface="宋体" charset="-122"/>
              </a:rPr>
              <a:t>Chord: Storage</a:t>
            </a:r>
            <a:r>
              <a:rPr lang="en-US" altLang="x-none">
                <a:ea typeface="ＭＳ Ｐゴシック" charset="-128"/>
              </a:rPr>
              <a:t> using a Ring</a:t>
            </a:r>
          </a:p>
        </p:txBody>
      </p:sp>
      <p:sp>
        <p:nvSpPr>
          <p:cNvPr id="376835" name="Rectangle 3"/>
          <p:cNvSpPr>
            <a:spLocks noGrp="1" noChangeArrowheads="1"/>
          </p:cNvSpPr>
          <p:nvPr>
            <p:ph type="body" idx="1"/>
          </p:nvPr>
        </p:nvSpPr>
        <p:spPr>
          <a:xfrm>
            <a:off x="533400" y="5834063"/>
            <a:ext cx="7772400" cy="714375"/>
          </a:xfrm>
        </p:spPr>
        <p:txBody>
          <a:bodyPr/>
          <a:lstStyle/>
          <a:p>
            <a:pPr>
              <a:lnSpc>
                <a:spcPct val="80000"/>
              </a:lnSpc>
              <a:buFont typeface="Wingdings" pitchFamily="2" charset="2"/>
              <a:buChar char="q"/>
            </a:pPr>
            <a:r>
              <a:rPr lang="en-US" altLang="x-none" sz="2400" dirty="0">
                <a:ea typeface="ＭＳ Ｐゴシック" charset="-128"/>
              </a:rPr>
              <a:t>A key is stored at its successor: node with next higher or equal ID</a:t>
            </a:r>
          </a:p>
        </p:txBody>
      </p:sp>
      <p:sp>
        <p:nvSpPr>
          <p:cNvPr id="376836" name="Oval 5"/>
          <p:cNvSpPr>
            <a:spLocks noChangeArrowheads="1"/>
          </p:cNvSpPr>
          <p:nvPr/>
        </p:nvSpPr>
        <p:spPr bwMode="auto">
          <a:xfrm>
            <a:off x="3048000" y="1814513"/>
            <a:ext cx="3043238" cy="3048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76837" name="Text Box 6"/>
          <p:cNvSpPr txBox="1">
            <a:spLocks noChangeArrowheads="1"/>
          </p:cNvSpPr>
          <p:nvPr/>
        </p:nvSpPr>
        <p:spPr bwMode="auto">
          <a:xfrm>
            <a:off x="6172200" y="34147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N32</a:t>
            </a:r>
          </a:p>
        </p:txBody>
      </p:sp>
      <p:sp>
        <p:nvSpPr>
          <p:cNvPr id="376838" name="Text Box 7"/>
          <p:cNvSpPr txBox="1">
            <a:spLocks noChangeArrowheads="1"/>
          </p:cNvSpPr>
          <p:nvPr/>
        </p:nvSpPr>
        <p:spPr bwMode="auto">
          <a:xfrm>
            <a:off x="5715000" y="18145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N10</a:t>
            </a:r>
          </a:p>
        </p:txBody>
      </p:sp>
      <p:sp>
        <p:nvSpPr>
          <p:cNvPr id="376839" name="Text Box 8"/>
          <p:cNvSpPr txBox="1">
            <a:spLocks noChangeArrowheads="1"/>
          </p:cNvSpPr>
          <p:nvPr/>
        </p:nvSpPr>
        <p:spPr bwMode="auto">
          <a:xfrm>
            <a:off x="2284413" y="2444750"/>
            <a:ext cx="739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N123</a:t>
            </a:r>
          </a:p>
        </p:txBody>
      </p:sp>
      <p:sp>
        <p:nvSpPr>
          <p:cNvPr id="376840" name="Text Box 9"/>
          <p:cNvSpPr txBox="1">
            <a:spLocks noChangeArrowheads="1"/>
          </p:cNvSpPr>
          <p:nvPr/>
        </p:nvSpPr>
        <p:spPr bwMode="auto">
          <a:xfrm>
            <a:off x="2743200" y="4405313"/>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N90</a:t>
            </a:r>
          </a:p>
        </p:txBody>
      </p:sp>
      <p:sp>
        <p:nvSpPr>
          <p:cNvPr id="376841" name="Text Box 11"/>
          <p:cNvSpPr txBox="1">
            <a:spLocks noChangeArrowheads="1"/>
          </p:cNvSpPr>
          <p:nvPr/>
        </p:nvSpPr>
        <p:spPr bwMode="auto">
          <a:xfrm>
            <a:off x="3681413" y="2963863"/>
            <a:ext cx="1790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Circular</a:t>
            </a:r>
          </a:p>
          <a:p>
            <a:pPr eaLnBrk="1" hangingPunct="1"/>
            <a:r>
              <a:rPr lang="en-US" altLang="x-none" sz="2000">
                <a:solidFill>
                  <a:srgbClr val="000000"/>
                </a:solidFill>
                <a:latin typeface="Tahoma" charset="0"/>
              </a:rPr>
              <a:t>7-bit ID Space</a:t>
            </a:r>
          </a:p>
        </p:txBody>
      </p:sp>
      <p:sp>
        <p:nvSpPr>
          <p:cNvPr id="39947" name="Text Box 13"/>
          <p:cNvSpPr txBox="1">
            <a:spLocks noChangeArrowheads="1"/>
          </p:cNvSpPr>
          <p:nvPr/>
        </p:nvSpPr>
        <p:spPr bwMode="auto">
          <a:xfrm>
            <a:off x="5911850" y="2311400"/>
            <a:ext cx="119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K11, K20</a:t>
            </a:r>
          </a:p>
        </p:txBody>
      </p:sp>
      <p:sp>
        <p:nvSpPr>
          <p:cNvPr id="39948" name="Text Box 14"/>
          <p:cNvSpPr txBox="1">
            <a:spLocks noChangeArrowheads="1"/>
          </p:cNvSpPr>
          <p:nvPr/>
        </p:nvSpPr>
        <p:spPr bwMode="auto">
          <a:xfrm>
            <a:off x="3657600" y="1416050"/>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K125, K5, K10</a:t>
            </a:r>
          </a:p>
        </p:txBody>
      </p:sp>
      <p:sp>
        <p:nvSpPr>
          <p:cNvPr id="376844" name="Text Box 15"/>
          <p:cNvSpPr txBox="1">
            <a:spLocks noChangeArrowheads="1"/>
          </p:cNvSpPr>
          <p:nvPr/>
        </p:nvSpPr>
        <p:spPr bwMode="auto">
          <a:xfrm>
            <a:off x="4357688" y="5080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x-none" sz="2000">
                <a:solidFill>
                  <a:srgbClr val="000000"/>
                </a:solidFill>
                <a:latin typeface="Tahoma" charset="0"/>
              </a:rPr>
              <a:t>K60</a:t>
            </a:r>
          </a:p>
        </p:txBody>
      </p:sp>
      <p:sp>
        <p:nvSpPr>
          <p:cNvPr id="39950" name="Text Box 16"/>
          <p:cNvSpPr txBox="1">
            <a:spLocks noChangeArrowheads="1"/>
          </p:cNvSpPr>
          <p:nvPr/>
        </p:nvSpPr>
        <p:spPr bwMode="auto">
          <a:xfrm>
            <a:off x="2211388" y="3582988"/>
            <a:ext cx="74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x-none" sz="2000">
                <a:solidFill>
                  <a:srgbClr val="000000"/>
                </a:solidFill>
                <a:latin typeface="Tahoma" charset="0"/>
              </a:rPr>
              <a:t>K101</a:t>
            </a:r>
          </a:p>
        </p:txBody>
      </p:sp>
      <p:sp>
        <p:nvSpPr>
          <p:cNvPr id="376846" name="Text Box 17"/>
          <p:cNvSpPr txBox="1">
            <a:spLocks noChangeArrowheads="1"/>
          </p:cNvSpPr>
          <p:nvPr/>
        </p:nvSpPr>
        <p:spPr bwMode="auto">
          <a:xfrm>
            <a:off x="460375" y="1814513"/>
            <a:ext cx="213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FF0000"/>
                </a:solidFill>
                <a:latin typeface="Tahoma" charset="0"/>
              </a:rPr>
              <a:t>IP=</a:t>
            </a:r>
            <a:r>
              <a:rPr lang="ja-JP" altLang="en-US" sz="2000">
                <a:solidFill>
                  <a:srgbClr val="FF0000"/>
                </a:solidFill>
                <a:latin typeface="Tahoma" charset="0"/>
              </a:rPr>
              <a:t>“</a:t>
            </a:r>
            <a:r>
              <a:rPr lang="en-US" altLang="ja-JP" sz="2000">
                <a:solidFill>
                  <a:srgbClr val="FF0000"/>
                </a:solidFill>
                <a:latin typeface="Tahoma" charset="0"/>
              </a:rPr>
              <a:t>198.10.10.1</a:t>
            </a:r>
            <a:r>
              <a:rPr lang="ja-JP" altLang="en-US" sz="2000">
                <a:solidFill>
                  <a:srgbClr val="FF0000"/>
                </a:solidFill>
                <a:latin typeface="Tahoma" charset="0"/>
              </a:rPr>
              <a:t>”</a:t>
            </a:r>
            <a:endParaRPr lang="en-US" altLang="x-none" sz="2000">
              <a:solidFill>
                <a:srgbClr val="FF0000"/>
              </a:solidFill>
              <a:latin typeface="Tahoma" charset="0"/>
            </a:endParaRPr>
          </a:p>
        </p:txBody>
      </p:sp>
      <p:sp>
        <p:nvSpPr>
          <p:cNvPr id="39952" name="Line 18"/>
          <p:cNvSpPr>
            <a:spLocks noChangeShapeType="1"/>
          </p:cNvSpPr>
          <p:nvPr/>
        </p:nvSpPr>
        <p:spPr bwMode="auto">
          <a:xfrm flipV="1">
            <a:off x="2551113" y="2924175"/>
            <a:ext cx="100012"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48" name="Line 19"/>
          <p:cNvSpPr>
            <a:spLocks noChangeShapeType="1"/>
          </p:cNvSpPr>
          <p:nvPr/>
        </p:nvSpPr>
        <p:spPr bwMode="auto">
          <a:xfrm>
            <a:off x="1833563" y="2181225"/>
            <a:ext cx="457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410" name="Freeform 20"/>
          <p:cNvSpPr>
            <a:spLocks/>
          </p:cNvSpPr>
          <p:nvPr/>
        </p:nvSpPr>
        <p:spPr bwMode="auto">
          <a:xfrm>
            <a:off x="3208338" y="4781550"/>
            <a:ext cx="1033462" cy="517525"/>
          </a:xfrm>
          <a:custGeom>
            <a:avLst/>
            <a:gdLst>
              <a:gd name="T0" fmla="*/ 2147483647 w 651"/>
              <a:gd name="T1" fmla="*/ 2147483647 h 326"/>
              <a:gd name="T2" fmla="*/ 2147483647 w 651"/>
              <a:gd name="T3" fmla="*/ 2147483647 h 326"/>
              <a:gd name="T4" fmla="*/ 0 w 651"/>
              <a:gd name="T5" fmla="*/ 0 h 326"/>
              <a:gd name="T6" fmla="*/ 0 60000 65536"/>
              <a:gd name="T7" fmla="*/ 0 60000 65536"/>
              <a:gd name="T8" fmla="*/ 0 60000 65536"/>
              <a:gd name="T9" fmla="*/ 0 w 651"/>
              <a:gd name="T10" fmla="*/ 0 h 326"/>
              <a:gd name="T11" fmla="*/ 651 w 651"/>
              <a:gd name="T12" fmla="*/ 326 h 326"/>
            </a:gdLst>
            <a:ahLst/>
            <a:cxnLst>
              <a:cxn ang="T6">
                <a:pos x="T0" y="T1"/>
              </a:cxn>
              <a:cxn ang="T7">
                <a:pos x="T2" y="T3"/>
              </a:cxn>
              <a:cxn ang="T8">
                <a:pos x="T4" y="T5"/>
              </a:cxn>
            </a:cxnLst>
            <a:rect l="T9" t="T10" r="T11" b="T12"/>
            <a:pathLst>
              <a:path w="651" h="326">
                <a:moveTo>
                  <a:pt x="651" y="312"/>
                </a:moveTo>
                <a:cubicBezTo>
                  <a:pt x="535" y="319"/>
                  <a:pt x="419" y="326"/>
                  <a:pt x="311" y="274"/>
                </a:cubicBezTo>
                <a:cubicBezTo>
                  <a:pt x="203" y="222"/>
                  <a:pt x="101" y="111"/>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9955" name="Line 21"/>
          <p:cNvSpPr>
            <a:spLocks noChangeShapeType="1"/>
          </p:cNvSpPr>
          <p:nvPr/>
        </p:nvSpPr>
        <p:spPr bwMode="auto">
          <a:xfrm>
            <a:off x="6324600" y="2698750"/>
            <a:ext cx="180975"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956" name="Line 22"/>
          <p:cNvSpPr>
            <a:spLocks noChangeShapeType="1"/>
          </p:cNvSpPr>
          <p:nvPr/>
        </p:nvSpPr>
        <p:spPr bwMode="auto">
          <a:xfrm>
            <a:off x="5351463" y="1649413"/>
            <a:ext cx="314325" cy="209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52" name="Text Box 23"/>
          <p:cNvSpPr txBox="1">
            <a:spLocks noChangeArrowheads="1"/>
          </p:cNvSpPr>
          <p:nvPr/>
        </p:nvSpPr>
        <p:spPr bwMode="auto">
          <a:xfrm>
            <a:off x="5345113" y="5370513"/>
            <a:ext cx="1889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FF0000"/>
                </a:solidFill>
                <a:latin typeface="Tahoma" charset="0"/>
              </a:rPr>
              <a:t>Key=</a:t>
            </a:r>
            <a:r>
              <a:rPr lang="ja-JP" altLang="en-US" sz="2000">
                <a:solidFill>
                  <a:srgbClr val="FF0000"/>
                </a:solidFill>
                <a:latin typeface="Tahoma" charset="0"/>
              </a:rPr>
              <a:t>“</a:t>
            </a:r>
            <a:r>
              <a:rPr lang="en-US" altLang="ja-JP" sz="2000">
                <a:solidFill>
                  <a:srgbClr val="FF0000"/>
                </a:solidFill>
                <a:latin typeface="Tahoma" charset="0"/>
              </a:rPr>
              <a:t>Matrix 3</a:t>
            </a:r>
            <a:r>
              <a:rPr lang="ja-JP" altLang="en-US" sz="2000">
                <a:solidFill>
                  <a:srgbClr val="FF0000"/>
                </a:solidFill>
                <a:latin typeface="Tahoma" charset="0"/>
              </a:rPr>
              <a:t>”</a:t>
            </a:r>
            <a:endParaRPr lang="en-US" altLang="x-none" sz="2000">
              <a:solidFill>
                <a:srgbClr val="FF0000"/>
              </a:solidFill>
              <a:latin typeface="Tahoma" charset="0"/>
            </a:endParaRPr>
          </a:p>
        </p:txBody>
      </p:sp>
      <p:sp>
        <p:nvSpPr>
          <p:cNvPr id="376853" name="Line 24"/>
          <p:cNvSpPr>
            <a:spLocks noChangeShapeType="1"/>
          </p:cNvSpPr>
          <p:nvPr/>
        </p:nvSpPr>
        <p:spPr bwMode="auto">
          <a:xfrm flipH="1" flipV="1">
            <a:off x="4919663" y="5367338"/>
            <a:ext cx="404812" cy="195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6854" name="Text Box 26"/>
          <p:cNvSpPr txBox="1">
            <a:spLocks noChangeArrowheads="1"/>
          </p:cNvSpPr>
          <p:nvPr/>
        </p:nvSpPr>
        <p:spPr bwMode="auto">
          <a:xfrm>
            <a:off x="5934075" y="4376738"/>
            <a:ext cx="6127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3333CC"/>
                </a:solidFill>
                <a:latin typeface="Helvetica" charset="0"/>
              </a:rPr>
              <a:t>N55</a:t>
            </a:r>
          </a:p>
        </p:txBody>
      </p:sp>
      <p:pic>
        <p:nvPicPr>
          <p:cNvPr id="376855"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259715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6"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438" y="4164013"/>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7"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488" y="2043113"/>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8"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335915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59"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052888"/>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391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5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9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7" grpId="0"/>
      <p:bldP spid="39948" grpId="0"/>
      <p:bldP spid="39950" grpId="0"/>
      <p:bldP spid="39952" grpId="0" animBg="1"/>
      <p:bldP spid="59410" grpId="0" animBg="1"/>
      <p:bldP spid="39955" grpId="0" animBg="1"/>
      <p:bldP spid="3995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a:buFont typeface="Wingdings" pitchFamily="2" charset="2"/>
              <a:buChar char="q"/>
            </a:pPr>
            <a:r>
              <a:rPr lang="en-US" dirty="0"/>
              <a:t>Compare impact of load balancing when adding a new machine, for two content mapping approaches,</a:t>
            </a:r>
          </a:p>
          <a:p>
            <a:pPr lvl="1">
              <a:buFont typeface="Courier New" panose="02070309020205020404" pitchFamily="49" charset="0"/>
              <a:buChar char="o"/>
            </a:pPr>
            <a:r>
              <a:rPr lang="en-US" dirty="0"/>
              <a:t>Each machine has an index 0-m-1, hash function mapping content to 0-m-1, and assign to corresponding machine</a:t>
            </a:r>
          </a:p>
          <a:p>
            <a:pPr lvl="1">
              <a:buFont typeface="Courier New" panose="02070309020205020404" pitchFamily="49" charset="0"/>
              <a:buChar char="o"/>
            </a:pPr>
            <a:r>
              <a:rPr lang="en-US" dirty="0"/>
              <a:t>Chord mapping</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129</a:t>
            </a:fld>
            <a:endParaRPr lang="en-US" altLang="x-none"/>
          </a:p>
        </p:txBody>
      </p:sp>
    </p:spTree>
    <p:extLst>
      <p:ext uri="{BB962C8B-B14F-4D97-AF65-F5344CB8AC3E}">
        <p14:creationId xmlns:p14="http://schemas.microsoft.com/office/powerpoint/2010/main" val="38283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r>
              <a:rPr lang="en-US" dirty="0">
                <a:latin typeface="Comic Sans MS" charset="0"/>
              </a:rPr>
              <a:t>Goal: LB w/ Direct Reply</a:t>
            </a:r>
          </a:p>
        </p:txBody>
      </p:sp>
      <p:pic>
        <p:nvPicPr>
          <p:cNvPr id="115714" name="Picture 4" descr="clusters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0"/>
            <a:ext cx="5105400" cy="5214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a:xfrm>
            <a:off x="3200400" y="5029200"/>
            <a:ext cx="914400" cy="461963"/>
          </a:xfrm>
          <a:prstGeom prst="rect">
            <a:avLst/>
          </a:prstGeom>
          <a:solidFill>
            <a:schemeClr val="accent2">
              <a:lumMod val="20000"/>
              <a:lumOff val="80000"/>
            </a:schemeClr>
          </a:solidFill>
        </p:spPr>
        <p:txBody>
          <a:bodyPr>
            <a:spAutoFit/>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load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balancer</a:t>
            </a:r>
          </a:p>
        </p:txBody>
      </p:sp>
      <p:sp>
        <p:nvSpPr>
          <p:cNvPr id="5" name="Rectangle 4"/>
          <p:cNvSpPr/>
          <p:nvPr/>
        </p:nvSpPr>
        <p:spPr>
          <a:xfrm>
            <a:off x="3733800" y="5791200"/>
            <a:ext cx="1143000" cy="646113"/>
          </a:xfrm>
          <a:prstGeom prst="rect">
            <a:avLst/>
          </a:prstGeom>
          <a:solidFill>
            <a:schemeClr val="accent2">
              <a:lumMod val="20000"/>
              <a:lumOff val="80000"/>
            </a:schemeClr>
          </a:solidFill>
        </p:spPr>
        <p:txBody>
          <a:bodyPr>
            <a:spAutoFit/>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Connected</a:t>
            </a:r>
          </a:p>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by a single switch</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13</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0082043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7FB89C-AB4A-4B42-909E-A987338703C0}" type="slidenum">
              <a:rPr lang="en-US" altLang="x-none" sz="1400">
                <a:solidFill>
                  <a:srgbClr val="000000"/>
                </a:solidFill>
                <a:latin typeface="Times New Roman" charset="0"/>
              </a:rPr>
              <a:pPr eaLnBrk="1" hangingPunct="1"/>
              <a:t>130</a:t>
            </a:fld>
            <a:endParaRPr lang="en-US" altLang="x-none" sz="1400">
              <a:solidFill>
                <a:srgbClr val="000000"/>
              </a:solidFill>
              <a:latin typeface="Times New Roman" charset="0"/>
            </a:endParaRPr>
          </a:p>
        </p:txBody>
      </p:sp>
      <p:sp>
        <p:nvSpPr>
          <p:cNvPr id="378882" name="Rectangle 2"/>
          <p:cNvSpPr>
            <a:spLocks noGrp="1" noChangeArrowheads="1"/>
          </p:cNvSpPr>
          <p:nvPr>
            <p:ph type="title"/>
          </p:nvPr>
        </p:nvSpPr>
        <p:spPr/>
        <p:txBody>
          <a:bodyPr/>
          <a:lstStyle/>
          <a:p>
            <a:r>
              <a:rPr lang="en-US" altLang="zh-CN">
                <a:ea typeface="宋体" charset="-122"/>
              </a:rPr>
              <a:t>How to Search: One Extreme</a:t>
            </a:r>
            <a:endParaRPr lang="en-US" altLang="x-none">
              <a:ea typeface="ＭＳ Ｐゴシック" charset="-128"/>
            </a:endParaRPr>
          </a:p>
        </p:txBody>
      </p:sp>
      <p:sp>
        <p:nvSpPr>
          <p:cNvPr id="38916" name="Rectangle 3"/>
          <p:cNvSpPr>
            <a:spLocks noGrp="1" noChangeArrowheads="1"/>
          </p:cNvSpPr>
          <p:nvPr>
            <p:ph type="body" idx="1"/>
          </p:nvPr>
        </p:nvSpPr>
        <p:spPr>
          <a:xfrm>
            <a:off x="533400" y="1400175"/>
            <a:ext cx="7772400" cy="1343025"/>
          </a:xfrm>
        </p:spPr>
        <p:txBody>
          <a:bodyPr/>
          <a:lstStyle/>
          <a:p>
            <a:pPr>
              <a:lnSpc>
                <a:spcPct val="90000"/>
              </a:lnSpc>
              <a:buFont typeface="Wingdings" pitchFamily="2" charset="2"/>
              <a:buChar char="q"/>
            </a:pPr>
            <a:r>
              <a:rPr lang="en-US" altLang="x-none" sz="2400" dirty="0">
                <a:ea typeface="ＭＳ Ｐゴシック" charset="-128"/>
              </a:rPr>
              <a:t>Every node knows of every other node</a:t>
            </a:r>
          </a:p>
          <a:p>
            <a:pPr>
              <a:lnSpc>
                <a:spcPct val="90000"/>
              </a:lnSpc>
              <a:buFont typeface="Wingdings" pitchFamily="2" charset="2"/>
              <a:buChar char="q"/>
            </a:pPr>
            <a:r>
              <a:rPr lang="en-US" altLang="x-none" sz="2400" dirty="0">
                <a:ea typeface="ＭＳ Ｐゴシック" charset="-128"/>
              </a:rPr>
              <a:t>Routing tables are large O(N)</a:t>
            </a:r>
          </a:p>
          <a:p>
            <a:pPr>
              <a:lnSpc>
                <a:spcPct val="90000"/>
              </a:lnSpc>
              <a:buFont typeface="Wingdings" pitchFamily="2" charset="2"/>
              <a:buChar char="q"/>
            </a:pPr>
            <a:r>
              <a:rPr lang="en-US" altLang="x-none" sz="2400" dirty="0">
                <a:ea typeface="ＭＳ Ｐゴシック" charset="-128"/>
              </a:rPr>
              <a:t>Lookups are fast O(1)</a:t>
            </a:r>
          </a:p>
          <a:p>
            <a:pPr>
              <a:lnSpc>
                <a:spcPct val="90000"/>
              </a:lnSpc>
            </a:pPr>
            <a:endParaRPr lang="en-US" altLang="x-none" sz="2400" dirty="0">
              <a:ea typeface="ＭＳ Ｐゴシック" charset="-128"/>
            </a:endParaRPr>
          </a:p>
        </p:txBody>
      </p:sp>
      <p:pic>
        <p:nvPicPr>
          <p:cNvPr id="378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350" y="3025775"/>
            <a:ext cx="5237163"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82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D5B95D-0B7E-8449-A544-7947DBFD3580}" type="slidenum">
              <a:rPr lang="en-US" altLang="x-none" sz="1400">
                <a:solidFill>
                  <a:srgbClr val="000000"/>
                </a:solidFill>
                <a:latin typeface="Times New Roman" charset="0"/>
              </a:rPr>
              <a:pPr eaLnBrk="1" hangingPunct="1"/>
              <a:t>131</a:t>
            </a:fld>
            <a:endParaRPr lang="en-US" altLang="x-none" sz="1400">
              <a:solidFill>
                <a:srgbClr val="000000"/>
              </a:solidFill>
              <a:latin typeface="Times New Roman" charset="0"/>
            </a:endParaRPr>
          </a:p>
        </p:txBody>
      </p:sp>
      <p:sp>
        <p:nvSpPr>
          <p:cNvPr id="380930" name="Rectangle 2"/>
          <p:cNvSpPr>
            <a:spLocks noGrp="1" noChangeArrowheads="1"/>
          </p:cNvSpPr>
          <p:nvPr>
            <p:ph type="title"/>
          </p:nvPr>
        </p:nvSpPr>
        <p:spPr>
          <a:xfrm>
            <a:off x="533400" y="228600"/>
            <a:ext cx="8251825" cy="1143000"/>
          </a:xfrm>
        </p:spPr>
        <p:txBody>
          <a:bodyPr/>
          <a:lstStyle/>
          <a:p>
            <a:r>
              <a:rPr lang="en-US" altLang="zh-CN" sz="3600">
                <a:ea typeface="宋体" charset="-122"/>
              </a:rPr>
              <a:t>How to Search: the Other Extreme</a:t>
            </a:r>
            <a:endParaRPr lang="en-US" altLang="x-none" sz="3600">
              <a:ea typeface="宋体" charset="-122"/>
            </a:endParaRPr>
          </a:p>
        </p:txBody>
      </p:sp>
      <p:sp>
        <p:nvSpPr>
          <p:cNvPr id="380931" name="Rectangle 3"/>
          <p:cNvSpPr>
            <a:spLocks noGrp="1" noChangeArrowheads="1"/>
          </p:cNvSpPr>
          <p:nvPr>
            <p:ph type="body" idx="1"/>
          </p:nvPr>
        </p:nvSpPr>
        <p:spPr>
          <a:xfrm>
            <a:off x="533400" y="1600200"/>
            <a:ext cx="7772400" cy="585788"/>
          </a:xfrm>
        </p:spPr>
        <p:txBody>
          <a:bodyPr/>
          <a:lstStyle/>
          <a:p>
            <a:r>
              <a:rPr lang="en-US" altLang="x-none">
                <a:ea typeface="ＭＳ Ｐゴシック" charset="-128"/>
              </a:rPr>
              <a:t>Every node knows its successor in the ring</a:t>
            </a:r>
            <a:endParaRPr lang="en-US" altLang="x-none" sz="2400">
              <a:ea typeface="ＭＳ Ｐゴシック" charset="-128"/>
            </a:endParaRPr>
          </a:p>
        </p:txBody>
      </p:sp>
      <p:sp>
        <p:nvSpPr>
          <p:cNvPr id="39941" name="Rectangle 4"/>
          <p:cNvSpPr>
            <a:spLocks noChangeArrowheads="1"/>
          </p:cNvSpPr>
          <p:nvPr/>
        </p:nvSpPr>
        <p:spPr bwMode="auto">
          <a:xfrm>
            <a:off x="730250" y="5857875"/>
            <a:ext cx="7772400" cy="585788"/>
          </a:xfrm>
          <a:prstGeom prst="rect">
            <a:avLst/>
          </a:prstGeom>
          <a:noFill/>
          <a:ln w="9525">
            <a:noFill/>
            <a:miter lim="800000"/>
            <a:headEnd/>
            <a:tailEnd/>
          </a:ln>
        </p:spPr>
        <p:txBody>
          <a:bodyPr/>
          <a:lstStyle/>
          <a:p>
            <a:pPr marL="342900" indent="-342900">
              <a:lnSpc>
                <a:spcPct val="90000"/>
              </a:lnSpc>
              <a:spcBef>
                <a:spcPct val="20000"/>
              </a:spcBef>
              <a:buClr>
                <a:srgbClr val="3333CC"/>
              </a:buClr>
              <a:buSzPct val="85000"/>
              <a:buFont typeface="ZapfDingbats" pitchFamily="82" charset="2"/>
              <a:buChar char="r"/>
              <a:defRPr/>
            </a:pPr>
            <a:r>
              <a:rPr lang="en-US" kern="0" dirty="0">
                <a:solidFill>
                  <a:srgbClr val="000000"/>
                </a:solidFill>
                <a:latin typeface="Comic Sans MS"/>
                <a:ea typeface="ＭＳ Ｐゴシック" charset="0"/>
                <a:cs typeface="ＭＳ Ｐゴシック" charset="0"/>
              </a:rPr>
              <a:t>Routing tables are small O(1)</a:t>
            </a:r>
          </a:p>
          <a:p>
            <a:pPr marL="342900" indent="-342900">
              <a:lnSpc>
                <a:spcPct val="90000"/>
              </a:lnSpc>
              <a:spcBef>
                <a:spcPct val="20000"/>
              </a:spcBef>
              <a:buClr>
                <a:srgbClr val="3333CC"/>
              </a:buClr>
              <a:buSzPct val="85000"/>
              <a:buFont typeface="ZapfDingbats" pitchFamily="82" charset="2"/>
              <a:buChar char="r"/>
              <a:defRPr/>
            </a:pPr>
            <a:r>
              <a:rPr lang="en-US" kern="0" dirty="0">
                <a:solidFill>
                  <a:srgbClr val="000000"/>
                </a:solidFill>
                <a:latin typeface="Comic Sans MS"/>
                <a:ea typeface="ＭＳ Ｐゴシック" charset="0"/>
                <a:cs typeface="ＭＳ Ｐゴシック" charset="0"/>
              </a:rPr>
              <a:t>Lookups are slow O(N)</a:t>
            </a:r>
          </a:p>
        </p:txBody>
      </p:sp>
      <p:pic>
        <p:nvPicPr>
          <p:cNvPr id="3809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638" y="2085975"/>
            <a:ext cx="62166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278948" y="3849429"/>
            <a:ext cx="2552425" cy="2594234"/>
          </a:xfrm>
          <a:prstGeom prst="rect">
            <a:avLst/>
          </a:prstGeom>
          <a:noFill/>
          <a:ln w="9525">
            <a:solidFill>
              <a:schemeClr val="tx1"/>
            </a:solidFill>
            <a:miter lim="800000"/>
            <a:headEnd/>
            <a:tailEnd/>
          </a:ln>
        </p:spPr>
        <p:txBody>
          <a:bodyPr/>
          <a:lstStyle/>
          <a:p>
            <a:pPr>
              <a:lnSpc>
                <a:spcPct val="90000"/>
              </a:lnSpc>
              <a:spcBef>
                <a:spcPct val="20000"/>
              </a:spcBef>
              <a:buClr>
                <a:srgbClr val="3333CC"/>
              </a:buClr>
              <a:buSzPct val="85000"/>
              <a:defRPr/>
            </a:pPr>
            <a:r>
              <a:rPr lang="en-US" kern="0" dirty="0">
                <a:solidFill>
                  <a:srgbClr val="000000"/>
                </a:solidFill>
                <a:latin typeface="Comic Sans MS"/>
                <a:ea typeface="ＭＳ Ｐゴシック" charset="0"/>
                <a:cs typeface="ＭＳ Ｐゴシック" charset="0"/>
              </a:rPr>
              <a:t>If follow the distributed routing search principle, what the routing table may look like?</a:t>
            </a:r>
          </a:p>
        </p:txBody>
      </p:sp>
    </p:spTree>
    <p:extLst>
      <p:ext uri="{BB962C8B-B14F-4D97-AF65-F5344CB8AC3E}">
        <p14:creationId xmlns:p14="http://schemas.microsoft.com/office/powerpoint/2010/main" val="126869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DDE282-D777-5C4E-BF94-C69580A9B234}" type="slidenum">
              <a:rPr lang="en-US" altLang="x-none" sz="1400">
                <a:solidFill>
                  <a:srgbClr val="000000"/>
                </a:solidFill>
                <a:latin typeface="Times New Roman" charset="0"/>
              </a:rPr>
              <a:pPr eaLnBrk="1" hangingPunct="1"/>
              <a:t>132</a:t>
            </a:fld>
            <a:endParaRPr lang="en-US" altLang="x-none" sz="1400">
              <a:solidFill>
                <a:srgbClr val="000000"/>
              </a:solidFill>
              <a:latin typeface="Times New Roman" charset="0"/>
            </a:endParaRPr>
          </a:p>
        </p:txBody>
      </p:sp>
      <p:sp>
        <p:nvSpPr>
          <p:cNvPr id="382978" name="Rectangle 2"/>
          <p:cNvSpPr>
            <a:spLocks noGrp="1" noChangeArrowheads="1"/>
          </p:cNvSpPr>
          <p:nvPr>
            <p:ph type="title"/>
          </p:nvPr>
        </p:nvSpPr>
        <p:spPr/>
        <p:txBody>
          <a:bodyPr/>
          <a:lstStyle/>
          <a:p>
            <a:r>
              <a:rPr lang="en-US" altLang="zh-CN">
                <a:ea typeface="宋体" charset="-122"/>
              </a:rPr>
              <a:t>Chord Solution: “finger tables”</a:t>
            </a:r>
            <a:endParaRPr lang="en-US" altLang="x-none">
              <a:ea typeface="ＭＳ Ｐゴシック" charset="-128"/>
            </a:endParaRPr>
          </a:p>
        </p:txBody>
      </p:sp>
      <p:sp>
        <p:nvSpPr>
          <p:cNvPr id="382979"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Node K knows the node that is maintaining K + 2</a:t>
            </a:r>
            <a:r>
              <a:rPr lang="en-US" altLang="x-none" baseline="30000" dirty="0">
                <a:ea typeface="ＭＳ Ｐゴシック" charset="-128"/>
              </a:rPr>
              <a:t>i</a:t>
            </a:r>
            <a:r>
              <a:rPr lang="en-US" altLang="zh-CN" dirty="0">
                <a:ea typeface="宋体" charset="-122"/>
              </a:rPr>
              <a:t>, </a:t>
            </a:r>
            <a:r>
              <a:rPr lang="en-US" altLang="x-none" dirty="0">
                <a:ea typeface="ＭＳ Ｐゴシック" charset="-128"/>
              </a:rPr>
              <a:t>where K is mapped id of current node</a:t>
            </a:r>
          </a:p>
          <a:p>
            <a:pPr lvl="1">
              <a:buFont typeface="Courier New" panose="02070309020205020404" pitchFamily="49" charset="0"/>
              <a:buChar char="o"/>
            </a:pPr>
            <a:r>
              <a:rPr lang="en-US" altLang="x-none" dirty="0">
                <a:ea typeface="ＭＳ Ｐゴシック" charset="-128"/>
              </a:rPr>
              <a:t>increase distance exponentially</a:t>
            </a:r>
          </a:p>
          <a:p>
            <a:endParaRPr lang="en-US" altLang="x-none" dirty="0">
              <a:ea typeface="ＭＳ Ｐゴシック" charset="-128"/>
            </a:endParaRPr>
          </a:p>
        </p:txBody>
      </p:sp>
      <p:pic>
        <p:nvPicPr>
          <p:cNvPr id="382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88" y="3341688"/>
            <a:ext cx="4511675"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981" name="Oval 5"/>
          <p:cNvSpPr>
            <a:spLocks noChangeArrowheads="1"/>
          </p:cNvSpPr>
          <p:nvPr/>
        </p:nvSpPr>
        <p:spPr bwMode="auto">
          <a:xfrm>
            <a:off x="992188" y="3378200"/>
            <a:ext cx="3427412" cy="342741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2982" name="Text Box 6"/>
          <p:cNvSpPr txBox="1">
            <a:spLocks noChangeArrowheads="1"/>
          </p:cNvSpPr>
          <p:nvPr/>
        </p:nvSpPr>
        <p:spPr bwMode="auto">
          <a:xfrm>
            <a:off x="685800" y="6273800"/>
            <a:ext cx="754063"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latin typeface="Helvetica" charset="0"/>
              </a:rPr>
              <a:t>N80</a:t>
            </a:r>
          </a:p>
        </p:txBody>
      </p:sp>
      <p:sp>
        <p:nvSpPr>
          <p:cNvPr id="382983" name="Text Box 7"/>
          <p:cNvSpPr txBox="1">
            <a:spLocks noChangeArrowheads="1"/>
          </p:cNvSpPr>
          <p:nvPr/>
        </p:nvSpPr>
        <p:spPr bwMode="auto">
          <a:xfrm>
            <a:off x="3870325" y="3594100"/>
            <a:ext cx="67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latin typeface="Helvetica" charset="0"/>
              </a:rPr>
              <a:t>K+64</a:t>
            </a:r>
          </a:p>
        </p:txBody>
      </p:sp>
      <p:sp>
        <p:nvSpPr>
          <p:cNvPr id="382984" name="Text Box 8"/>
          <p:cNvSpPr txBox="1">
            <a:spLocks noChangeArrowheads="1"/>
          </p:cNvSpPr>
          <p:nvPr/>
        </p:nvSpPr>
        <p:spPr bwMode="auto">
          <a:xfrm>
            <a:off x="887413" y="3629025"/>
            <a:ext cx="674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latin typeface="Helvetica" charset="0"/>
              </a:rPr>
              <a:t>K+32</a:t>
            </a:r>
          </a:p>
        </p:txBody>
      </p:sp>
      <p:sp>
        <p:nvSpPr>
          <p:cNvPr id="382985" name="Text Box 9"/>
          <p:cNvSpPr txBox="1">
            <a:spLocks noChangeArrowheads="1"/>
          </p:cNvSpPr>
          <p:nvPr/>
        </p:nvSpPr>
        <p:spPr bwMode="auto">
          <a:xfrm>
            <a:off x="411163" y="4902200"/>
            <a:ext cx="612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K+16</a:t>
            </a:r>
          </a:p>
        </p:txBody>
      </p:sp>
      <p:sp>
        <p:nvSpPr>
          <p:cNvPr id="382986" name="Text Box 10"/>
          <p:cNvSpPr txBox="1">
            <a:spLocks noChangeArrowheads="1"/>
          </p:cNvSpPr>
          <p:nvPr/>
        </p:nvSpPr>
        <p:spPr bwMode="auto">
          <a:xfrm>
            <a:off x="609600" y="55880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K+8</a:t>
            </a:r>
          </a:p>
        </p:txBody>
      </p:sp>
      <p:sp>
        <p:nvSpPr>
          <p:cNvPr id="382987" name="Text Box 11"/>
          <p:cNvSpPr txBox="1">
            <a:spLocks noChangeArrowheads="1"/>
          </p:cNvSpPr>
          <p:nvPr/>
        </p:nvSpPr>
        <p:spPr bwMode="auto">
          <a:xfrm>
            <a:off x="685800" y="57404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K+4</a:t>
            </a:r>
          </a:p>
        </p:txBody>
      </p:sp>
      <p:sp>
        <p:nvSpPr>
          <p:cNvPr id="382988" name="Text Box 12"/>
          <p:cNvSpPr txBox="1">
            <a:spLocks noChangeArrowheads="1"/>
          </p:cNvSpPr>
          <p:nvPr/>
        </p:nvSpPr>
        <p:spPr bwMode="auto">
          <a:xfrm>
            <a:off x="766763" y="58928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K+2</a:t>
            </a:r>
          </a:p>
        </p:txBody>
      </p:sp>
      <p:sp>
        <p:nvSpPr>
          <p:cNvPr id="382989" name="Text Box 13"/>
          <p:cNvSpPr txBox="1">
            <a:spLocks noChangeArrowheads="1"/>
          </p:cNvSpPr>
          <p:nvPr/>
        </p:nvSpPr>
        <p:spPr bwMode="auto">
          <a:xfrm>
            <a:off x="820738" y="6045200"/>
            <a:ext cx="514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b="1">
                <a:solidFill>
                  <a:srgbClr val="000000"/>
                </a:solidFill>
                <a:latin typeface="Helvetica" charset="0"/>
              </a:rPr>
              <a:t>K+1</a:t>
            </a:r>
          </a:p>
        </p:txBody>
      </p:sp>
      <p:sp>
        <p:nvSpPr>
          <p:cNvPr id="382990" name="Freeform 14"/>
          <p:cNvSpPr>
            <a:spLocks/>
          </p:cNvSpPr>
          <p:nvPr/>
        </p:nvSpPr>
        <p:spPr bwMode="auto">
          <a:xfrm>
            <a:off x="1295400" y="5918200"/>
            <a:ext cx="177800" cy="355600"/>
          </a:xfrm>
          <a:custGeom>
            <a:avLst/>
            <a:gdLst>
              <a:gd name="T0" fmla="*/ 2147483647 w 112"/>
              <a:gd name="T1" fmla="*/ 2147483647 h 224"/>
              <a:gd name="T2" fmla="*/ 2147483647 w 112"/>
              <a:gd name="T3" fmla="*/ 2147483647 h 224"/>
              <a:gd name="T4" fmla="*/ 0 w 112"/>
              <a:gd name="T5" fmla="*/ 2147483647 h 224"/>
              <a:gd name="T6" fmla="*/ 0 60000 65536"/>
              <a:gd name="T7" fmla="*/ 0 60000 65536"/>
              <a:gd name="T8" fmla="*/ 0 60000 65536"/>
              <a:gd name="T9" fmla="*/ 0 w 112"/>
              <a:gd name="T10" fmla="*/ 0 h 224"/>
              <a:gd name="T11" fmla="*/ 112 w 112"/>
              <a:gd name="T12" fmla="*/ 224 h 224"/>
            </a:gdLst>
            <a:ahLst/>
            <a:cxnLst>
              <a:cxn ang="T6">
                <a:pos x="T0" y="T1"/>
              </a:cxn>
              <a:cxn ang="T7">
                <a:pos x="T2" y="T3"/>
              </a:cxn>
              <a:cxn ang="T8">
                <a:pos x="T4" y="T5"/>
              </a:cxn>
            </a:cxnLst>
            <a:rect l="T9" t="T10" r="T11" b="T12"/>
            <a:pathLst>
              <a:path w="112" h="224">
                <a:moveTo>
                  <a:pt x="96" y="224"/>
                </a:moveTo>
                <a:cubicBezTo>
                  <a:pt x="104" y="144"/>
                  <a:pt x="112" y="64"/>
                  <a:pt x="96" y="32"/>
                </a:cubicBezTo>
                <a:cubicBezTo>
                  <a:pt x="80" y="0"/>
                  <a:pt x="40" y="16"/>
                  <a:pt x="0" y="3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1" name="Freeform 15"/>
          <p:cNvSpPr>
            <a:spLocks/>
          </p:cNvSpPr>
          <p:nvPr/>
        </p:nvSpPr>
        <p:spPr bwMode="auto">
          <a:xfrm>
            <a:off x="1219200" y="5753100"/>
            <a:ext cx="419100" cy="444500"/>
          </a:xfrm>
          <a:custGeom>
            <a:avLst/>
            <a:gdLst>
              <a:gd name="T0" fmla="*/ 2147483647 w 264"/>
              <a:gd name="T1" fmla="*/ 2147483647 h 280"/>
              <a:gd name="T2" fmla="*/ 2147483647 w 264"/>
              <a:gd name="T3" fmla="*/ 2147483647 h 280"/>
              <a:gd name="T4" fmla="*/ 0 w 264"/>
              <a:gd name="T5" fmla="*/ 2147483647 h 280"/>
              <a:gd name="T6" fmla="*/ 0 60000 65536"/>
              <a:gd name="T7" fmla="*/ 0 60000 65536"/>
              <a:gd name="T8" fmla="*/ 0 60000 65536"/>
              <a:gd name="T9" fmla="*/ 0 w 264"/>
              <a:gd name="T10" fmla="*/ 0 h 280"/>
              <a:gd name="T11" fmla="*/ 264 w 264"/>
              <a:gd name="T12" fmla="*/ 280 h 280"/>
            </a:gdLst>
            <a:ahLst/>
            <a:cxnLst>
              <a:cxn ang="T6">
                <a:pos x="T0" y="T1"/>
              </a:cxn>
              <a:cxn ang="T7">
                <a:pos x="T2" y="T3"/>
              </a:cxn>
              <a:cxn ang="T8">
                <a:pos x="T4" y="T5"/>
              </a:cxn>
            </a:cxnLst>
            <a:rect l="T9" t="T10" r="T11" b="T12"/>
            <a:pathLst>
              <a:path w="264" h="280">
                <a:moveTo>
                  <a:pt x="144" y="280"/>
                </a:moveTo>
                <a:cubicBezTo>
                  <a:pt x="204" y="180"/>
                  <a:pt x="264" y="80"/>
                  <a:pt x="240" y="40"/>
                </a:cubicBezTo>
                <a:cubicBezTo>
                  <a:pt x="216" y="0"/>
                  <a:pt x="108" y="20"/>
                  <a:pt x="0" y="4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2" name="Freeform 16"/>
          <p:cNvSpPr>
            <a:spLocks/>
          </p:cNvSpPr>
          <p:nvPr/>
        </p:nvSpPr>
        <p:spPr bwMode="auto">
          <a:xfrm>
            <a:off x="1143000" y="5575300"/>
            <a:ext cx="736600" cy="622300"/>
          </a:xfrm>
          <a:custGeom>
            <a:avLst/>
            <a:gdLst>
              <a:gd name="T0" fmla="*/ 2147483647 w 464"/>
              <a:gd name="T1" fmla="*/ 2147483647 h 392"/>
              <a:gd name="T2" fmla="*/ 2147483647 w 464"/>
              <a:gd name="T3" fmla="*/ 2147483647 h 392"/>
              <a:gd name="T4" fmla="*/ 0 w 464"/>
              <a:gd name="T5" fmla="*/ 2147483647 h 392"/>
              <a:gd name="T6" fmla="*/ 0 60000 65536"/>
              <a:gd name="T7" fmla="*/ 0 60000 65536"/>
              <a:gd name="T8" fmla="*/ 0 60000 65536"/>
              <a:gd name="T9" fmla="*/ 0 w 464"/>
              <a:gd name="T10" fmla="*/ 0 h 392"/>
              <a:gd name="T11" fmla="*/ 464 w 464"/>
              <a:gd name="T12" fmla="*/ 392 h 392"/>
            </a:gdLst>
            <a:ahLst/>
            <a:cxnLst>
              <a:cxn ang="T6">
                <a:pos x="T0" y="T1"/>
              </a:cxn>
              <a:cxn ang="T7">
                <a:pos x="T2" y="T3"/>
              </a:cxn>
              <a:cxn ang="T8">
                <a:pos x="T4" y="T5"/>
              </a:cxn>
            </a:cxnLst>
            <a:rect l="T9" t="T10" r="T11" b="T12"/>
            <a:pathLst>
              <a:path w="464" h="392">
                <a:moveTo>
                  <a:pt x="192" y="392"/>
                </a:moveTo>
                <a:cubicBezTo>
                  <a:pt x="328" y="252"/>
                  <a:pt x="464" y="112"/>
                  <a:pt x="432" y="56"/>
                </a:cubicBezTo>
                <a:cubicBezTo>
                  <a:pt x="400" y="0"/>
                  <a:pt x="200" y="28"/>
                  <a:pt x="0" y="5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3" name="Freeform 17"/>
          <p:cNvSpPr>
            <a:spLocks/>
          </p:cNvSpPr>
          <p:nvPr/>
        </p:nvSpPr>
        <p:spPr bwMode="auto">
          <a:xfrm>
            <a:off x="990600" y="5054600"/>
            <a:ext cx="1447800" cy="1143000"/>
          </a:xfrm>
          <a:custGeom>
            <a:avLst/>
            <a:gdLst>
              <a:gd name="T0" fmla="*/ 2147483647 w 912"/>
              <a:gd name="T1" fmla="*/ 2147483647 h 720"/>
              <a:gd name="T2" fmla="*/ 2147483647 w 912"/>
              <a:gd name="T3" fmla="*/ 2147483647 h 720"/>
              <a:gd name="T4" fmla="*/ 0 w 912"/>
              <a:gd name="T5" fmla="*/ 0 h 720"/>
              <a:gd name="T6" fmla="*/ 0 60000 65536"/>
              <a:gd name="T7" fmla="*/ 0 60000 65536"/>
              <a:gd name="T8" fmla="*/ 0 60000 65536"/>
              <a:gd name="T9" fmla="*/ 0 w 912"/>
              <a:gd name="T10" fmla="*/ 0 h 720"/>
              <a:gd name="T11" fmla="*/ 912 w 912"/>
              <a:gd name="T12" fmla="*/ 720 h 720"/>
            </a:gdLst>
            <a:ahLst/>
            <a:cxnLst>
              <a:cxn ang="T6">
                <a:pos x="T0" y="T1"/>
              </a:cxn>
              <a:cxn ang="T7">
                <a:pos x="T2" y="T3"/>
              </a:cxn>
              <a:cxn ang="T8">
                <a:pos x="T4" y="T5"/>
              </a:cxn>
            </a:cxnLst>
            <a:rect l="T9" t="T10" r="T11" b="T12"/>
            <a:pathLst>
              <a:path w="912" h="720">
                <a:moveTo>
                  <a:pt x="288" y="720"/>
                </a:moveTo>
                <a:cubicBezTo>
                  <a:pt x="600" y="492"/>
                  <a:pt x="912" y="264"/>
                  <a:pt x="864" y="144"/>
                </a:cubicBezTo>
                <a:cubicBezTo>
                  <a:pt x="816" y="24"/>
                  <a:pt x="408" y="12"/>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4" name="Freeform 18"/>
          <p:cNvSpPr>
            <a:spLocks/>
          </p:cNvSpPr>
          <p:nvPr/>
        </p:nvSpPr>
        <p:spPr bwMode="auto">
          <a:xfrm>
            <a:off x="1447800" y="3911600"/>
            <a:ext cx="1231900" cy="2286000"/>
          </a:xfrm>
          <a:custGeom>
            <a:avLst/>
            <a:gdLst>
              <a:gd name="T0" fmla="*/ 0 w 776"/>
              <a:gd name="T1" fmla="*/ 2147483647 h 1440"/>
              <a:gd name="T2" fmla="*/ 2147483647 w 776"/>
              <a:gd name="T3" fmla="*/ 2147483647 h 1440"/>
              <a:gd name="T4" fmla="*/ 2147483647 w 776"/>
              <a:gd name="T5" fmla="*/ 0 h 1440"/>
              <a:gd name="T6" fmla="*/ 0 60000 65536"/>
              <a:gd name="T7" fmla="*/ 0 60000 65536"/>
              <a:gd name="T8" fmla="*/ 0 60000 65536"/>
              <a:gd name="T9" fmla="*/ 0 w 776"/>
              <a:gd name="T10" fmla="*/ 0 h 1440"/>
              <a:gd name="T11" fmla="*/ 776 w 776"/>
              <a:gd name="T12" fmla="*/ 1440 h 1440"/>
            </a:gdLst>
            <a:ahLst/>
            <a:cxnLst>
              <a:cxn ang="T6">
                <a:pos x="T0" y="T1"/>
              </a:cxn>
              <a:cxn ang="T7">
                <a:pos x="T2" y="T3"/>
              </a:cxn>
              <a:cxn ang="T8">
                <a:pos x="T4" y="T5"/>
              </a:cxn>
            </a:cxnLst>
            <a:rect l="T9" t="T10" r="T11" b="T12"/>
            <a:pathLst>
              <a:path w="776" h="1440">
                <a:moveTo>
                  <a:pt x="0" y="1440"/>
                </a:moveTo>
                <a:cubicBezTo>
                  <a:pt x="380" y="1272"/>
                  <a:pt x="760" y="1104"/>
                  <a:pt x="768" y="864"/>
                </a:cubicBezTo>
                <a:cubicBezTo>
                  <a:pt x="776" y="624"/>
                  <a:pt x="412" y="312"/>
                  <a:pt x="48"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82995" name="Freeform 19"/>
          <p:cNvSpPr>
            <a:spLocks/>
          </p:cNvSpPr>
          <p:nvPr/>
        </p:nvSpPr>
        <p:spPr bwMode="auto">
          <a:xfrm>
            <a:off x="1447800" y="3987800"/>
            <a:ext cx="2514600" cy="2209800"/>
          </a:xfrm>
          <a:custGeom>
            <a:avLst/>
            <a:gdLst>
              <a:gd name="T0" fmla="*/ 0 w 1584"/>
              <a:gd name="T1" fmla="*/ 2147483647 h 1392"/>
              <a:gd name="T2" fmla="*/ 2147483647 w 1584"/>
              <a:gd name="T3" fmla="*/ 2147483647 h 1392"/>
              <a:gd name="T4" fmla="*/ 2147483647 w 1584"/>
              <a:gd name="T5" fmla="*/ 0 h 1392"/>
              <a:gd name="T6" fmla="*/ 0 60000 65536"/>
              <a:gd name="T7" fmla="*/ 0 60000 65536"/>
              <a:gd name="T8" fmla="*/ 0 60000 65536"/>
              <a:gd name="T9" fmla="*/ 0 w 1584"/>
              <a:gd name="T10" fmla="*/ 0 h 1392"/>
              <a:gd name="T11" fmla="*/ 1584 w 1584"/>
              <a:gd name="T12" fmla="*/ 1392 h 1392"/>
            </a:gdLst>
            <a:ahLst/>
            <a:cxnLst>
              <a:cxn ang="T6">
                <a:pos x="T0" y="T1"/>
              </a:cxn>
              <a:cxn ang="T7">
                <a:pos x="T2" y="T3"/>
              </a:cxn>
              <a:cxn ang="T8">
                <a:pos x="T4" y="T5"/>
              </a:cxn>
            </a:cxnLst>
            <a:rect l="T9" t="T10" r="T11" b="T12"/>
            <a:pathLst>
              <a:path w="1584" h="1392">
                <a:moveTo>
                  <a:pt x="0" y="1392"/>
                </a:moveTo>
                <a:cubicBezTo>
                  <a:pt x="300" y="1292"/>
                  <a:pt x="600" y="1192"/>
                  <a:pt x="864" y="960"/>
                </a:cubicBezTo>
                <a:cubicBezTo>
                  <a:pt x="1128" y="728"/>
                  <a:pt x="1356" y="364"/>
                  <a:pt x="1584"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Tree>
    <p:extLst>
      <p:ext uri="{BB962C8B-B14F-4D97-AF65-F5344CB8AC3E}">
        <p14:creationId xmlns:p14="http://schemas.microsoft.com/office/powerpoint/2010/main" val="5697420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0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B12EADE-B862-CF48-BEC5-BCA1E738629C}" type="slidenum">
              <a:rPr lang="en-US" altLang="x-none" sz="1400">
                <a:solidFill>
                  <a:srgbClr val="000000"/>
                </a:solidFill>
                <a:latin typeface="Times New Roman" charset="0"/>
              </a:rPr>
              <a:pPr eaLnBrk="1" hangingPunct="1"/>
              <a:t>133</a:t>
            </a:fld>
            <a:endParaRPr lang="en-US" altLang="x-none" sz="1400">
              <a:solidFill>
                <a:srgbClr val="000000"/>
              </a:solidFill>
              <a:latin typeface="Times New Roman" charset="0"/>
            </a:endParaRPr>
          </a:p>
        </p:txBody>
      </p:sp>
      <p:sp>
        <p:nvSpPr>
          <p:cNvPr id="385026" name="Rectangle 2"/>
          <p:cNvSpPr>
            <a:spLocks noGrp="1" noChangeArrowheads="1"/>
          </p:cNvSpPr>
          <p:nvPr>
            <p:ph type="title"/>
          </p:nvPr>
        </p:nvSpPr>
        <p:spPr/>
        <p:txBody>
          <a:bodyPr/>
          <a:lstStyle/>
          <a:p>
            <a:r>
              <a:rPr lang="en-US" altLang="x-none">
                <a:ea typeface="ＭＳ Ｐゴシック" charset="-128"/>
              </a:rPr>
              <a:t>Joining the </a:t>
            </a:r>
            <a:r>
              <a:rPr lang="en-US" altLang="zh-CN">
                <a:ea typeface="宋体" charset="-122"/>
              </a:rPr>
              <a:t>R</a:t>
            </a:r>
            <a:r>
              <a:rPr lang="en-US" altLang="x-none">
                <a:ea typeface="ＭＳ Ｐゴシック" charset="-128"/>
              </a:rPr>
              <a:t>ing</a:t>
            </a:r>
          </a:p>
        </p:txBody>
      </p:sp>
      <p:sp>
        <p:nvSpPr>
          <p:cNvPr id="385027" name="Rectangle 3"/>
          <p:cNvSpPr>
            <a:spLocks noGrp="1" noChangeArrowheads="1"/>
          </p:cNvSpPr>
          <p:nvPr>
            <p:ph type="body" idx="1"/>
          </p:nvPr>
        </p:nvSpPr>
        <p:spPr>
          <a:xfrm>
            <a:off x="533400" y="1457325"/>
            <a:ext cx="7377113" cy="1576388"/>
          </a:xfrm>
        </p:spPr>
        <p:txBody>
          <a:bodyPr/>
          <a:lstStyle/>
          <a:p>
            <a:pPr>
              <a:buFont typeface="Wingdings" pitchFamily="2" charset="2"/>
              <a:buChar char="q"/>
            </a:pPr>
            <a:r>
              <a:rPr lang="en-US" altLang="x-none" sz="2400" dirty="0">
                <a:ea typeface="ＭＳ Ｐゴシック" charset="-128"/>
              </a:rPr>
              <a:t>use a contact node to obtain info</a:t>
            </a:r>
          </a:p>
          <a:p>
            <a:pPr>
              <a:buFont typeface="Wingdings" pitchFamily="2" charset="2"/>
              <a:buChar char="q"/>
            </a:pPr>
            <a:r>
              <a:rPr lang="en-US" altLang="x-none" sz="2400" dirty="0">
                <a:ea typeface="ＭＳ Ｐゴシック" charset="-128"/>
              </a:rPr>
              <a:t>transfer keys from successor node to new node</a:t>
            </a:r>
          </a:p>
          <a:p>
            <a:pPr>
              <a:buFont typeface="Wingdings" pitchFamily="2" charset="2"/>
              <a:buChar char="q"/>
            </a:pPr>
            <a:r>
              <a:rPr lang="en-US" altLang="x-none" sz="2400" dirty="0">
                <a:ea typeface="ＭＳ Ｐゴシック" charset="-128"/>
              </a:rPr>
              <a:t>updating fingers of existing nodes</a:t>
            </a:r>
          </a:p>
          <a:p>
            <a:endParaRPr lang="en-US" altLang="x-none" sz="2400" dirty="0">
              <a:ea typeface="ＭＳ Ｐゴシック" charset="-128"/>
            </a:endParaRPr>
          </a:p>
        </p:txBody>
      </p:sp>
      <p:grpSp>
        <p:nvGrpSpPr>
          <p:cNvPr id="385028" name="Group 7"/>
          <p:cNvGrpSpPr>
            <a:grpSpLocks/>
          </p:cNvGrpSpPr>
          <p:nvPr/>
        </p:nvGrpSpPr>
        <p:grpSpPr bwMode="auto">
          <a:xfrm>
            <a:off x="1425575" y="3140075"/>
            <a:ext cx="5430838" cy="2555875"/>
            <a:chOff x="1425431" y="3139474"/>
            <a:chExt cx="5430837" cy="2556332"/>
          </a:xfrm>
        </p:grpSpPr>
        <p:pic>
          <p:nvPicPr>
            <p:cNvPr id="3850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431" y="3139474"/>
              <a:ext cx="543083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5030" name="Straight Connector 6"/>
            <p:cNvCxnSpPr>
              <a:cxnSpLocks noChangeShapeType="1"/>
            </p:cNvCxnSpPr>
            <p:nvPr/>
          </p:nvCxnSpPr>
          <p:spPr bwMode="auto">
            <a:xfrm>
              <a:off x="2826327" y="5694218"/>
              <a:ext cx="498764"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7134559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a:xfrm>
            <a:off x="685800" y="76200"/>
            <a:ext cx="7772400" cy="1143000"/>
          </a:xfrm>
        </p:spPr>
        <p:txBody>
          <a:bodyPr/>
          <a:lstStyle/>
          <a:p>
            <a:r>
              <a:rPr lang="en-US" altLang="x-none">
                <a:ea typeface="ＭＳ Ｐゴシック" charset="-128"/>
              </a:rPr>
              <a:t>DHT: Chord Node Join</a:t>
            </a:r>
          </a:p>
        </p:txBody>
      </p:sp>
      <p:sp>
        <p:nvSpPr>
          <p:cNvPr id="387074" name="Rectangle 3"/>
          <p:cNvSpPr>
            <a:spLocks noGrp="1" noChangeArrowheads="1"/>
          </p:cNvSpPr>
          <p:nvPr>
            <p:ph type="body" idx="1"/>
          </p:nvPr>
        </p:nvSpPr>
        <p:spPr>
          <a:xfrm>
            <a:off x="304800" y="1752600"/>
            <a:ext cx="6172200" cy="2590800"/>
          </a:xfrm>
        </p:spPr>
        <p:txBody>
          <a:bodyPr/>
          <a:lstStyle/>
          <a:p>
            <a:pPr>
              <a:lnSpc>
                <a:spcPct val="80000"/>
              </a:lnSpc>
              <a:buFont typeface="Wingdings" pitchFamily="2" charset="2"/>
              <a:buChar char="q"/>
            </a:pPr>
            <a:r>
              <a:rPr lang="en-US" altLang="x-none" sz="2200" dirty="0">
                <a:ea typeface="ＭＳ Ｐゴシック" charset="-128"/>
              </a:rPr>
              <a:t>Assume an identifier space [0..8]</a:t>
            </a:r>
            <a:br>
              <a:rPr lang="en-US" altLang="x-none" sz="2200" dirty="0">
                <a:ea typeface="ＭＳ Ｐゴシック" charset="-128"/>
              </a:rPr>
            </a:br>
            <a:endParaRPr lang="en-US" altLang="x-none" sz="2200" dirty="0">
              <a:ea typeface="ＭＳ Ｐゴシック" charset="-128"/>
            </a:endParaRPr>
          </a:p>
          <a:p>
            <a:pPr>
              <a:lnSpc>
                <a:spcPct val="80000"/>
              </a:lnSpc>
              <a:buFont typeface="Wingdings" pitchFamily="2" charset="2"/>
              <a:buChar char="q"/>
            </a:pPr>
            <a:r>
              <a:rPr lang="en-US" altLang="x-none" sz="2200" dirty="0">
                <a:ea typeface="ＭＳ Ｐゴシック" charset="-128"/>
              </a:rPr>
              <a:t>Node n1</a:t>
            </a:r>
            <a:r>
              <a:rPr lang="en-US" altLang="x-none" sz="2200" dirty="0">
                <a:ea typeface="ＭＳ Ｐゴシック" charset="-128"/>
                <a:sym typeface="Wingdings" charset="2"/>
              </a:rPr>
              <a:t> joins</a:t>
            </a:r>
          </a:p>
        </p:txBody>
      </p:sp>
      <p:sp>
        <p:nvSpPr>
          <p:cNvPr id="387075"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76"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87077"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78"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87079"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87080"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87081"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87082"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87083"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87084"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87085"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6"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7"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8"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89"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0"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1"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2"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7093"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0    2      1</a:t>
            </a:r>
          </a:p>
          <a:p>
            <a:pPr eaLnBrk="1" hangingPunct="1"/>
            <a:r>
              <a:rPr lang="en-US" altLang="x-none" sz="1400">
                <a:solidFill>
                  <a:srgbClr val="000000"/>
                </a:solidFill>
              </a:rPr>
              <a:t>1    3      1</a:t>
            </a:r>
          </a:p>
          <a:p>
            <a:pPr eaLnBrk="1" hangingPunct="1"/>
            <a:r>
              <a:rPr lang="en-US" altLang="x-none" sz="1400">
                <a:solidFill>
                  <a:srgbClr val="000000"/>
                </a:solidFill>
              </a:rPr>
              <a:t>2    5      1 </a:t>
            </a:r>
          </a:p>
        </p:txBody>
      </p:sp>
      <p:sp>
        <p:nvSpPr>
          <p:cNvPr id="387094"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7095"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6"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7"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7098"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7099"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87100" name="Picture 2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308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89122" name="Rectangle 3"/>
          <p:cNvSpPr>
            <a:spLocks noGrp="1" noChangeArrowheads="1"/>
          </p:cNvSpPr>
          <p:nvPr>
            <p:ph type="body" idx="1"/>
          </p:nvPr>
        </p:nvSpPr>
        <p:spPr>
          <a:xfrm>
            <a:off x="533400" y="2508250"/>
            <a:ext cx="3352800" cy="492125"/>
          </a:xfrm>
        </p:spPr>
        <p:txBody>
          <a:bodyPr/>
          <a:lstStyle/>
          <a:p>
            <a:pPr>
              <a:lnSpc>
                <a:spcPct val="80000"/>
              </a:lnSpc>
              <a:buFont typeface="Wingdings" pitchFamily="2" charset="2"/>
              <a:buChar char="q"/>
            </a:pPr>
            <a:r>
              <a:rPr lang="en-US" altLang="x-none" sz="2200" dirty="0">
                <a:ea typeface="ＭＳ Ｐゴシック" charset="-128"/>
                <a:sym typeface="Wingdings" charset="2"/>
              </a:rPr>
              <a:t>Node n2 joins</a:t>
            </a:r>
            <a:endParaRPr lang="en-US" altLang="x-none" sz="2200" dirty="0">
              <a:ea typeface="ＭＳ Ｐゴシック" charset="-128"/>
            </a:endParaRPr>
          </a:p>
        </p:txBody>
      </p:sp>
      <p:sp>
        <p:nvSpPr>
          <p:cNvPr id="389123"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24"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89125"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26"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89127"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89128"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89129"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89130"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89131"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89132"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89133"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4"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5"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6"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7"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8"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39"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0"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41"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1    3      1</a:t>
            </a:r>
          </a:p>
          <a:p>
            <a:pPr eaLnBrk="1" hangingPunct="1"/>
            <a:r>
              <a:rPr lang="en-US" altLang="x-none" sz="1400">
                <a:solidFill>
                  <a:srgbClr val="000000"/>
                </a:solidFill>
              </a:rPr>
              <a:t>2    5      1 </a:t>
            </a:r>
          </a:p>
        </p:txBody>
      </p:sp>
      <p:sp>
        <p:nvSpPr>
          <p:cNvPr id="389142"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43"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4"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5"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46"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9147"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48"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49"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89150"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0    3      1</a:t>
            </a:r>
          </a:p>
          <a:p>
            <a:pPr eaLnBrk="1" hangingPunct="1"/>
            <a:r>
              <a:rPr lang="en-US" altLang="x-none" sz="1400">
                <a:solidFill>
                  <a:srgbClr val="000000"/>
                </a:solidFill>
              </a:rPr>
              <a:t>1    4      1</a:t>
            </a:r>
          </a:p>
          <a:p>
            <a:pPr eaLnBrk="1" hangingPunct="1"/>
            <a:r>
              <a:rPr lang="en-US" altLang="x-none" sz="1400">
                <a:solidFill>
                  <a:srgbClr val="000000"/>
                </a:solidFill>
              </a:rPr>
              <a:t>2    6      1 </a:t>
            </a:r>
          </a:p>
        </p:txBody>
      </p:sp>
      <p:sp>
        <p:nvSpPr>
          <p:cNvPr id="389151"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89152"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3"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4"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89155"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89156"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89157" name="Picture 3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8" name="Picture 3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46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1169"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1170" name="Rectangle 3"/>
          <p:cNvSpPr>
            <a:spLocks noGrp="1" noChangeArrowheads="1"/>
          </p:cNvSpPr>
          <p:nvPr>
            <p:ph type="body" idx="1"/>
          </p:nvPr>
        </p:nvSpPr>
        <p:spPr>
          <a:xfrm>
            <a:off x="381000" y="2514600"/>
            <a:ext cx="3886200" cy="295275"/>
          </a:xfrm>
        </p:spPr>
        <p:txBody>
          <a:bodyPr/>
          <a:lstStyle/>
          <a:p>
            <a:pPr>
              <a:lnSpc>
                <a:spcPct val="80000"/>
              </a:lnSpc>
              <a:buFont typeface="Wingdings" pitchFamily="2" charset="2"/>
              <a:buChar char="q"/>
            </a:pPr>
            <a:r>
              <a:rPr lang="en-US" altLang="x-none" sz="2200" dirty="0">
                <a:ea typeface="ＭＳ Ｐゴシック" charset="-128"/>
                <a:sym typeface="Wingdings" charset="2"/>
              </a:rPr>
              <a:t>Node n6 joins </a:t>
            </a:r>
            <a:endParaRPr lang="en-US" altLang="x-none" sz="2200" dirty="0">
              <a:ea typeface="ＭＳ Ｐゴシック" charset="-128"/>
            </a:endParaRPr>
          </a:p>
        </p:txBody>
      </p:sp>
      <p:sp>
        <p:nvSpPr>
          <p:cNvPr id="391171"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72"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1173"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74"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1175"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1176"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1177"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1178"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1179"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1180"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1181"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2"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3"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4"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5"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6"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7"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88"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89"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1190"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91"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2"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3"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194"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195"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96"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197"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198"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1199"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0"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1"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2"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03"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204"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205"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6"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1207" name="Text Box 49"/>
          <p:cNvSpPr txBox="1">
            <a:spLocks noChangeArrowheads="1"/>
          </p:cNvSpPr>
          <p:nvPr/>
        </p:nvSpPr>
        <p:spPr bwMode="auto">
          <a:xfrm>
            <a:off x="2160588" y="3984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0    7      1</a:t>
            </a:r>
          </a:p>
          <a:p>
            <a:pPr eaLnBrk="1" hangingPunct="1"/>
            <a:r>
              <a:rPr lang="en-US" altLang="x-none" sz="1400">
                <a:solidFill>
                  <a:srgbClr val="000000"/>
                </a:solidFill>
              </a:rPr>
              <a:t>1    0      1</a:t>
            </a:r>
          </a:p>
          <a:p>
            <a:pPr eaLnBrk="1" hangingPunct="1"/>
            <a:r>
              <a:rPr lang="en-US" altLang="x-none" sz="1400">
                <a:solidFill>
                  <a:srgbClr val="000000"/>
                </a:solidFill>
              </a:rPr>
              <a:t>2    2      2 </a:t>
            </a:r>
          </a:p>
        </p:txBody>
      </p:sp>
      <p:sp>
        <p:nvSpPr>
          <p:cNvPr id="391208"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1209"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0"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1"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1212"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1213"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1214"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215"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216"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6925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3217"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3218" name="Rectangle 3"/>
          <p:cNvSpPr>
            <a:spLocks noGrp="1" noChangeArrowheads="1"/>
          </p:cNvSpPr>
          <p:nvPr>
            <p:ph type="body" idx="1"/>
          </p:nvPr>
        </p:nvSpPr>
        <p:spPr>
          <a:xfrm>
            <a:off x="381000" y="2514600"/>
            <a:ext cx="3886200" cy="295275"/>
          </a:xfrm>
        </p:spPr>
        <p:txBody>
          <a:bodyPr/>
          <a:lstStyle/>
          <a:p>
            <a:pPr>
              <a:lnSpc>
                <a:spcPct val="80000"/>
              </a:lnSpc>
              <a:buFont typeface="Wingdings" pitchFamily="2" charset="2"/>
              <a:buChar char="q"/>
            </a:pPr>
            <a:r>
              <a:rPr lang="en-US" altLang="x-none" sz="2200" dirty="0">
                <a:ea typeface="ＭＳ Ｐゴシック" charset="-128"/>
                <a:sym typeface="Wingdings" charset="2"/>
              </a:rPr>
              <a:t>Node n0 starts join</a:t>
            </a:r>
            <a:endParaRPr lang="en-US" altLang="x-none" sz="2200" dirty="0">
              <a:ea typeface="ＭＳ Ｐゴシック" charset="-128"/>
            </a:endParaRPr>
          </a:p>
        </p:txBody>
      </p:sp>
      <p:sp>
        <p:nvSpPr>
          <p:cNvPr id="393219"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20"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3221"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22"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3223"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3224"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3225"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3226"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3227"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3228"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3229"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0"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1"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2"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3"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4"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5"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36"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37"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3238"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39"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0"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1"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2"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43"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44"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45"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46"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3247"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48"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49"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0"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1"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52"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53"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54"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3255" name="Text Box 49"/>
          <p:cNvSpPr txBox="1">
            <a:spLocks noChangeArrowheads="1"/>
          </p:cNvSpPr>
          <p:nvPr/>
        </p:nvSpPr>
        <p:spPr bwMode="auto">
          <a:xfrm>
            <a:off x="2160588" y="3984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0    7      1</a:t>
            </a:r>
          </a:p>
          <a:p>
            <a:pPr eaLnBrk="1" hangingPunct="1"/>
            <a:r>
              <a:rPr lang="en-US" altLang="x-none" sz="1400">
                <a:solidFill>
                  <a:srgbClr val="000000"/>
                </a:solidFill>
              </a:rPr>
              <a:t>1    0      1</a:t>
            </a:r>
          </a:p>
          <a:p>
            <a:pPr eaLnBrk="1" hangingPunct="1"/>
            <a:r>
              <a:rPr lang="en-US" altLang="x-none" sz="1400">
                <a:solidFill>
                  <a:srgbClr val="000000"/>
                </a:solidFill>
              </a:rPr>
              <a:t>2    2      2 </a:t>
            </a:r>
          </a:p>
        </p:txBody>
      </p:sp>
      <p:sp>
        <p:nvSpPr>
          <p:cNvPr id="393256"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3257"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8"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59"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3260"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3261"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3262"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3"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4"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265" name="Picture 5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4552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265"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Node Join</a:t>
            </a:r>
          </a:p>
        </p:txBody>
      </p:sp>
      <p:sp>
        <p:nvSpPr>
          <p:cNvPr id="395266" name="Rectangle 3"/>
          <p:cNvSpPr>
            <a:spLocks noGrp="1" noChangeArrowheads="1"/>
          </p:cNvSpPr>
          <p:nvPr>
            <p:ph type="body" idx="1"/>
          </p:nvPr>
        </p:nvSpPr>
        <p:spPr>
          <a:xfrm>
            <a:off x="381000" y="2514600"/>
            <a:ext cx="3886200" cy="295275"/>
          </a:xfrm>
        </p:spPr>
        <p:txBody>
          <a:bodyPr/>
          <a:lstStyle/>
          <a:p>
            <a:pPr>
              <a:lnSpc>
                <a:spcPct val="80000"/>
              </a:lnSpc>
              <a:buFont typeface="Wingdings" pitchFamily="2" charset="2"/>
              <a:buChar char="q"/>
            </a:pPr>
            <a:r>
              <a:rPr lang="en-US" altLang="x-none" sz="2200" dirty="0">
                <a:ea typeface="ＭＳ Ｐゴシック" charset="-128"/>
                <a:sym typeface="Wingdings" charset="2"/>
              </a:rPr>
              <a:t>After Nodes n0 joins </a:t>
            </a:r>
            <a:endParaRPr lang="en-US" altLang="x-none" sz="2200" dirty="0">
              <a:ea typeface="ＭＳ Ｐゴシック" charset="-128"/>
            </a:endParaRPr>
          </a:p>
        </p:txBody>
      </p:sp>
      <p:sp>
        <p:nvSpPr>
          <p:cNvPr id="395267" name="Oval 4"/>
          <p:cNvSpPr>
            <a:spLocks noChangeArrowheads="1"/>
          </p:cNvSpPr>
          <p:nvPr/>
        </p:nvSpPr>
        <p:spPr bwMode="auto">
          <a:xfrm>
            <a:off x="3657600" y="2743200"/>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68" name="Text Box 5"/>
          <p:cNvSpPr txBox="1">
            <a:spLocks noChangeArrowheads="1"/>
          </p:cNvSpPr>
          <p:nvPr/>
        </p:nvSpPr>
        <p:spPr bwMode="auto">
          <a:xfrm>
            <a:off x="5167313" y="29083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5269" name="Oval 6"/>
          <p:cNvSpPr>
            <a:spLocks noChangeArrowheads="1"/>
          </p:cNvSpPr>
          <p:nvPr/>
        </p:nvSpPr>
        <p:spPr bwMode="auto">
          <a:xfrm>
            <a:off x="6321425" y="31337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70" name="Text Box 7"/>
          <p:cNvSpPr txBox="1">
            <a:spLocks noChangeArrowheads="1"/>
          </p:cNvSpPr>
          <p:nvPr/>
        </p:nvSpPr>
        <p:spPr bwMode="auto">
          <a:xfrm>
            <a:off x="6102350" y="316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5271" name="Text Box 8"/>
          <p:cNvSpPr txBox="1">
            <a:spLocks noChangeArrowheads="1"/>
          </p:cNvSpPr>
          <p:nvPr/>
        </p:nvSpPr>
        <p:spPr bwMode="auto">
          <a:xfrm>
            <a:off x="6559550" y="4168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5272" name="Text Box 9"/>
          <p:cNvSpPr txBox="1">
            <a:spLocks noChangeArrowheads="1"/>
          </p:cNvSpPr>
          <p:nvPr/>
        </p:nvSpPr>
        <p:spPr bwMode="auto">
          <a:xfrm>
            <a:off x="610235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5273" name="Text Box 10"/>
          <p:cNvSpPr txBox="1">
            <a:spLocks noChangeArrowheads="1"/>
          </p:cNvSpPr>
          <p:nvPr/>
        </p:nvSpPr>
        <p:spPr bwMode="auto">
          <a:xfrm>
            <a:off x="5173663" y="54959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5274" name="Text Box 11"/>
          <p:cNvSpPr txBox="1">
            <a:spLocks noChangeArrowheads="1"/>
          </p:cNvSpPr>
          <p:nvPr/>
        </p:nvSpPr>
        <p:spPr bwMode="auto">
          <a:xfrm>
            <a:off x="4178300" y="5295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5275" name="Text Box 12"/>
          <p:cNvSpPr txBox="1">
            <a:spLocks noChangeArrowheads="1"/>
          </p:cNvSpPr>
          <p:nvPr/>
        </p:nvSpPr>
        <p:spPr bwMode="auto">
          <a:xfrm>
            <a:off x="3662363" y="416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5276" name="Text Box 13"/>
          <p:cNvSpPr txBox="1">
            <a:spLocks noChangeArrowheads="1"/>
          </p:cNvSpPr>
          <p:nvPr/>
        </p:nvSpPr>
        <p:spPr bwMode="auto">
          <a:xfrm>
            <a:off x="4173538" y="3228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5277" name="Line 14"/>
          <p:cNvSpPr>
            <a:spLocks noChangeShapeType="1"/>
          </p:cNvSpPr>
          <p:nvPr/>
        </p:nvSpPr>
        <p:spPr bwMode="auto">
          <a:xfrm>
            <a:off x="5330825" y="27527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78" name="Line 15"/>
          <p:cNvSpPr>
            <a:spLocks noChangeShapeType="1"/>
          </p:cNvSpPr>
          <p:nvPr/>
        </p:nvSpPr>
        <p:spPr bwMode="auto">
          <a:xfrm>
            <a:off x="5330825" y="5953125"/>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79" name="Line 16"/>
          <p:cNvSpPr>
            <a:spLocks noChangeShapeType="1"/>
          </p:cNvSpPr>
          <p:nvPr/>
        </p:nvSpPr>
        <p:spPr bwMode="auto">
          <a:xfrm>
            <a:off x="36544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0" name="Line 17"/>
          <p:cNvSpPr>
            <a:spLocks noChangeShapeType="1"/>
          </p:cNvSpPr>
          <p:nvPr/>
        </p:nvSpPr>
        <p:spPr bwMode="auto">
          <a:xfrm>
            <a:off x="6854825" y="4352925"/>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1" name="Line 18"/>
          <p:cNvSpPr>
            <a:spLocks noChangeShapeType="1"/>
          </p:cNvSpPr>
          <p:nvPr/>
        </p:nvSpPr>
        <p:spPr bwMode="auto">
          <a:xfrm>
            <a:off x="4111625" y="32861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2" name="Line 19"/>
          <p:cNvSpPr>
            <a:spLocks noChangeShapeType="1"/>
          </p:cNvSpPr>
          <p:nvPr/>
        </p:nvSpPr>
        <p:spPr bwMode="auto">
          <a:xfrm>
            <a:off x="63214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3" name="Line 20"/>
          <p:cNvSpPr>
            <a:spLocks noChangeShapeType="1"/>
          </p:cNvSpPr>
          <p:nvPr/>
        </p:nvSpPr>
        <p:spPr bwMode="auto">
          <a:xfrm flipV="1">
            <a:off x="4187825" y="5495925"/>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4" name="Text Box 21"/>
          <p:cNvSpPr txBox="1">
            <a:spLocks noChangeArrowheads="1"/>
          </p:cNvSpPr>
          <p:nvPr/>
        </p:nvSpPr>
        <p:spPr bwMode="auto">
          <a:xfrm>
            <a:off x="7450138" y="2841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85" name="Text Box 22"/>
          <p:cNvSpPr txBox="1">
            <a:spLocks noChangeArrowheads="1"/>
          </p:cNvSpPr>
          <p:nvPr/>
        </p:nvSpPr>
        <p:spPr bwMode="auto">
          <a:xfrm>
            <a:off x="7189788" y="2917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5286" name="Rectangle 23"/>
          <p:cNvSpPr>
            <a:spLocks noChangeArrowheads="1"/>
          </p:cNvSpPr>
          <p:nvPr/>
        </p:nvSpPr>
        <p:spPr bwMode="auto">
          <a:xfrm>
            <a:off x="7204075" y="2905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87" name="Line 24"/>
          <p:cNvSpPr>
            <a:spLocks noChangeShapeType="1"/>
          </p:cNvSpPr>
          <p:nvPr/>
        </p:nvSpPr>
        <p:spPr bwMode="auto">
          <a:xfrm>
            <a:off x="7404100" y="2905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8" name="Line 25"/>
          <p:cNvSpPr>
            <a:spLocks noChangeShapeType="1"/>
          </p:cNvSpPr>
          <p:nvPr/>
        </p:nvSpPr>
        <p:spPr bwMode="auto">
          <a:xfrm>
            <a:off x="7813675" y="2905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89" name="Line 26"/>
          <p:cNvSpPr>
            <a:spLocks noChangeShapeType="1"/>
          </p:cNvSpPr>
          <p:nvPr/>
        </p:nvSpPr>
        <p:spPr bwMode="auto">
          <a:xfrm>
            <a:off x="7204075" y="3190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0" name="Text Box 27"/>
          <p:cNvSpPr txBox="1">
            <a:spLocks noChangeArrowheads="1"/>
          </p:cNvSpPr>
          <p:nvPr/>
        </p:nvSpPr>
        <p:spPr bwMode="auto">
          <a:xfrm>
            <a:off x="7145338" y="2613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291" name="AutoShape 28"/>
          <p:cNvSpPr>
            <a:spLocks noChangeArrowheads="1"/>
          </p:cNvSpPr>
          <p:nvPr/>
        </p:nvSpPr>
        <p:spPr bwMode="auto">
          <a:xfrm>
            <a:off x="7007225" y="2600325"/>
            <a:ext cx="1371600" cy="1371600"/>
          </a:xfrm>
          <a:prstGeom prst="wedgeRectCallout">
            <a:avLst>
              <a:gd name="adj1" fmla="val -87500"/>
              <a:gd name="adj2" fmla="val -810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92" name="Oval 29"/>
          <p:cNvSpPr>
            <a:spLocks noChangeArrowheads="1"/>
          </p:cNvSpPr>
          <p:nvPr/>
        </p:nvSpPr>
        <p:spPr bwMode="auto">
          <a:xfrm>
            <a:off x="68341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93" name="Text Box 30"/>
          <p:cNvSpPr txBox="1">
            <a:spLocks noChangeArrowheads="1"/>
          </p:cNvSpPr>
          <p:nvPr/>
        </p:nvSpPr>
        <p:spPr bwMode="auto">
          <a:xfrm>
            <a:off x="7602538" y="51276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294" name="Text Box 31"/>
          <p:cNvSpPr txBox="1">
            <a:spLocks noChangeArrowheads="1"/>
          </p:cNvSpPr>
          <p:nvPr/>
        </p:nvSpPr>
        <p:spPr bwMode="auto">
          <a:xfrm>
            <a:off x="7342188" y="52038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5295" name="Rectangle 32"/>
          <p:cNvSpPr>
            <a:spLocks noChangeArrowheads="1"/>
          </p:cNvSpPr>
          <p:nvPr/>
        </p:nvSpPr>
        <p:spPr bwMode="auto">
          <a:xfrm>
            <a:off x="7356475" y="51911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296" name="Line 33"/>
          <p:cNvSpPr>
            <a:spLocks noChangeShapeType="1"/>
          </p:cNvSpPr>
          <p:nvPr/>
        </p:nvSpPr>
        <p:spPr bwMode="auto">
          <a:xfrm>
            <a:off x="7556500" y="51911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7" name="Line 34"/>
          <p:cNvSpPr>
            <a:spLocks noChangeShapeType="1"/>
          </p:cNvSpPr>
          <p:nvPr/>
        </p:nvSpPr>
        <p:spPr bwMode="auto">
          <a:xfrm>
            <a:off x="7966075" y="51911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8" name="Line 35"/>
          <p:cNvSpPr>
            <a:spLocks noChangeShapeType="1"/>
          </p:cNvSpPr>
          <p:nvPr/>
        </p:nvSpPr>
        <p:spPr bwMode="auto">
          <a:xfrm>
            <a:off x="7356475" y="54768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299" name="Text Box 36"/>
          <p:cNvSpPr txBox="1">
            <a:spLocks noChangeArrowheads="1"/>
          </p:cNvSpPr>
          <p:nvPr/>
        </p:nvSpPr>
        <p:spPr bwMode="auto">
          <a:xfrm>
            <a:off x="7297738" y="48990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00" name="AutoShape 37"/>
          <p:cNvSpPr>
            <a:spLocks noChangeArrowheads="1"/>
          </p:cNvSpPr>
          <p:nvPr/>
        </p:nvSpPr>
        <p:spPr bwMode="auto">
          <a:xfrm>
            <a:off x="7159625" y="4886325"/>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01" name="Oval 38"/>
          <p:cNvSpPr>
            <a:spLocks noChangeArrowheads="1"/>
          </p:cNvSpPr>
          <p:nvPr/>
        </p:nvSpPr>
        <p:spPr bwMode="auto">
          <a:xfrm>
            <a:off x="5254625" y="2676525"/>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02" name="Text Box 39"/>
          <p:cNvSpPr txBox="1">
            <a:spLocks noChangeArrowheads="1"/>
          </p:cNvSpPr>
          <p:nvPr/>
        </p:nvSpPr>
        <p:spPr bwMode="auto">
          <a:xfrm>
            <a:off x="6078538" y="1622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03" name="Text Box 40"/>
          <p:cNvSpPr txBox="1">
            <a:spLocks noChangeArrowheads="1"/>
          </p:cNvSpPr>
          <p:nvPr/>
        </p:nvSpPr>
        <p:spPr bwMode="auto">
          <a:xfrm>
            <a:off x="5818188" y="1698625"/>
            <a:ext cx="11287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2    4      6 </a:t>
            </a:r>
          </a:p>
        </p:txBody>
      </p:sp>
      <p:sp>
        <p:nvSpPr>
          <p:cNvPr id="395304" name="Rectangle 41"/>
          <p:cNvSpPr>
            <a:spLocks noChangeArrowheads="1"/>
          </p:cNvSpPr>
          <p:nvPr/>
        </p:nvSpPr>
        <p:spPr bwMode="auto">
          <a:xfrm>
            <a:off x="5832475" y="1685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05" name="Line 42"/>
          <p:cNvSpPr>
            <a:spLocks noChangeShapeType="1"/>
          </p:cNvSpPr>
          <p:nvPr/>
        </p:nvSpPr>
        <p:spPr bwMode="auto">
          <a:xfrm>
            <a:off x="6032500" y="1685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6" name="Line 43"/>
          <p:cNvSpPr>
            <a:spLocks noChangeShapeType="1"/>
          </p:cNvSpPr>
          <p:nvPr/>
        </p:nvSpPr>
        <p:spPr bwMode="auto">
          <a:xfrm>
            <a:off x="6442075" y="1685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7" name="Line 44"/>
          <p:cNvSpPr>
            <a:spLocks noChangeShapeType="1"/>
          </p:cNvSpPr>
          <p:nvPr/>
        </p:nvSpPr>
        <p:spPr bwMode="auto">
          <a:xfrm>
            <a:off x="5832475" y="1971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08" name="Text Box 45"/>
          <p:cNvSpPr txBox="1">
            <a:spLocks noChangeArrowheads="1"/>
          </p:cNvSpPr>
          <p:nvPr/>
        </p:nvSpPr>
        <p:spPr bwMode="auto">
          <a:xfrm>
            <a:off x="5773738" y="1393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09" name="AutoShape 46"/>
          <p:cNvSpPr>
            <a:spLocks noChangeArrowheads="1"/>
          </p:cNvSpPr>
          <p:nvPr/>
        </p:nvSpPr>
        <p:spPr bwMode="auto">
          <a:xfrm>
            <a:off x="5635625" y="1381125"/>
            <a:ext cx="1371600" cy="1371600"/>
          </a:xfrm>
          <a:prstGeom prst="wedgeRectCallout">
            <a:avLst>
              <a:gd name="adj1" fmla="val -67361"/>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10" name="Oval 47"/>
          <p:cNvSpPr>
            <a:spLocks noChangeArrowheads="1"/>
          </p:cNvSpPr>
          <p:nvPr/>
        </p:nvSpPr>
        <p:spPr bwMode="auto">
          <a:xfrm>
            <a:off x="3557588" y="4286250"/>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11" name="Text Box 48"/>
          <p:cNvSpPr txBox="1">
            <a:spLocks noChangeArrowheads="1"/>
          </p:cNvSpPr>
          <p:nvPr/>
        </p:nvSpPr>
        <p:spPr bwMode="auto">
          <a:xfrm>
            <a:off x="2420938" y="3908425"/>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5312" name="Text Box 49"/>
          <p:cNvSpPr txBox="1">
            <a:spLocks noChangeArrowheads="1"/>
          </p:cNvSpPr>
          <p:nvPr/>
        </p:nvSpPr>
        <p:spPr bwMode="auto">
          <a:xfrm>
            <a:off x="2160588" y="3984625"/>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5313" name="Rectangle 50"/>
          <p:cNvSpPr>
            <a:spLocks noChangeArrowheads="1"/>
          </p:cNvSpPr>
          <p:nvPr/>
        </p:nvSpPr>
        <p:spPr bwMode="auto">
          <a:xfrm>
            <a:off x="2174875" y="3971925"/>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5314" name="Line 51"/>
          <p:cNvSpPr>
            <a:spLocks noChangeShapeType="1"/>
          </p:cNvSpPr>
          <p:nvPr/>
        </p:nvSpPr>
        <p:spPr bwMode="auto">
          <a:xfrm>
            <a:off x="2374900" y="3971925"/>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5" name="Line 52"/>
          <p:cNvSpPr>
            <a:spLocks noChangeShapeType="1"/>
          </p:cNvSpPr>
          <p:nvPr/>
        </p:nvSpPr>
        <p:spPr bwMode="auto">
          <a:xfrm>
            <a:off x="2784475" y="3971925"/>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6" name="Line 53"/>
          <p:cNvSpPr>
            <a:spLocks noChangeShapeType="1"/>
          </p:cNvSpPr>
          <p:nvPr/>
        </p:nvSpPr>
        <p:spPr bwMode="auto">
          <a:xfrm>
            <a:off x="2174875" y="4257675"/>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5317" name="Text Box 54"/>
          <p:cNvSpPr txBox="1">
            <a:spLocks noChangeArrowheads="1"/>
          </p:cNvSpPr>
          <p:nvPr/>
        </p:nvSpPr>
        <p:spPr bwMode="auto">
          <a:xfrm>
            <a:off x="2116138" y="3679825"/>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5318" name="AutoShape 55"/>
          <p:cNvSpPr>
            <a:spLocks noChangeArrowheads="1"/>
          </p:cNvSpPr>
          <p:nvPr/>
        </p:nvSpPr>
        <p:spPr bwMode="auto">
          <a:xfrm>
            <a:off x="1978025" y="3667125"/>
            <a:ext cx="1371600" cy="1371600"/>
          </a:xfrm>
          <a:prstGeom prst="wedgeRectCallout">
            <a:avLst>
              <a:gd name="adj1" fmla="val 63889"/>
              <a:gd name="adj2" fmla="val -115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5319" name="Picture 5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0" name="Picture 5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1" name="Picture 5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322" name="Picture 5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7707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7313" name="Rectangle 2"/>
          <p:cNvSpPr>
            <a:spLocks noGrp="1" noChangeArrowheads="1"/>
          </p:cNvSpPr>
          <p:nvPr>
            <p:ph type="title"/>
          </p:nvPr>
        </p:nvSpPr>
        <p:spPr>
          <a:xfrm>
            <a:off x="685800" y="152400"/>
            <a:ext cx="7772400" cy="1143000"/>
          </a:xfrm>
        </p:spPr>
        <p:txBody>
          <a:bodyPr/>
          <a:lstStyle/>
          <a:p>
            <a:r>
              <a:rPr lang="en-US" altLang="x-none">
                <a:ea typeface="ＭＳ Ｐゴシック" charset="-128"/>
              </a:rPr>
              <a:t>DHT: Chord Insert Items</a:t>
            </a:r>
          </a:p>
        </p:txBody>
      </p:sp>
      <p:sp>
        <p:nvSpPr>
          <p:cNvPr id="397314" name="Rectangle 3"/>
          <p:cNvSpPr>
            <a:spLocks noGrp="1" noChangeArrowheads="1"/>
          </p:cNvSpPr>
          <p:nvPr>
            <p:ph type="body" idx="1"/>
          </p:nvPr>
        </p:nvSpPr>
        <p:spPr>
          <a:xfrm>
            <a:off x="685800" y="1770063"/>
            <a:ext cx="4267200" cy="2214562"/>
          </a:xfrm>
        </p:spPr>
        <p:txBody>
          <a:bodyPr/>
          <a:lstStyle/>
          <a:p>
            <a:pPr>
              <a:lnSpc>
                <a:spcPct val="80000"/>
              </a:lnSpc>
              <a:buFont typeface="Wingdings" pitchFamily="2" charset="2"/>
              <a:buChar char="q"/>
            </a:pPr>
            <a:r>
              <a:rPr lang="en-US" altLang="x-none" sz="2200">
                <a:ea typeface="ＭＳ Ｐゴシック" charset="-128"/>
              </a:rPr>
              <a:t>Nodes: </a:t>
            </a:r>
            <a:br>
              <a:rPr lang="en-US" altLang="x-none" sz="2200">
                <a:ea typeface="ＭＳ Ｐゴシック" charset="-128"/>
              </a:rPr>
            </a:br>
            <a:r>
              <a:rPr lang="en-US" altLang="x-none" sz="2200">
                <a:ea typeface="ＭＳ Ｐゴシック" charset="-128"/>
              </a:rPr>
              <a:t>n1</a:t>
            </a:r>
            <a:r>
              <a:rPr lang="en-US" altLang="x-none" sz="2200">
                <a:ea typeface="ＭＳ Ｐゴシック" charset="-128"/>
                <a:sym typeface="Wingdings" charset="2"/>
              </a:rPr>
              <a:t>, n2, n0, n6</a:t>
            </a:r>
            <a:br>
              <a:rPr lang="en-US" altLang="x-none" sz="2200">
                <a:ea typeface="ＭＳ Ｐゴシック" charset="-128"/>
                <a:sym typeface="Wingdings" charset="2"/>
              </a:rPr>
            </a:br>
            <a:endParaRPr lang="en-US" altLang="x-none" sz="2200">
              <a:ea typeface="ＭＳ Ｐゴシック" charset="-128"/>
              <a:sym typeface="Wingdings" charset="2"/>
            </a:endParaRPr>
          </a:p>
          <a:p>
            <a:pPr>
              <a:lnSpc>
                <a:spcPct val="80000"/>
              </a:lnSpc>
              <a:buFont typeface="Wingdings" pitchFamily="2" charset="2"/>
              <a:buChar char="q"/>
            </a:pPr>
            <a:r>
              <a:rPr lang="en-US" altLang="x-none" sz="2200">
                <a:ea typeface="ＭＳ Ｐゴシック" charset="-128"/>
                <a:sym typeface="Wingdings" charset="2"/>
              </a:rPr>
              <a:t>Items: </a:t>
            </a:r>
            <a:br>
              <a:rPr lang="en-US" altLang="x-none" sz="2200">
                <a:ea typeface="ＭＳ Ｐゴシック" charset="-128"/>
                <a:sym typeface="Wingdings" charset="2"/>
              </a:rPr>
            </a:br>
            <a:r>
              <a:rPr lang="en-US" altLang="x-none" sz="2200">
                <a:ea typeface="ＭＳ Ｐゴシック" charset="-128"/>
                <a:sym typeface="Wingdings" charset="2"/>
              </a:rPr>
              <a:t>f7, f1</a:t>
            </a:r>
          </a:p>
        </p:txBody>
      </p:sp>
      <p:sp>
        <p:nvSpPr>
          <p:cNvPr id="397315" name="Oval 4"/>
          <p:cNvSpPr>
            <a:spLocks noChangeArrowheads="1"/>
          </p:cNvSpPr>
          <p:nvPr/>
        </p:nvSpPr>
        <p:spPr bwMode="auto">
          <a:xfrm>
            <a:off x="3660775" y="2733675"/>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16" name="Text Box 5"/>
          <p:cNvSpPr txBox="1">
            <a:spLocks noChangeArrowheads="1"/>
          </p:cNvSpPr>
          <p:nvPr/>
        </p:nvSpPr>
        <p:spPr bwMode="auto">
          <a:xfrm>
            <a:off x="5170488" y="289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7317" name="Oval 6"/>
          <p:cNvSpPr>
            <a:spLocks noChangeArrowheads="1"/>
          </p:cNvSpPr>
          <p:nvPr/>
        </p:nvSpPr>
        <p:spPr bwMode="auto">
          <a:xfrm>
            <a:off x="6324600" y="31242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18" name="Text Box 7"/>
          <p:cNvSpPr txBox="1">
            <a:spLocks noChangeArrowheads="1"/>
          </p:cNvSpPr>
          <p:nvPr/>
        </p:nvSpPr>
        <p:spPr bwMode="auto">
          <a:xfrm>
            <a:off x="6105525" y="3152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7319" name="Text Box 8"/>
          <p:cNvSpPr txBox="1">
            <a:spLocks noChangeArrowheads="1"/>
          </p:cNvSpPr>
          <p:nvPr/>
        </p:nvSpPr>
        <p:spPr bwMode="auto">
          <a:xfrm>
            <a:off x="6562725" y="4159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7320" name="Text Box 9"/>
          <p:cNvSpPr txBox="1">
            <a:spLocks noChangeArrowheads="1"/>
          </p:cNvSpPr>
          <p:nvPr/>
        </p:nvSpPr>
        <p:spPr bwMode="auto">
          <a:xfrm>
            <a:off x="610552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7321" name="Text Box 10"/>
          <p:cNvSpPr txBox="1">
            <a:spLocks noChangeArrowheads="1"/>
          </p:cNvSpPr>
          <p:nvPr/>
        </p:nvSpPr>
        <p:spPr bwMode="auto">
          <a:xfrm>
            <a:off x="5176838" y="5486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7322" name="Text Box 11"/>
          <p:cNvSpPr txBox="1">
            <a:spLocks noChangeArrowheads="1"/>
          </p:cNvSpPr>
          <p:nvPr/>
        </p:nvSpPr>
        <p:spPr bwMode="auto">
          <a:xfrm>
            <a:off x="418147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7323" name="Text Box 12"/>
          <p:cNvSpPr txBox="1">
            <a:spLocks noChangeArrowheads="1"/>
          </p:cNvSpPr>
          <p:nvPr/>
        </p:nvSpPr>
        <p:spPr bwMode="auto">
          <a:xfrm>
            <a:off x="3665538" y="4159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7324" name="Text Box 13"/>
          <p:cNvSpPr txBox="1">
            <a:spLocks noChangeArrowheads="1"/>
          </p:cNvSpPr>
          <p:nvPr/>
        </p:nvSpPr>
        <p:spPr bwMode="auto">
          <a:xfrm>
            <a:off x="4176713" y="3219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7325" name="Line 14"/>
          <p:cNvSpPr>
            <a:spLocks noChangeShapeType="1"/>
          </p:cNvSpPr>
          <p:nvPr/>
        </p:nvSpPr>
        <p:spPr bwMode="auto">
          <a:xfrm>
            <a:off x="5334000" y="27432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6" name="Line 15"/>
          <p:cNvSpPr>
            <a:spLocks noChangeShapeType="1"/>
          </p:cNvSpPr>
          <p:nvPr/>
        </p:nvSpPr>
        <p:spPr bwMode="auto">
          <a:xfrm>
            <a:off x="5334000" y="59436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7" name="Line 16"/>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8" name="Line 17"/>
          <p:cNvSpPr>
            <a:spLocks noChangeShapeType="1"/>
          </p:cNvSpPr>
          <p:nvPr/>
        </p:nvSpPr>
        <p:spPr bwMode="auto">
          <a:xfrm>
            <a:off x="68580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29" name="Line 18"/>
          <p:cNvSpPr>
            <a:spLocks noChangeShapeType="1"/>
          </p:cNvSpPr>
          <p:nvPr/>
        </p:nvSpPr>
        <p:spPr bwMode="auto">
          <a:xfrm>
            <a:off x="4114800" y="32766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0" name="Line 19"/>
          <p:cNvSpPr>
            <a:spLocks noChangeShapeType="1"/>
          </p:cNvSpPr>
          <p:nvPr/>
        </p:nvSpPr>
        <p:spPr bwMode="auto">
          <a:xfrm>
            <a:off x="63246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1" name="Line 20"/>
          <p:cNvSpPr>
            <a:spLocks noChangeShapeType="1"/>
          </p:cNvSpPr>
          <p:nvPr/>
        </p:nvSpPr>
        <p:spPr bwMode="auto">
          <a:xfrm flipV="1">
            <a:off x="41910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2" name="Text Box 21"/>
          <p:cNvSpPr txBox="1">
            <a:spLocks noChangeArrowheads="1"/>
          </p:cNvSpPr>
          <p:nvPr/>
        </p:nvSpPr>
        <p:spPr bwMode="auto">
          <a:xfrm>
            <a:off x="7605713" y="3136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33" name="Text Box 22"/>
          <p:cNvSpPr txBox="1">
            <a:spLocks noChangeArrowheads="1"/>
          </p:cNvSpPr>
          <p:nvPr/>
        </p:nvSpPr>
        <p:spPr bwMode="auto">
          <a:xfrm>
            <a:off x="7345363" y="3213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7334" name="Rectangle 23"/>
          <p:cNvSpPr>
            <a:spLocks noChangeArrowheads="1"/>
          </p:cNvSpPr>
          <p:nvPr/>
        </p:nvSpPr>
        <p:spPr bwMode="auto">
          <a:xfrm>
            <a:off x="7359650" y="3200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35" name="Line 24"/>
          <p:cNvSpPr>
            <a:spLocks noChangeShapeType="1"/>
          </p:cNvSpPr>
          <p:nvPr/>
        </p:nvSpPr>
        <p:spPr bwMode="auto">
          <a:xfrm>
            <a:off x="7559675" y="3200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6" name="Line 25"/>
          <p:cNvSpPr>
            <a:spLocks noChangeShapeType="1"/>
          </p:cNvSpPr>
          <p:nvPr/>
        </p:nvSpPr>
        <p:spPr bwMode="auto">
          <a:xfrm>
            <a:off x="7969250" y="3200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7" name="Line 26"/>
          <p:cNvSpPr>
            <a:spLocks noChangeShapeType="1"/>
          </p:cNvSpPr>
          <p:nvPr/>
        </p:nvSpPr>
        <p:spPr bwMode="auto">
          <a:xfrm>
            <a:off x="7359650" y="3486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38" name="Text Box 27"/>
          <p:cNvSpPr txBox="1">
            <a:spLocks noChangeArrowheads="1"/>
          </p:cNvSpPr>
          <p:nvPr/>
        </p:nvSpPr>
        <p:spPr bwMode="auto">
          <a:xfrm>
            <a:off x="7300913" y="2908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39" name="AutoShape 28"/>
          <p:cNvSpPr>
            <a:spLocks noChangeArrowheads="1"/>
          </p:cNvSpPr>
          <p:nvPr/>
        </p:nvSpPr>
        <p:spPr bwMode="auto">
          <a:xfrm>
            <a:off x="7162800" y="2895600"/>
            <a:ext cx="1828800" cy="1371600"/>
          </a:xfrm>
          <a:prstGeom prst="wedgeRectCallout">
            <a:avLst>
              <a:gd name="adj1" fmla="val -85940"/>
              <a:gd name="adj2" fmla="val -2963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0" name="Oval 29"/>
          <p:cNvSpPr>
            <a:spLocks noChangeArrowheads="1"/>
          </p:cNvSpPr>
          <p:nvPr/>
        </p:nvSpPr>
        <p:spPr bwMode="auto">
          <a:xfrm>
            <a:off x="68373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41" name="Text Box 30"/>
          <p:cNvSpPr txBox="1">
            <a:spLocks noChangeArrowheads="1"/>
          </p:cNvSpPr>
          <p:nvPr/>
        </p:nvSpPr>
        <p:spPr bwMode="auto">
          <a:xfrm>
            <a:off x="7605713" y="51181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2" name="Text Box 31"/>
          <p:cNvSpPr txBox="1">
            <a:spLocks noChangeArrowheads="1"/>
          </p:cNvSpPr>
          <p:nvPr/>
        </p:nvSpPr>
        <p:spPr bwMode="auto">
          <a:xfrm>
            <a:off x="7345363" y="51943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7343" name="Rectangle 32"/>
          <p:cNvSpPr>
            <a:spLocks noChangeArrowheads="1"/>
          </p:cNvSpPr>
          <p:nvPr/>
        </p:nvSpPr>
        <p:spPr bwMode="auto">
          <a:xfrm>
            <a:off x="7359650" y="51816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44" name="Line 33"/>
          <p:cNvSpPr>
            <a:spLocks noChangeShapeType="1"/>
          </p:cNvSpPr>
          <p:nvPr/>
        </p:nvSpPr>
        <p:spPr bwMode="auto">
          <a:xfrm>
            <a:off x="7559675" y="51816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5" name="Line 34"/>
          <p:cNvSpPr>
            <a:spLocks noChangeShapeType="1"/>
          </p:cNvSpPr>
          <p:nvPr/>
        </p:nvSpPr>
        <p:spPr bwMode="auto">
          <a:xfrm>
            <a:off x="7969250" y="51816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6" name="Line 35"/>
          <p:cNvSpPr>
            <a:spLocks noChangeShapeType="1"/>
          </p:cNvSpPr>
          <p:nvPr/>
        </p:nvSpPr>
        <p:spPr bwMode="auto">
          <a:xfrm>
            <a:off x="7359650" y="54673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47" name="Text Box 36"/>
          <p:cNvSpPr txBox="1">
            <a:spLocks noChangeArrowheads="1"/>
          </p:cNvSpPr>
          <p:nvPr/>
        </p:nvSpPr>
        <p:spPr bwMode="auto">
          <a:xfrm>
            <a:off x="7300913" y="48895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48" name="AutoShape 37"/>
          <p:cNvSpPr>
            <a:spLocks noChangeArrowheads="1"/>
          </p:cNvSpPr>
          <p:nvPr/>
        </p:nvSpPr>
        <p:spPr bwMode="auto">
          <a:xfrm>
            <a:off x="7162800" y="4876800"/>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49" name="Oval 38"/>
          <p:cNvSpPr>
            <a:spLocks noChangeArrowheads="1"/>
          </p:cNvSpPr>
          <p:nvPr/>
        </p:nvSpPr>
        <p:spPr bwMode="auto">
          <a:xfrm>
            <a:off x="5257800" y="26670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50" name="Text Box 39"/>
          <p:cNvSpPr txBox="1">
            <a:spLocks noChangeArrowheads="1"/>
          </p:cNvSpPr>
          <p:nvPr/>
        </p:nvSpPr>
        <p:spPr bwMode="auto">
          <a:xfrm>
            <a:off x="6081713" y="1612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51" name="Text Box 40"/>
          <p:cNvSpPr txBox="1">
            <a:spLocks noChangeArrowheads="1"/>
          </p:cNvSpPr>
          <p:nvPr/>
        </p:nvSpPr>
        <p:spPr bwMode="auto">
          <a:xfrm>
            <a:off x="5821363" y="1689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2    4      0 </a:t>
            </a:r>
          </a:p>
        </p:txBody>
      </p:sp>
      <p:sp>
        <p:nvSpPr>
          <p:cNvPr id="397352" name="Rectangle 41"/>
          <p:cNvSpPr>
            <a:spLocks noChangeArrowheads="1"/>
          </p:cNvSpPr>
          <p:nvPr/>
        </p:nvSpPr>
        <p:spPr bwMode="auto">
          <a:xfrm>
            <a:off x="5835650" y="1676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53" name="Line 42"/>
          <p:cNvSpPr>
            <a:spLocks noChangeShapeType="1"/>
          </p:cNvSpPr>
          <p:nvPr/>
        </p:nvSpPr>
        <p:spPr bwMode="auto">
          <a:xfrm>
            <a:off x="6035675" y="1676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4" name="Line 43"/>
          <p:cNvSpPr>
            <a:spLocks noChangeShapeType="1"/>
          </p:cNvSpPr>
          <p:nvPr/>
        </p:nvSpPr>
        <p:spPr bwMode="auto">
          <a:xfrm>
            <a:off x="6445250" y="1676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5" name="Line 44"/>
          <p:cNvSpPr>
            <a:spLocks noChangeShapeType="1"/>
          </p:cNvSpPr>
          <p:nvPr/>
        </p:nvSpPr>
        <p:spPr bwMode="auto">
          <a:xfrm>
            <a:off x="5835650" y="1962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56" name="Text Box 45"/>
          <p:cNvSpPr txBox="1">
            <a:spLocks noChangeArrowheads="1"/>
          </p:cNvSpPr>
          <p:nvPr/>
        </p:nvSpPr>
        <p:spPr bwMode="auto">
          <a:xfrm>
            <a:off x="5776913" y="1384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57" name="AutoShape 46"/>
          <p:cNvSpPr>
            <a:spLocks noChangeArrowheads="1"/>
          </p:cNvSpPr>
          <p:nvPr/>
        </p:nvSpPr>
        <p:spPr bwMode="auto">
          <a:xfrm>
            <a:off x="5638800" y="1371600"/>
            <a:ext cx="1905000" cy="1371600"/>
          </a:xfrm>
          <a:prstGeom prst="wedgeRectCallout">
            <a:avLst>
              <a:gd name="adj1" fmla="val -62500"/>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grpSp>
        <p:nvGrpSpPr>
          <p:cNvPr id="2" name="Group 68"/>
          <p:cNvGrpSpPr>
            <a:grpSpLocks/>
          </p:cNvGrpSpPr>
          <p:nvPr/>
        </p:nvGrpSpPr>
        <p:grpSpPr bwMode="auto">
          <a:xfrm>
            <a:off x="8404225" y="2971800"/>
            <a:ext cx="665163" cy="530225"/>
            <a:chOff x="8404225" y="2971800"/>
            <a:chExt cx="665163" cy="530225"/>
          </a:xfrm>
        </p:grpSpPr>
        <p:sp>
          <p:nvSpPr>
            <p:cNvPr id="397378" name="Text Box 49"/>
            <p:cNvSpPr txBox="1">
              <a:spLocks noChangeArrowheads="1"/>
            </p:cNvSpPr>
            <p:nvPr/>
          </p:nvSpPr>
          <p:spPr bwMode="auto">
            <a:xfrm>
              <a:off x="8404225" y="2971800"/>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7379" name="Rectangle 50"/>
            <p:cNvSpPr>
              <a:spLocks noChangeArrowheads="1"/>
            </p:cNvSpPr>
            <p:nvPr/>
          </p:nvSpPr>
          <p:spPr bwMode="auto">
            <a:xfrm>
              <a:off x="8548688" y="3238500"/>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80" name="Text Box 51"/>
            <p:cNvSpPr txBox="1">
              <a:spLocks noChangeArrowheads="1"/>
            </p:cNvSpPr>
            <p:nvPr/>
          </p:nvSpPr>
          <p:spPr bwMode="auto">
            <a:xfrm>
              <a:off x="8534400" y="3200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a:t>
              </a:r>
            </a:p>
          </p:txBody>
        </p:sp>
      </p:grpSp>
      <p:grpSp>
        <p:nvGrpSpPr>
          <p:cNvPr id="3" name="Group 67"/>
          <p:cNvGrpSpPr>
            <a:grpSpLocks/>
          </p:cNvGrpSpPr>
          <p:nvPr/>
        </p:nvGrpSpPr>
        <p:grpSpPr bwMode="auto">
          <a:xfrm>
            <a:off x="6934200" y="1450975"/>
            <a:ext cx="665163" cy="530225"/>
            <a:chOff x="6934200" y="1450975"/>
            <a:chExt cx="665163" cy="530225"/>
          </a:xfrm>
        </p:grpSpPr>
        <p:sp>
          <p:nvSpPr>
            <p:cNvPr id="397375" name="Rectangle 47"/>
            <p:cNvSpPr>
              <a:spLocks noChangeArrowheads="1"/>
            </p:cNvSpPr>
            <p:nvPr/>
          </p:nvSpPr>
          <p:spPr bwMode="auto">
            <a:xfrm>
              <a:off x="7050088" y="1717675"/>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76" name="Text Box 48"/>
            <p:cNvSpPr txBox="1">
              <a:spLocks noChangeArrowheads="1"/>
            </p:cNvSpPr>
            <p:nvPr/>
          </p:nvSpPr>
          <p:spPr bwMode="auto">
            <a:xfrm>
              <a:off x="7035800" y="167957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7</a:t>
              </a:r>
            </a:p>
          </p:txBody>
        </p:sp>
        <p:sp>
          <p:nvSpPr>
            <p:cNvPr id="397377" name="Text Box 52"/>
            <p:cNvSpPr txBox="1">
              <a:spLocks noChangeArrowheads="1"/>
            </p:cNvSpPr>
            <p:nvPr/>
          </p:nvSpPr>
          <p:spPr bwMode="auto">
            <a:xfrm>
              <a:off x="6934200" y="1450975"/>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grpSp>
      <p:sp>
        <p:nvSpPr>
          <p:cNvPr id="397360" name="Line 53"/>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1" name="Oval 54"/>
          <p:cNvSpPr>
            <a:spLocks noChangeArrowheads="1"/>
          </p:cNvSpPr>
          <p:nvPr/>
        </p:nvSpPr>
        <p:spPr bwMode="auto">
          <a:xfrm>
            <a:off x="35607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62" name="Line 55"/>
          <p:cNvSpPr>
            <a:spLocks noChangeShapeType="1"/>
          </p:cNvSpPr>
          <p:nvPr/>
        </p:nvSpPr>
        <p:spPr bwMode="auto">
          <a:xfrm>
            <a:off x="3657600" y="55626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3" name="Text Box 56"/>
          <p:cNvSpPr txBox="1">
            <a:spLocks noChangeArrowheads="1"/>
          </p:cNvSpPr>
          <p:nvPr/>
        </p:nvSpPr>
        <p:spPr bwMode="auto">
          <a:xfrm>
            <a:off x="2424113" y="44323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7364" name="Text Box 57"/>
          <p:cNvSpPr txBox="1">
            <a:spLocks noChangeArrowheads="1"/>
          </p:cNvSpPr>
          <p:nvPr/>
        </p:nvSpPr>
        <p:spPr bwMode="auto">
          <a:xfrm>
            <a:off x="2163763" y="45085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7365" name="Rectangle 58"/>
          <p:cNvSpPr>
            <a:spLocks noChangeArrowheads="1"/>
          </p:cNvSpPr>
          <p:nvPr/>
        </p:nvSpPr>
        <p:spPr bwMode="auto">
          <a:xfrm>
            <a:off x="2178050" y="44958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7366" name="Line 59"/>
          <p:cNvSpPr>
            <a:spLocks noChangeShapeType="1"/>
          </p:cNvSpPr>
          <p:nvPr/>
        </p:nvSpPr>
        <p:spPr bwMode="auto">
          <a:xfrm>
            <a:off x="2378075" y="44958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7" name="Line 60"/>
          <p:cNvSpPr>
            <a:spLocks noChangeShapeType="1"/>
          </p:cNvSpPr>
          <p:nvPr/>
        </p:nvSpPr>
        <p:spPr bwMode="auto">
          <a:xfrm>
            <a:off x="2787650" y="44958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8" name="Line 61"/>
          <p:cNvSpPr>
            <a:spLocks noChangeShapeType="1"/>
          </p:cNvSpPr>
          <p:nvPr/>
        </p:nvSpPr>
        <p:spPr bwMode="auto">
          <a:xfrm>
            <a:off x="2178050" y="47815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7369" name="Text Box 62"/>
          <p:cNvSpPr txBox="1">
            <a:spLocks noChangeArrowheads="1"/>
          </p:cNvSpPr>
          <p:nvPr/>
        </p:nvSpPr>
        <p:spPr bwMode="auto">
          <a:xfrm>
            <a:off x="2119313" y="42037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7370" name="AutoShape 63"/>
          <p:cNvSpPr>
            <a:spLocks noChangeArrowheads="1"/>
          </p:cNvSpPr>
          <p:nvPr/>
        </p:nvSpPr>
        <p:spPr bwMode="auto">
          <a:xfrm>
            <a:off x="1981200" y="4191000"/>
            <a:ext cx="1371600" cy="1371600"/>
          </a:xfrm>
          <a:prstGeom prst="wedgeRectCallout">
            <a:avLst>
              <a:gd name="adj1" fmla="val 65278"/>
              <a:gd name="adj2" fmla="val -3726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pic>
        <p:nvPicPr>
          <p:cNvPr id="397371" name="Picture 6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2" name="Picture 6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3" name="Picture 6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74" name="Picture 6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6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533399" y="228600"/>
            <a:ext cx="8194675" cy="1143000"/>
          </a:xfrm>
        </p:spPr>
        <p:txBody>
          <a:bodyPr/>
          <a:lstStyle/>
          <a:p>
            <a:r>
              <a:rPr lang="en-US" dirty="0">
                <a:latin typeface="Comic Sans MS" charset="0"/>
              </a:rPr>
              <a:t>LB with Direct Reply</a:t>
            </a:r>
            <a:r>
              <a:rPr lang="en-US">
                <a:latin typeface="Comic Sans MS" charset="0"/>
              </a:rPr>
              <a:t>: Implication</a:t>
            </a:r>
          </a:p>
        </p:txBody>
      </p:sp>
      <p:sp>
        <p:nvSpPr>
          <p:cNvPr id="11366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9FAA8223-EF90-E545-958D-225E8D416226}"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14</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
        <p:nvSpPr>
          <p:cNvPr id="21" name="Rectangle 3"/>
          <p:cNvSpPr>
            <a:spLocks noChangeArrowheads="1"/>
          </p:cNvSpPr>
          <p:nvPr/>
        </p:nvSpPr>
        <p:spPr bwMode="auto">
          <a:xfrm>
            <a:off x="4724400" y="26670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charset="0"/>
                <a:ea typeface="ＭＳ Ｐゴシック" charset="-128"/>
                <a:cs typeface="+mn-cs"/>
              </a:rPr>
              <a:t>LB</a:t>
            </a:r>
          </a:p>
        </p:txBody>
      </p:sp>
      <p:sp>
        <p:nvSpPr>
          <p:cNvPr id="22" name="Rectangle 4"/>
          <p:cNvSpPr>
            <a:spLocks noChangeArrowheads="1"/>
          </p:cNvSpPr>
          <p:nvPr/>
        </p:nvSpPr>
        <p:spPr bwMode="auto">
          <a:xfrm>
            <a:off x="381000" y="2667000"/>
            <a:ext cx="762000" cy="457200"/>
          </a:xfrm>
          <a:prstGeom prst="rect">
            <a:avLst/>
          </a:prstGeom>
          <a:solidFill>
            <a:srgbClr val="FFCC00"/>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Client</a:t>
            </a:r>
          </a:p>
        </p:txBody>
      </p:sp>
      <p:sp>
        <p:nvSpPr>
          <p:cNvPr id="23" name="Rectangle 5"/>
          <p:cNvSpPr>
            <a:spLocks noChangeArrowheads="1"/>
          </p:cNvSpPr>
          <p:nvPr/>
        </p:nvSpPr>
        <p:spPr bwMode="auto">
          <a:xfrm>
            <a:off x="7162800" y="16764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Server1</a:t>
            </a:r>
          </a:p>
        </p:txBody>
      </p:sp>
      <p:sp>
        <p:nvSpPr>
          <p:cNvPr id="24" name="Rectangle 6"/>
          <p:cNvSpPr>
            <a:spLocks noChangeArrowheads="1"/>
          </p:cNvSpPr>
          <p:nvPr/>
        </p:nvSpPr>
        <p:spPr bwMode="auto">
          <a:xfrm>
            <a:off x="7162800" y="25908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Server2</a:t>
            </a:r>
          </a:p>
        </p:txBody>
      </p:sp>
      <p:sp>
        <p:nvSpPr>
          <p:cNvPr id="25" name="Rectangle 7"/>
          <p:cNvSpPr>
            <a:spLocks noChangeArrowheads="1"/>
          </p:cNvSpPr>
          <p:nvPr/>
        </p:nvSpPr>
        <p:spPr bwMode="auto">
          <a:xfrm>
            <a:off x="7162800" y="36576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Server3</a:t>
            </a:r>
          </a:p>
        </p:txBody>
      </p:sp>
      <p:sp>
        <p:nvSpPr>
          <p:cNvPr id="26" name="Line 8"/>
          <p:cNvSpPr>
            <a:spLocks noChangeShapeType="1"/>
          </p:cNvSpPr>
          <p:nvPr/>
        </p:nvSpPr>
        <p:spPr bwMode="auto">
          <a:xfrm>
            <a:off x="6324600" y="1905000"/>
            <a:ext cx="0" cy="213360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7" name="Line 9"/>
          <p:cNvSpPr>
            <a:spLocks noChangeShapeType="1"/>
          </p:cNvSpPr>
          <p:nvPr/>
        </p:nvSpPr>
        <p:spPr bwMode="auto">
          <a:xfrm>
            <a:off x="6324600" y="4038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8" name="Line 10"/>
          <p:cNvSpPr>
            <a:spLocks noChangeShapeType="1"/>
          </p:cNvSpPr>
          <p:nvPr/>
        </p:nvSpPr>
        <p:spPr bwMode="auto">
          <a:xfrm>
            <a:off x="6324600" y="19050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9" name="Line 11"/>
          <p:cNvSpPr>
            <a:spLocks noChangeShapeType="1"/>
          </p:cNvSpPr>
          <p:nvPr/>
        </p:nvSpPr>
        <p:spPr bwMode="auto">
          <a:xfrm>
            <a:off x="6324600" y="2895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0" name="Line 12"/>
          <p:cNvSpPr>
            <a:spLocks noChangeShapeType="1"/>
          </p:cNvSpPr>
          <p:nvPr/>
        </p:nvSpPr>
        <p:spPr bwMode="auto">
          <a:xfrm>
            <a:off x="1143000" y="2895600"/>
            <a:ext cx="9906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1" name="Cloud"/>
          <p:cNvSpPr>
            <a:spLocks noChangeAspect="1" noEditPoints="1" noChangeArrowheads="1"/>
          </p:cNvSpPr>
          <p:nvPr/>
        </p:nvSpPr>
        <p:spPr bwMode="auto">
          <a:xfrm>
            <a:off x="1447800" y="1905000"/>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336699"/>
          </a:solidFill>
          <a:ln w="9525">
            <a:solidFill>
              <a:srgbClr val="000000"/>
            </a:solidFill>
            <a:miter lim="800000"/>
            <a:headEnd/>
            <a:tailEnd/>
          </a:ln>
          <a:effectLst>
            <a:outerShdw blurRad="63500" dist="107763" dir="2700000" algn="ctr" rotWithShape="0">
              <a:srgbClr val="808080"/>
            </a:outerShdw>
          </a:effec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2" name="Line 14"/>
          <p:cNvSpPr>
            <a:spLocks noChangeShapeType="1"/>
          </p:cNvSpPr>
          <p:nvPr/>
        </p:nvSpPr>
        <p:spPr bwMode="auto">
          <a:xfrm>
            <a:off x="4191000" y="2895600"/>
            <a:ext cx="5334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3" name="Line 15"/>
          <p:cNvSpPr>
            <a:spLocks noChangeShapeType="1"/>
          </p:cNvSpPr>
          <p:nvPr/>
        </p:nvSpPr>
        <p:spPr bwMode="auto">
          <a:xfrm>
            <a:off x="6019800" y="2895600"/>
            <a:ext cx="3048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4" name="Line 16"/>
          <p:cNvSpPr>
            <a:spLocks noChangeShapeType="1"/>
          </p:cNvSpPr>
          <p:nvPr/>
        </p:nvSpPr>
        <p:spPr bwMode="auto">
          <a:xfrm>
            <a:off x="1371600" y="2743200"/>
            <a:ext cx="3124200" cy="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5" name="Line 17"/>
          <p:cNvSpPr>
            <a:spLocks noChangeShapeType="1"/>
          </p:cNvSpPr>
          <p:nvPr/>
        </p:nvSpPr>
        <p:spPr bwMode="auto">
          <a:xfrm flipV="1">
            <a:off x="6172200" y="1981200"/>
            <a:ext cx="9144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6" name="Line 18"/>
          <p:cNvSpPr>
            <a:spLocks noChangeShapeType="1"/>
          </p:cNvSpPr>
          <p:nvPr/>
        </p:nvSpPr>
        <p:spPr bwMode="auto">
          <a:xfrm flipH="1">
            <a:off x="1371600" y="1752600"/>
            <a:ext cx="56388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113683" name="Rectangle 19"/>
          <p:cNvSpPr>
            <a:spLocks noChangeArrowheads="1"/>
          </p:cNvSpPr>
          <p:nvPr/>
        </p:nvSpPr>
        <p:spPr bwMode="auto">
          <a:xfrm>
            <a:off x="609600" y="4800600"/>
            <a:ext cx="233203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omic Sans MS" charset="0"/>
                <a:ea typeface="ＭＳ Ｐゴシック" charset="-128"/>
                <a:cs typeface="+mn-cs"/>
              </a:rPr>
              <a:t>Direct reply </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13684" name="Rectangle 36"/>
          <p:cNvSpPr>
            <a:spLocks noChangeArrowheads="1"/>
          </p:cNvSpPr>
          <p:nvPr/>
        </p:nvSpPr>
        <p:spPr bwMode="auto">
          <a:xfrm>
            <a:off x="4800600" y="2373313"/>
            <a:ext cx="5572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grpSp>
        <p:nvGrpSpPr>
          <p:cNvPr id="2" name="Group 40"/>
          <p:cNvGrpSpPr>
            <a:grpSpLocks/>
          </p:cNvGrpSpPr>
          <p:nvPr/>
        </p:nvGrpSpPr>
        <p:grpSpPr bwMode="auto">
          <a:xfrm>
            <a:off x="2971800" y="1295400"/>
            <a:ext cx="5756275" cy="4535488"/>
            <a:chOff x="2971800" y="1295400"/>
            <a:chExt cx="5756489" cy="4535546"/>
          </a:xfrm>
        </p:grpSpPr>
        <p:sp>
          <p:nvSpPr>
            <p:cNvPr id="113686" name="Rectangle 37"/>
            <p:cNvSpPr>
              <a:spLocks noChangeArrowheads="1"/>
            </p:cNvSpPr>
            <p:nvPr/>
          </p:nvSpPr>
          <p:spPr bwMode="auto">
            <a:xfrm>
              <a:off x="7162800" y="1295400"/>
              <a:ext cx="5565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13687" name="Right Arrow 38"/>
            <p:cNvSpPr>
              <a:spLocks noChangeArrowheads="1"/>
            </p:cNvSpPr>
            <p:nvPr/>
          </p:nvSpPr>
          <p:spPr bwMode="auto">
            <a:xfrm>
              <a:off x="2971800" y="4953000"/>
              <a:ext cx="838200" cy="304800"/>
            </a:xfrm>
            <a:prstGeom prst="rightArrow">
              <a:avLst>
                <a:gd name="adj1" fmla="val 50000"/>
                <a:gd name="adj2" fmla="val 49997"/>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13688" name="Rectangle 39"/>
            <p:cNvSpPr>
              <a:spLocks noChangeArrowheads="1"/>
            </p:cNvSpPr>
            <p:nvPr/>
          </p:nvSpPr>
          <p:spPr bwMode="auto">
            <a:xfrm>
              <a:off x="4114842" y="4876846"/>
              <a:ext cx="4613447" cy="9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t>Each real server uses VIP </a:t>
              </a:r>
              <a:b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br>
              <a: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t>as its IP address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grpSp>
      <p:sp>
        <p:nvSpPr>
          <p:cNvPr id="42" name="Right Arrow 38"/>
          <p:cNvSpPr>
            <a:spLocks noChangeArrowheads="1"/>
          </p:cNvSpPr>
          <p:nvPr/>
        </p:nvSpPr>
        <p:spPr bwMode="auto">
          <a:xfrm>
            <a:off x="2971800" y="6019800"/>
            <a:ext cx="838169" cy="304796"/>
          </a:xfrm>
          <a:prstGeom prst="rightArrow">
            <a:avLst>
              <a:gd name="adj1" fmla="val 50000"/>
              <a:gd name="adj2" fmla="val 49997"/>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43" name="Rectangle 39"/>
          <p:cNvSpPr>
            <a:spLocks noChangeArrowheads="1"/>
          </p:cNvSpPr>
          <p:nvPr/>
        </p:nvSpPr>
        <p:spPr bwMode="auto">
          <a:xfrm>
            <a:off x="4017962" y="5751493"/>
            <a:ext cx="496482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omic Sans MS" charset="0"/>
                <a:ea typeface="ＭＳ Ｐゴシック" charset="-128"/>
                <a:cs typeface="+mn-cs"/>
              </a:rPr>
              <a:t>Address conflict</a:t>
            </a:r>
            <a: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t>: multiple </a:t>
            </a:r>
            <a:b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br>
            <a:r>
              <a:rPr kumimoji="0" lang="en-US" sz="28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t>devices w/ the same IP </a:t>
            </a:r>
            <a:r>
              <a:rPr kumimoji="0" lang="en-US" sz="2800" b="0" i="0" u="none" strike="noStrike" kern="1200" cap="none" spc="0" normalizeH="0" baseline="0" noProof="0" dirty="0" err="1">
                <a:ln>
                  <a:noFill/>
                </a:ln>
                <a:solidFill>
                  <a:srgbClr val="000000"/>
                </a:solidFill>
                <a:effectLst/>
                <a:uLnTx/>
                <a:uFillTx/>
                <a:latin typeface="Comic Sans MS" charset="0"/>
                <a:ea typeface="ＭＳ Ｐゴシック" charset="-128"/>
                <a:cs typeface="+mn-cs"/>
              </a:rPr>
              <a:t>addr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00163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ChangeArrowheads="1"/>
          </p:cNvSpPr>
          <p:nvPr/>
        </p:nvSpPr>
        <p:spPr bwMode="auto">
          <a:xfrm>
            <a:off x="7086600" y="1752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62" name="Text Box 3"/>
          <p:cNvSpPr txBox="1">
            <a:spLocks noChangeArrowheads="1"/>
          </p:cNvSpPr>
          <p:nvPr/>
        </p:nvSpPr>
        <p:spPr bwMode="auto">
          <a:xfrm>
            <a:off x="7048500" y="170497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7</a:t>
            </a:r>
          </a:p>
        </p:txBody>
      </p:sp>
      <p:grpSp>
        <p:nvGrpSpPr>
          <p:cNvPr id="2" name="Group 4"/>
          <p:cNvGrpSpPr>
            <a:grpSpLocks/>
          </p:cNvGrpSpPr>
          <p:nvPr/>
        </p:nvGrpSpPr>
        <p:grpSpPr bwMode="auto">
          <a:xfrm>
            <a:off x="3733800" y="3276600"/>
            <a:ext cx="4724400" cy="2362200"/>
            <a:chOff x="2352" y="2064"/>
            <a:chExt cx="2976" cy="1488"/>
          </a:xfrm>
        </p:grpSpPr>
        <p:sp>
          <p:nvSpPr>
            <p:cNvPr id="399433" name="Rectangle 5"/>
            <p:cNvSpPr>
              <a:spLocks noChangeArrowheads="1"/>
            </p:cNvSpPr>
            <p:nvPr/>
          </p:nvSpPr>
          <p:spPr bwMode="auto">
            <a:xfrm>
              <a:off x="4656" y="2448"/>
              <a:ext cx="672"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34" name="Freeform 6"/>
            <p:cNvSpPr>
              <a:spLocks/>
            </p:cNvSpPr>
            <p:nvPr/>
          </p:nvSpPr>
          <p:spPr bwMode="auto">
            <a:xfrm>
              <a:off x="2352" y="2064"/>
              <a:ext cx="1800" cy="1488"/>
            </a:xfrm>
            <a:custGeom>
              <a:avLst/>
              <a:gdLst>
                <a:gd name="T0" fmla="*/ 1680 w 1800"/>
                <a:gd name="T1" fmla="*/ 0 h 1352"/>
                <a:gd name="T2" fmla="*/ 1776 w 1800"/>
                <a:gd name="T3" fmla="*/ 10295 h 1352"/>
                <a:gd name="T4" fmla="*/ 1536 w 1800"/>
                <a:gd name="T5" fmla="*/ 22493 h 1352"/>
                <a:gd name="T6" fmla="*/ 1056 w 1800"/>
                <a:gd name="T7" fmla="*/ 26216 h 1352"/>
                <a:gd name="T8" fmla="*/ 528 w 1800"/>
                <a:gd name="T9" fmla="*/ 23429 h 1352"/>
                <a:gd name="T10" fmla="*/ 0 w 1800"/>
                <a:gd name="T11" fmla="*/ 14062 h 1352"/>
                <a:gd name="T12" fmla="*/ 0 60000 65536"/>
                <a:gd name="T13" fmla="*/ 0 60000 65536"/>
                <a:gd name="T14" fmla="*/ 0 60000 65536"/>
                <a:gd name="T15" fmla="*/ 0 60000 65536"/>
                <a:gd name="T16" fmla="*/ 0 60000 65536"/>
                <a:gd name="T17" fmla="*/ 0 60000 65536"/>
                <a:gd name="T18" fmla="*/ 0 w 1800"/>
                <a:gd name="T19" fmla="*/ 0 h 1352"/>
                <a:gd name="T20" fmla="*/ 1800 w 1800"/>
                <a:gd name="T21" fmla="*/ 1352 h 1352"/>
              </a:gdLst>
              <a:ahLst/>
              <a:cxnLst>
                <a:cxn ang="T12">
                  <a:pos x="T0" y="T1"/>
                </a:cxn>
                <a:cxn ang="T13">
                  <a:pos x="T2" y="T3"/>
                </a:cxn>
                <a:cxn ang="T14">
                  <a:pos x="T4" y="T5"/>
                </a:cxn>
                <a:cxn ang="T15">
                  <a:pos x="T6" y="T7"/>
                </a:cxn>
                <a:cxn ang="T16">
                  <a:pos x="T8" y="T9"/>
                </a:cxn>
                <a:cxn ang="T17">
                  <a:pos x="T10" y="T11"/>
                </a:cxn>
              </a:cxnLst>
              <a:rect l="T18" t="T19" r="T20" b="T21"/>
              <a:pathLst>
                <a:path w="1800" h="1352">
                  <a:moveTo>
                    <a:pt x="1680" y="0"/>
                  </a:moveTo>
                  <a:cubicBezTo>
                    <a:pt x="1740" y="168"/>
                    <a:pt x="1800" y="336"/>
                    <a:pt x="1776" y="528"/>
                  </a:cubicBezTo>
                  <a:cubicBezTo>
                    <a:pt x="1752" y="720"/>
                    <a:pt x="1656" y="1016"/>
                    <a:pt x="1536" y="1152"/>
                  </a:cubicBezTo>
                  <a:cubicBezTo>
                    <a:pt x="1416" y="1288"/>
                    <a:pt x="1224" y="1336"/>
                    <a:pt x="1056" y="1344"/>
                  </a:cubicBezTo>
                  <a:cubicBezTo>
                    <a:pt x="888" y="1352"/>
                    <a:pt x="704" y="1304"/>
                    <a:pt x="528" y="1200"/>
                  </a:cubicBezTo>
                  <a:cubicBezTo>
                    <a:pt x="352" y="1096"/>
                    <a:pt x="176" y="908"/>
                    <a:pt x="0" y="720"/>
                  </a:cubicBezTo>
                </a:path>
              </a:pathLst>
            </a:custGeom>
            <a:noFill/>
            <a:ln w="317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grpSp>
      <p:grpSp>
        <p:nvGrpSpPr>
          <p:cNvPr id="3" name="Group 7"/>
          <p:cNvGrpSpPr>
            <a:grpSpLocks/>
          </p:cNvGrpSpPr>
          <p:nvPr/>
        </p:nvGrpSpPr>
        <p:grpSpPr bwMode="auto">
          <a:xfrm>
            <a:off x="2209800" y="2819400"/>
            <a:ext cx="3048000" cy="2209800"/>
            <a:chOff x="1392" y="1776"/>
            <a:chExt cx="1920" cy="1392"/>
          </a:xfrm>
        </p:grpSpPr>
        <p:sp>
          <p:nvSpPr>
            <p:cNvPr id="399431" name="Rectangle 8"/>
            <p:cNvSpPr>
              <a:spLocks noChangeArrowheads="1"/>
            </p:cNvSpPr>
            <p:nvPr/>
          </p:nvSpPr>
          <p:spPr bwMode="auto">
            <a:xfrm>
              <a:off x="1392" y="3024"/>
              <a:ext cx="672"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32" name="Freeform 9"/>
            <p:cNvSpPr>
              <a:spLocks/>
            </p:cNvSpPr>
            <p:nvPr/>
          </p:nvSpPr>
          <p:spPr bwMode="auto">
            <a:xfrm>
              <a:off x="2496" y="1776"/>
              <a:ext cx="816" cy="912"/>
            </a:xfrm>
            <a:custGeom>
              <a:avLst/>
              <a:gdLst>
                <a:gd name="T0" fmla="*/ 0 w 816"/>
                <a:gd name="T1" fmla="*/ 912 h 912"/>
                <a:gd name="T2" fmla="*/ 240 w 816"/>
                <a:gd name="T3" fmla="*/ 480 h 912"/>
                <a:gd name="T4" fmla="*/ 816 w 816"/>
                <a:gd name="T5" fmla="*/ 0 h 912"/>
                <a:gd name="T6" fmla="*/ 0 60000 65536"/>
                <a:gd name="T7" fmla="*/ 0 60000 65536"/>
                <a:gd name="T8" fmla="*/ 0 60000 65536"/>
                <a:gd name="T9" fmla="*/ 0 w 816"/>
                <a:gd name="T10" fmla="*/ 0 h 912"/>
                <a:gd name="T11" fmla="*/ 816 w 816"/>
                <a:gd name="T12" fmla="*/ 912 h 912"/>
              </a:gdLst>
              <a:ahLst/>
              <a:cxnLst>
                <a:cxn ang="T6">
                  <a:pos x="T0" y="T1"/>
                </a:cxn>
                <a:cxn ang="T7">
                  <a:pos x="T2" y="T3"/>
                </a:cxn>
                <a:cxn ang="T8">
                  <a:pos x="T4" y="T5"/>
                </a:cxn>
              </a:cxnLst>
              <a:rect l="T9" t="T10" r="T11" b="T12"/>
              <a:pathLst>
                <a:path w="816" h="912">
                  <a:moveTo>
                    <a:pt x="0" y="912"/>
                  </a:moveTo>
                  <a:cubicBezTo>
                    <a:pt x="52" y="772"/>
                    <a:pt x="104" y="632"/>
                    <a:pt x="240" y="480"/>
                  </a:cubicBezTo>
                  <a:cubicBezTo>
                    <a:pt x="376" y="328"/>
                    <a:pt x="596" y="164"/>
                    <a:pt x="816" y="0"/>
                  </a:cubicBezTo>
                </a:path>
              </a:pathLst>
            </a:custGeom>
            <a:noFill/>
            <a:ln w="317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grpSp>
      <p:sp>
        <p:nvSpPr>
          <p:cNvPr id="399365" name="Rectangle 10"/>
          <p:cNvSpPr>
            <a:spLocks noGrp="1" noChangeArrowheads="1"/>
          </p:cNvSpPr>
          <p:nvPr>
            <p:ph type="title"/>
          </p:nvPr>
        </p:nvSpPr>
        <p:spPr>
          <a:xfrm>
            <a:off x="609600" y="152400"/>
            <a:ext cx="7772400" cy="1143000"/>
          </a:xfrm>
        </p:spPr>
        <p:txBody>
          <a:bodyPr/>
          <a:lstStyle/>
          <a:p>
            <a:r>
              <a:rPr lang="en-US" altLang="x-none" sz="3600">
                <a:ea typeface="ＭＳ Ｐゴシック" charset="-128"/>
              </a:rPr>
              <a:t>DHT: Chord Routing</a:t>
            </a:r>
          </a:p>
        </p:txBody>
      </p:sp>
      <p:sp>
        <p:nvSpPr>
          <p:cNvPr id="49159" name="Rectangle 11"/>
          <p:cNvSpPr>
            <a:spLocks noGrp="1" noChangeArrowheads="1"/>
          </p:cNvSpPr>
          <p:nvPr>
            <p:ph type="body" idx="1"/>
          </p:nvPr>
        </p:nvSpPr>
        <p:spPr>
          <a:xfrm>
            <a:off x="457200" y="1770063"/>
            <a:ext cx="3570288" cy="2378075"/>
          </a:xfrm>
        </p:spPr>
        <p:txBody>
          <a:bodyPr/>
          <a:lstStyle/>
          <a:p>
            <a:pPr marL="285750" indent="-285750">
              <a:lnSpc>
                <a:spcPct val="80000"/>
              </a:lnSpc>
              <a:buFont typeface="ZapfDingbats" pitchFamily="82" charset="2"/>
              <a:buChar char="r"/>
              <a:defRPr/>
            </a:pPr>
            <a:r>
              <a:rPr lang="en-US" sz="1700" dirty="0">
                <a:ea typeface="+mn-ea"/>
                <a:cs typeface="+mn-cs"/>
                <a:sym typeface="Wingdings" pitchFamily="2" charset="2"/>
              </a:rPr>
              <a:t>Upon receiving a query for item </a:t>
            </a:r>
            <a:r>
              <a:rPr lang="en-US" sz="1700" i="1" dirty="0">
                <a:ea typeface="+mn-ea"/>
                <a:cs typeface="+mn-cs"/>
                <a:sym typeface="Wingdings" pitchFamily="2" charset="2"/>
              </a:rPr>
              <a:t>id</a:t>
            </a:r>
            <a:r>
              <a:rPr lang="en-US" sz="1700" dirty="0">
                <a:ea typeface="+mn-ea"/>
                <a:cs typeface="+mn-cs"/>
                <a:sym typeface="Wingdings" pitchFamily="2" charset="2"/>
              </a:rPr>
              <a:t>, a node:</a:t>
            </a:r>
          </a:p>
          <a:p>
            <a:pPr marL="285750">
              <a:lnSpc>
                <a:spcPct val="80000"/>
              </a:lnSpc>
              <a:buFont typeface="ZapfDingbats" pitchFamily="82" charset="2"/>
              <a:buChar char="r"/>
              <a:defRPr/>
            </a:pPr>
            <a:r>
              <a:rPr lang="en-US" sz="1700" dirty="0">
                <a:ea typeface="+mn-ea"/>
                <a:cs typeface="+mn-cs"/>
                <a:sym typeface="Wingdings" pitchFamily="2" charset="2"/>
              </a:rPr>
              <a:t>checks whether stores the item locally</a:t>
            </a:r>
          </a:p>
          <a:p>
            <a:pPr marL="285750">
              <a:lnSpc>
                <a:spcPct val="80000"/>
              </a:lnSpc>
              <a:buFont typeface="ZapfDingbats" pitchFamily="82" charset="2"/>
              <a:buChar char="r"/>
              <a:defRPr/>
            </a:pPr>
            <a:r>
              <a:rPr lang="en-US" sz="1700" dirty="0">
                <a:ea typeface="+mn-ea"/>
                <a:cs typeface="+mn-cs"/>
                <a:sym typeface="Wingdings" pitchFamily="2" charset="2"/>
              </a:rPr>
              <a:t>if not, forwards the query to the largest node in its successor table that does not exceed </a:t>
            </a:r>
            <a:r>
              <a:rPr lang="en-US" sz="1700" i="1" dirty="0">
                <a:ea typeface="+mn-ea"/>
                <a:cs typeface="+mn-cs"/>
                <a:sym typeface="Wingdings" pitchFamily="2" charset="2"/>
              </a:rPr>
              <a:t>id</a:t>
            </a:r>
          </a:p>
        </p:txBody>
      </p:sp>
      <p:sp>
        <p:nvSpPr>
          <p:cNvPr id="399367" name="Oval 12"/>
          <p:cNvSpPr>
            <a:spLocks noChangeArrowheads="1"/>
          </p:cNvSpPr>
          <p:nvPr/>
        </p:nvSpPr>
        <p:spPr bwMode="auto">
          <a:xfrm>
            <a:off x="3660775" y="2733675"/>
            <a:ext cx="3249613" cy="32654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68" name="Text Box 13"/>
          <p:cNvSpPr txBox="1">
            <a:spLocks noChangeArrowheads="1"/>
          </p:cNvSpPr>
          <p:nvPr/>
        </p:nvSpPr>
        <p:spPr bwMode="auto">
          <a:xfrm>
            <a:off x="5170488" y="2898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0</a:t>
            </a:r>
          </a:p>
        </p:txBody>
      </p:sp>
      <p:sp>
        <p:nvSpPr>
          <p:cNvPr id="399369" name="Oval 14"/>
          <p:cNvSpPr>
            <a:spLocks noChangeArrowheads="1"/>
          </p:cNvSpPr>
          <p:nvPr/>
        </p:nvSpPr>
        <p:spPr bwMode="auto">
          <a:xfrm>
            <a:off x="6324600" y="31242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70" name="Text Box 15"/>
          <p:cNvSpPr txBox="1">
            <a:spLocks noChangeArrowheads="1"/>
          </p:cNvSpPr>
          <p:nvPr/>
        </p:nvSpPr>
        <p:spPr bwMode="auto">
          <a:xfrm>
            <a:off x="6105525" y="3152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1</a:t>
            </a:r>
          </a:p>
        </p:txBody>
      </p:sp>
      <p:sp>
        <p:nvSpPr>
          <p:cNvPr id="399371" name="Text Box 16"/>
          <p:cNvSpPr txBox="1">
            <a:spLocks noChangeArrowheads="1"/>
          </p:cNvSpPr>
          <p:nvPr/>
        </p:nvSpPr>
        <p:spPr bwMode="auto">
          <a:xfrm>
            <a:off x="6562725" y="4159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2</a:t>
            </a:r>
          </a:p>
        </p:txBody>
      </p:sp>
      <p:sp>
        <p:nvSpPr>
          <p:cNvPr id="399372" name="Text Box 17"/>
          <p:cNvSpPr txBox="1">
            <a:spLocks noChangeArrowheads="1"/>
          </p:cNvSpPr>
          <p:nvPr/>
        </p:nvSpPr>
        <p:spPr bwMode="auto">
          <a:xfrm>
            <a:off x="610552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3</a:t>
            </a:r>
          </a:p>
        </p:txBody>
      </p:sp>
      <p:sp>
        <p:nvSpPr>
          <p:cNvPr id="399373" name="Text Box 18"/>
          <p:cNvSpPr txBox="1">
            <a:spLocks noChangeArrowheads="1"/>
          </p:cNvSpPr>
          <p:nvPr/>
        </p:nvSpPr>
        <p:spPr bwMode="auto">
          <a:xfrm>
            <a:off x="5176838" y="5486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4</a:t>
            </a:r>
          </a:p>
        </p:txBody>
      </p:sp>
      <p:sp>
        <p:nvSpPr>
          <p:cNvPr id="399374" name="Text Box 19"/>
          <p:cNvSpPr txBox="1">
            <a:spLocks noChangeArrowheads="1"/>
          </p:cNvSpPr>
          <p:nvPr/>
        </p:nvSpPr>
        <p:spPr bwMode="auto">
          <a:xfrm>
            <a:off x="4181475" y="52863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5</a:t>
            </a:r>
          </a:p>
        </p:txBody>
      </p:sp>
      <p:sp>
        <p:nvSpPr>
          <p:cNvPr id="399375" name="Text Box 20"/>
          <p:cNvSpPr txBox="1">
            <a:spLocks noChangeArrowheads="1"/>
          </p:cNvSpPr>
          <p:nvPr/>
        </p:nvSpPr>
        <p:spPr bwMode="auto">
          <a:xfrm>
            <a:off x="3665538" y="4159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6</a:t>
            </a:r>
          </a:p>
        </p:txBody>
      </p:sp>
      <p:sp>
        <p:nvSpPr>
          <p:cNvPr id="399376" name="Text Box 21"/>
          <p:cNvSpPr txBox="1">
            <a:spLocks noChangeArrowheads="1"/>
          </p:cNvSpPr>
          <p:nvPr/>
        </p:nvSpPr>
        <p:spPr bwMode="auto">
          <a:xfrm>
            <a:off x="4176713" y="3219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b="1">
                <a:solidFill>
                  <a:srgbClr val="000000"/>
                </a:solidFill>
              </a:rPr>
              <a:t>7</a:t>
            </a:r>
          </a:p>
        </p:txBody>
      </p:sp>
      <p:sp>
        <p:nvSpPr>
          <p:cNvPr id="399377" name="Line 22"/>
          <p:cNvSpPr>
            <a:spLocks noChangeShapeType="1"/>
          </p:cNvSpPr>
          <p:nvPr/>
        </p:nvSpPr>
        <p:spPr bwMode="auto">
          <a:xfrm>
            <a:off x="5334000" y="27432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78" name="Line 23"/>
          <p:cNvSpPr>
            <a:spLocks noChangeShapeType="1"/>
          </p:cNvSpPr>
          <p:nvPr/>
        </p:nvSpPr>
        <p:spPr bwMode="auto">
          <a:xfrm>
            <a:off x="5334000" y="5943600"/>
            <a:ext cx="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79" name="Line 24"/>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0" name="Line 25"/>
          <p:cNvSpPr>
            <a:spLocks noChangeShapeType="1"/>
          </p:cNvSpPr>
          <p:nvPr/>
        </p:nvSpPr>
        <p:spPr bwMode="auto">
          <a:xfrm>
            <a:off x="68580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1" name="Line 26"/>
          <p:cNvSpPr>
            <a:spLocks noChangeShapeType="1"/>
          </p:cNvSpPr>
          <p:nvPr/>
        </p:nvSpPr>
        <p:spPr bwMode="auto">
          <a:xfrm>
            <a:off x="4114800" y="32766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2" name="Line 27"/>
          <p:cNvSpPr>
            <a:spLocks noChangeShapeType="1"/>
          </p:cNvSpPr>
          <p:nvPr/>
        </p:nvSpPr>
        <p:spPr bwMode="auto">
          <a:xfrm>
            <a:off x="63246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3" name="Line 28"/>
          <p:cNvSpPr>
            <a:spLocks noChangeShapeType="1"/>
          </p:cNvSpPr>
          <p:nvPr/>
        </p:nvSpPr>
        <p:spPr bwMode="auto">
          <a:xfrm flipV="1">
            <a:off x="4191000" y="5486400"/>
            <a:ext cx="762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4" name="Text Box 29"/>
          <p:cNvSpPr txBox="1">
            <a:spLocks noChangeArrowheads="1"/>
          </p:cNvSpPr>
          <p:nvPr/>
        </p:nvSpPr>
        <p:spPr bwMode="auto">
          <a:xfrm>
            <a:off x="7605713" y="3136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85" name="Text Box 30"/>
          <p:cNvSpPr txBox="1">
            <a:spLocks noChangeArrowheads="1"/>
          </p:cNvSpPr>
          <p:nvPr/>
        </p:nvSpPr>
        <p:spPr bwMode="auto">
          <a:xfrm>
            <a:off x="7345363" y="3213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0    2      2</a:t>
            </a:r>
          </a:p>
          <a:p>
            <a:pPr eaLnBrk="1" hangingPunct="1"/>
            <a:r>
              <a:rPr lang="en-US" altLang="x-none" sz="1400">
                <a:solidFill>
                  <a:srgbClr val="000000"/>
                </a:solidFill>
              </a:rPr>
              <a:t>1    3      6</a:t>
            </a:r>
          </a:p>
          <a:p>
            <a:pPr eaLnBrk="1" hangingPunct="1"/>
            <a:r>
              <a:rPr lang="en-US" altLang="x-none" sz="1400">
                <a:solidFill>
                  <a:srgbClr val="000000"/>
                </a:solidFill>
              </a:rPr>
              <a:t>2    5      6 </a:t>
            </a:r>
          </a:p>
        </p:txBody>
      </p:sp>
      <p:sp>
        <p:nvSpPr>
          <p:cNvPr id="399386" name="Rectangle 31"/>
          <p:cNvSpPr>
            <a:spLocks noChangeArrowheads="1"/>
          </p:cNvSpPr>
          <p:nvPr/>
        </p:nvSpPr>
        <p:spPr bwMode="auto">
          <a:xfrm>
            <a:off x="7359650" y="3200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87" name="Line 32"/>
          <p:cNvSpPr>
            <a:spLocks noChangeShapeType="1"/>
          </p:cNvSpPr>
          <p:nvPr/>
        </p:nvSpPr>
        <p:spPr bwMode="auto">
          <a:xfrm>
            <a:off x="7559675" y="3200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8" name="Line 33"/>
          <p:cNvSpPr>
            <a:spLocks noChangeShapeType="1"/>
          </p:cNvSpPr>
          <p:nvPr/>
        </p:nvSpPr>
        <p:spPr bwMode="auto">
          <a:xfrm>
            <a:off x="7969250" y="3200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89" name="Line 34"/>
          <p:cNvSpPr>
            <a:spLocks noChangeShapeType="1"/>
          </p:cNvSpPr>
          <p:nvPr/>
        </p:nvSpPr>
        <p:spPr bwMode="auto">
          <a:xfrm>
            <a:off x="7359650" y="3486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0" name="Text Box 35"/>
          <p:cNvSpPr txBox="1">
            <a:spLocks noChangeArrowheads="1"/>
          </p:cNvSpPr>
          <p:nvPr/>
        </p:nvSpPr>
        <p:spPr bwMode="auto">
          <a:xfrm>
            <a:off x="7300913" y="2908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391" name="AutoShape 36"/>
          <p:cNvSpPr>
            <a:spLocks noChangeArrowheads="1"/>
          </p:cNvSpPr>
          <p:nvPr/>
        </p:nvSpPr>
        <p:spPr bwMode="auto">
          <a:xfrm>
            <a:off x="7162800" y="2895600"/>
            <a:ext cx="1828800" cy="1371600"/>
          </a:xfrm>
          <a:prstGeom prst="wedgeRectCallout">
            <a:avLst>
              <a:gd name="adj1" fmla="val -85940"/>
              <a:gd name="adj2" fmla="val -2963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92" name="Oval 37"/>
          <p:cNvSpPr>
            <a:spLocks noChangeArrowheads="1"/>
          </p:cNvSpPr>
          <p:nvPr/>
        </p:nvSpPr>
        <p:spPr bwMode="auto">
          <a:xfrm>
            <a:off x="68373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93" name="Text Box 38"/>
          <p:cNvSpPr txBox="1">
            <a:spLocks noChangeArrowheads="1"/>
          </p:cNvSpPr>
          <p:nvPr/>
        </p:nvSpPr>
        <p:spPr bwMode="auto">
          <a:xfrm>
            <a:off x="7605713" y="51181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394" name="Text Box 39"/>
          <p:cNvSpPr txBox="1">
            <a:spLocks noChangeArrowheads="1"/>
          </p:cNvSpPr>
          <p:nvPr/>
        </p:nvSpPr>
        <p:spPr bwMode="auto">
          <a:xfrm>
            <a:off x="7345363" y="51943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0    3      6</a:t>
            </a:r>
          </a:p>
          <a:p>
            <a:pPr eaLnBrk="1" hangingPunct="1"/>
            <a:r>
              <a:rPr lang="en-US" altLang="x-none" sz="1400">
                <a:solidFill>
                  <a:srgbClr val="000000"/>
                </a:solidFill>
              </a:rPr>
              <a:t>1    4      6</a:t>
            </a:r>
          </a:p>
          <a:p>
            <a:pPr eaLnBrk="1" hangingPunct="1"/>
            <a:r>
              <a:rPr lang="en-US" altLang="x-none" sz="1400">
                <a:solidFill>
                  <a:srgbClr val="000000"/>
                </a:solidFill>
              </a:rPr>
              <a:t>2    6      6 </a:t>
            </a:r>
          </a:p>
        </p:txBody>
      </p:sp>
      <p:sp>
        <p:nvSpPr>
          <p:cNvPr id="399395" name="Rectangle 40"/>
          <p:cNvSpPr>
            <a:spLocks noChangeArrowheads="1"/>
          </p:cNvSpPr>
          <p:nvPr/>
        </p:nvSpPr>
        <p:spPr bwMode="auto">
          <a:xfrm>
            <a:off x="7359650" y="51816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396" name="Line 41"/>
          <p:cNvSpPr>
            <a:spLocks noChangeShapeType="1"/>
          </p:cNvSpPr>
          <p:nvPr/>
        </p:nvSpPr>
        <p:spPr bwMode="auto">
          <a:xfrm>
            <a:off x="7559675" y="51816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7" name="Line 42"/>
          <p:cNvSpPr>
            <a:spLocks noChangeShapeType="1"/>
          </p:cNvSpPr>
          <p:nvPr/>
        </p:nvSpPr>
        <p:spPr bwMode="auto">
          <a:xfrm>
            <a:off x="7969250" y="51816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8" name="Line 43"/>
          <p:cNvSpPr>
            <a:spLocks noChangeShapeType="1"/>
          </p:cNvSpPr>
          <p:nvPr/>
        </p:nvSpPr>
        <p:spPr bwMode="auto">
          <a:xfrm>
            <a:off x="7359650" y="54673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399" name="Text Box 44"/>
          <p:cNvSpPr txBox="1">
            <a:spLocks noChangeArrowheads="1"/>
          </p:cNvSpPr>
          <p:nvPr/>
        </p:nvSpPr>
        <p:spPr bwMode="auto">
          <a:xfrm>
            <a:off x="7300913" y="48895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00" name="AutoShape 45"/>
          <p:cNvSpPr>
            <a:spLocks noChangeArrowheads="1"/>
          </p:cNvSpPr>
          <p:nvPr/>
        </p:nvSpPr>
        <p:spPr bwMode="auto">
          <a:xfrm>
            <a:off x="7162800" y="4876800"/>
            <a:ext cx="1371600" cy="1371600"/>
          </a:xfrm>
          <a:prstGeom prst="wedgeRectCallout">
            <a:avLst>
              <a:gd name="adj1" fmla="val -61111"/>
              <a:gd name="adj2" fmla="val -8518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01" name="Oval 46"/>
          <p:cNvSpPr>
            <a:spLocks noChangeArrowheads="1"/>
          </p:cNvSpPr>
          <p:nvPr/>
        </p:nvSpPr>
        <p:spPr bwMode="auto">
          <a:xfrm>
            <a:off x="5257800" y="2667000"/>
            <a:ext cx="173038"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02" name="Text Box 47"/>
          <p:cNvSpPr txBox="1">
            <a:spLocks noChangeArrowheads="1"/>
          </p:cNvSpPr>
          <p:nvPr/>
        </p:nvSpPr>
        <p:spPr bwMode="auto">
          <a:xfrm>
            <a:off x="6081713" y="16129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03" name="Text Box 48"/>
          <p:cNvSpPr txBox="1">
            <a:spLocks noChangeArrowheads="1"/>
          </p:cNvSpPr>
          <p:nvPr/>
        </p:nvSpPr>
        <p:spPr bwMode="auto">
          <a:xfrm>
            <a:off x="5821363" y="16891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0    1      1</a:t>
            </a:r>
          </a:p>
          <a:p>
            <a:pPr eaLnBrk="1" hangingPunct="1"/>
            <a:r>
              <a:rPr lang="en-US" altLang="x-none" sz="1400">
                <a:solidFill>
                  <a:srgbClr val="000000"/>
                </a:solidFill>
              </a:rPr>
              <a:t>1    2      2</a:t>
            </a:r>
          </a:p>
          <a:p>
            <a:pPr eaLnBrk="1" hangingPunct="1"/>
            <a:r>
              <a:rPr lang="en-US" altLang="x-none" sz="1400">
                <a:solidFill>
                  <a:srgbClr val="000000"/>
                </a:solidFill>
              </a:rPr>
              <a:t>2    4      0 </a:t>
            </a:r>
          </a:p>
        </p:txBody>
      </p:sp>
      <p:sp>
        <p:nvSpPr>
          <p:cNvPr id="399404" name="Rectangle 49"/>
          <p:cNvSpPr>
            <a:spLocks noChangeArrowheads="1"/>
          </p:cNvSpPr>
          <p:nvPr/>
        </p:nvSpPr>
        <p:spPr bwMode="auto">
          <a:xfrm>
            <a:off x="5835650" y="16764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05" name="Line 50"/>
          <p:cNvSpPr>
            <a:spLocks noChangeShapeType="1"/>
          </p:cNvSpPr>
          <p:nvPr/>
        </p:nvSpPr>
        <p:spPr bwMode="auto">
          <a:xfrm>
            <a:off x="6035675" y="16764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6" name="Line 51"/>
          <p:cNvSpPr>
            <a:spLocks noChangeShapeType="1"/>
          </p:cNvSpPr>
          <p:nvPr/>
        </p:nvSpPr>
        <p:spPr bwMode="auto">
          <a:xfrm>
            <a:off x="6445250" y="16764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7" name="Line 52"/>
          <p:cNvSpPr>
            <a:spLocks noChangeShapeType="1"/>
          </p:cNvSpPr>
          <p:nvPr/>
        </p:nvSpPr>
        <p:spPr bwMode="auto">
          <a:xfrm>
            <a:off x="5835650" y="19621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08" name="Text Box 53"/>
          <p:cNvSpPr txBox="1">
            <a:spLocks noChangeArrowheads="1"/>
          </p:cNvSpPr>
          <p:nvPr/>
        </p:nvSpPr>
        <p:spPr bwMode="auto">
          <a:xfrm>
            <a:off x="5776913" y="13843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09" name="AutoShape 54"/>
          <p:cNvSpPr>
            <a:spLocks noChangeArrowheads="1"/>
          </p:cNvSpPr>
          <p:nvPr/>
        </p:nvSpPr>
        <p:spPr bwMode="auto">
          <a:xfrm>
            <a:off x="5638800" y="1371600"/>
            <a:ext cx="1905000" cy="1371600"/>
          </a:xfrm>
          <a:prstGeom prst="wedgeRectCallout">
            <a:avLst>
              <a:gd name="adj1" fmla="val -62500"/>
              <a:gd name="adj2" fmla="val 4259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10" name="Rectangle 55"/>
          <p:cNvSpPr>
            <a:spLocks noChangeArrowheads="1"/>
          </p:cNvSpPr>
          <p:nvPr/>
        </p:nvSpPr>
        <p:spPr bwMode="auto">
          <a:xfrm>
            <a:off x="7075488" y="1743075"/>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1" name="Text Box 56"/>
          <p:cNvSpPr txBox="1">
            <a:spLocks noChangeArrowheads="1"/>
          </p:cNvSpPr>
          <p:nvPr/>
        </p:nvSpPr>
        <p:spPr bwMode="auto">
          <a:xfrm>
            <a:off x="8404225" y="2971800"/>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9412" name="Rectangle 57"/>
          <p:cNvSpPr>
            <a:spLocks noChangeArrowheads="1"/>
          </p:cNvSpPr>
          <p:nvPr/>
        </p:nvSpPr>
        <p:spPr bwMode="auto">
          <a:xfrm>
            <a:off x="8548688" y="3238500"/>
            <a:ext cx="2286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3" name="Text Box 58"/>
          <p:cNvSpPr txBox="1">
            <a:spLocks noChangeArrowheads="1"/>
          </p:cNvSpPr>
          <p:nvPr/>
        </p:nvSpPr>
        <p:spPr bwMode="auto">
          <a:xfrm>
            <a:off x="8534400" y="3200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a:t>
            </a:r>
          </a:p>
        </p:txBody>
      </p:sp>
      <p:sp>
        <p:nvSpPr>
          <p:cNvPr id="399414" name="Text Box 59"/>
          <p:cNvSpPr txBox="1">
            <a:spLocks noChangeArrowheads="1"/>
          </p:cNvSpPr>
          <p:nvPr/>
        </p:nvSpPr>
        <p:spPr bwMode="auto">
          <a:xfrm>
            <a:off x="6934200" y="1450975"/>
            <a:ext cx="6651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Items </a:t>
            </a:r>
          </a:p>
        </p:txBody>
      </p:sp>
      <p:sp>
        <p:nvSpPr>
          <p:cNvPr id="399415" name="Line 60"/>
          <p:cNvSpPr>
            <a:spLocks noChangeShapeType="1"/>
          </p:cNvSpPr>
          <p:nvPr/>
        </p:nvSpPr>
        <p:spPr bwMode="auto">
          <a:xfrm>
            <a:off x="3657600" y="4343400"/>
            <a:ext cx="76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16" name="Oval 61"/>
          <p:cNvSpPr>
            <a:spLocks noChangeArrowheads="1"/>
          </p:cNvSpPr>
          <p:nvPr/>
        </p:nvSpPr>
        <p:spPr bwMode="auto">
          <a:xfrm>
            <a:off x="3560763" y="4276725"/>
            <a:ext cx="173037" cy="14287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17" name="Text Box 62"/>
          <p:cNvSpPr txBox="1">
            <a:spLocks noChangeArrowheads="1"/>
          </p:cNvSpPr>
          <p:nvPr/>
        </p:nvSpPr>
        <p:spPr bwMode="auto">
          <a:xfrm>
            <a:off x="2424113" y="4432300"/>
            <a:ext cx="1809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18" name="Text Box 63"/>
          <p:cNvSpPr txBox="1">
            <a:spLocks noChangeArrowheads="1"/>
          </p:cNvSpPr>
          <p:nvPr/>
        </p:nvSpPr>
        <p:spPr bwMode="auto">
          <a:xfrm>
            <a:off x="2163763" y="4508500"/>
            <a:ext cx="11144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  id</a:t>
            </a:r>
            <a:r>
              <a:rPr lang="en-US" altLang="x-none" sz="1400">
                <a:solidFill>
                  <a:srgbClr val="000000"/>
                </a:solidFill>
              </a:rPr>
              <a:t>+2</a:t>
            </a:r>
            <a:r>
              <a:rPr lang="en-US" altLang="x-none" sz="1400" baseline="50000">
                <a:solidFill>
                  <a:srgbClr val="000000"/>
                </a:solidFill>
              </a:rPr>
              <a:t>i  </a:t>
            </a:r>
            <a:r>
              <a:rPr lang="en-US" altLang="x-none" sz="1400">
                <a:solidFill>
                  <a:srgbClr val="000000"/>
                </a:solidFill>
              </a:rPr>
              <a:t>succ</a:t>
            </a:r>
          </a:p>
          <a:p>
            <a:pPr eaLnBrk="1" hangingPunct="1"/>
            <a:r>
              <a:rPr lang="en-US" altLang="x-none" sz="1400">
                <a:solidFill>
                  <a:srgbClr val="000000"/>
                </a:solidFill>
              </a:rPr>
              <a:t>0    7      0</a:t>
            </a:r>
          </a:p>
          <a:p>
            <a:pPr eaLnBrk="1" hangingPunct="1"/>
            <a:r>
              <a:rPr lang="en-US" altLang="x-none" sz="1400">
                <a:solidFill>
                  <a:srgbClr val="000000"/>
                </a:solidFill>
              </a:rPr>
              <a:t>1    0      0</a:t>
            </a:r>
          </a:p>
          <a:p>
            <a:pPr eaLnBrk="1" hangingPunct="1"/>
            <a:r>
              <a:rPr lang="en-US" altLang="x-none" sz="1400">
                <a:solidFill>
                  <a:srgbClr val="000000"/>
                </a:solidFill>
              </a:rPr>
              <a:t>2    2      2 </a:t>
            </a:r>
          </a:p>
        </p:txBody>
      </p:sp>
      <p:sp>
        <p:nvSpPr>
          <p:cNvPr id="399419" name="Rectangle 64"/>
          <p:cNvSpPr>
            <a:spLocks noChangeArrowheads="1"/>
          </p:cNvSpPr>
          <p:nvPr/>
        </p:nvSpPr>
        <p:spPr bwMode="auto">
          <a:xfrm>
            <a:off x="2209800" y="4495800"/>
            <a:ext cx="1066800" cy="990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99420" name="Line 65"/>
          <p:cNvSpPr>
            <a:spLocks noChangeShapeType="1"/>
          </p:cNvSpPr>
          <p:nvPr/>
        </p:nvSpPr>
        <p:spPr bwMode="auto">
          <a:xfrm>
            <a:off x="2378075" y="4495800"/>
            <a:ext cx="0" cy="981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1" name="Line 66"/>
          <p:cNvSpPr>
            <a:spLocks noChangeShapeType="1"/>
          </p:cNvSpPr>
          <p:nvPr/>
        </p:nvSpPr>
        <p:spPr bwMode="auto">
          <a:xfrm>
            <a:off x="2787650" y="4495800"/>
            <a:ext cx="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2" name="Line 67"/>
          <p:cNvSpPr>
            <a:spLocks noChangeShapeType="1"/>
          </p:cNvSpPr>
          <p:nvPr/>
        </p:nvSpPr>
        <p:spPr bwMode="auto">
          <a:xfrm>
            <a:off x="2178050" y="478155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3" name="Text Box 68"/>
          <p:cNvSpPr txBox="1">
            <a:spLocks noChangeArrowheads="1"/>
          </p:cNvSpPr>
          <p:nvPr/>
        </p:nvSpPr>
        <p:spPr bwMode="auto">
          <a:xfrm>
            <a:off x="2119313" y="4203700"/>
            <a:ext cx="1119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Succ. Table</a:t>
            </a:r>
          </a:p>
        </p:txBody>
      </p:sp>
      <p:sp>
        <p:nvSpPr>
          <p:cNvPr id="399424" name="AutoShape 69"/>
          <p:cNvSpPr>
            <a:spLocks noChangeArrowheads="1"/>
          </p:cNvSpPr>
          <p:nvPr/>
        </p:nvSpPr>
        <p:spPr bwMode="auto">
          <a:xfrm>
            <a:off x="1981200" y="4191000"/>
            <a:ext cx="1371600" cy="1371600"/>
          </a:xfrm>
          <a:prstGeom prst="wedgeRectCallout">
            <a:avLst>
              <a:gd name="adj1" fmla="val 65278"/>
              <a:gd name="adj2" fmla="val -3726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400">
              <a:solidFill>
                <a:srgbClr val="000000"/>
              </a:solidFill>
            </a:endParaRPr>
          </a:p>
        </p:txBody>
      </p:sp>
      <p:sp>
        <p:nvSpPr>
          <p:cNvPr id="399425" name="Line 70"/>
          <p:cNvSpPr>
            <a:spLocks noChangeShapeType="1"/>
          </p:cNvSpPr>
          <p:nvPr/>
        </p:nvSpPr>
        <p:spPr bwMode="auto">
          <a:xfrm flipV="1">
            <a:off x="5867400" y="3276600"/>
            <a:ext cx="304800" cy="228600"/>
          </a:xfrm>
          <a:prstGeom prst="line">
            <a:avLst/>
          </a:prstGeom>
          <a:noFill/>
          <a:ln w="31750">
            <a:solidFill>
              <a:schemeClr val="hlink"/>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99426" name="Text Box 71"/>
          <p:cNvSpPr txBox="1">
            <a:spLocks noChangeArrowheads="1"/>
          </p:cNvSpPr>
          <p:nvPr/>
        </p:nvSpPr>
        <p:spPr bwMode="auto">
          <a:xfrm>
            <a:off x="5243513" y="3517900"/>
            <a:ext cx="8429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query(7)</a:t>
            </a:r>
          </a:p>
        </p:txBody>
      </p:sp>
      <p:pic>
        <p:nvPicPr>
          <p:cNvPr id="399427" name="Picture 72"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29813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8" name="Picture 7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4200525"/>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9" name="Picture 7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0" name="Picture 7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39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57145D-9923-5844-9950-BBF15D5F214A}" type="slidenum">
              <a:rPr lang="en-US" altLang="x-none" sz="1400">
                <a:solidFill>
                  <a:srgbClr val="000000"/>
                </a:solidFill>
                <a:latin typeface="Times New Roman" charset="0"/>
              </a:rPr>
              <a:pPr eaLnBrk="1" hangingPunct="1"/>
              <a:t>141</a:t>
            </a:fld>
            <a:endParaRPr lang="en-US" altLang="x-none" sz="1400">
              <a:solidFill>
                <a:srgbClr val="000000"/>
              </a:solidFill>
              <a:latin typeface="Times New Roman" charset="0"/>
            </a:endParaRPr>
          </a:p>
        </p:txBody>
      </p:sp>
      <p:sp>
        <p:nvSpPr>
          <p:cNvPr id="401410" name="Rectangle 2"/>
          <p:cNvSpPr>
            <a:spLocks noGrp="1" noChangeArrowheads="1"/>
          </p:cNvSpPr>
          <p:nvPr>
            <p:ph type="title"/>
          </p:nvPr>
        </p:nvSpPr>
        <p:spPr/>
        <p:txBody>
          <a:bodyPr/>
          <a:lstStyle/>
          <a:p>
            <a:r>
              <a:rPr lang="en-US" altLang="x-none" dirty="0">
                <a:ea typeface="ＭＳ Ｐゴシック" charset="-128"/>
              </a:rPr>
              <a:t>DHT (CAN, Chord) Summary</a:t>
            </a:r>
          </a:p>
        </p:txBody>
      </p:sp>
      <p:sp>
        <p:nvSpPr>
          <p:cNvPr id="401411" name="Rectangle 3"/>
          <p:cNvSpPr>
            <a:spLocks noGrp="1" noChangeArrowheads="1"/>
          </p:cNvSpPr>
          <p:nvPr>
            <p:ph type="body" idx="1"/>
          </p:nvPr>
        </p:nvSpPr>
        <p:spPr/>
        <p:txBody>
          <a:bodyPr/>
          <a:lstStyle/>
          <a:p>
            <a:pPr>
              <a:lnSpc>
                <a:spcPct val="90000"/>
              </a:lnSpc>
              <a:buFont typeface="Wingdings" pitchFamily="2" charset="2"/>
              <a:buChar char="q"/>
            </a:pPr>
            <a:r>
              <a:rPr lang="en-US" altLang="x-none" sz="2400" dirty="0">
                <a:ea typeface="ＭＳ Ｐゴシック" charset="-128"/>
              </a:rPr>
              <a:t>Each node </a:t>
            </a:r>
            <a:r>
              <a:rPr lang="ja-JP" altLang="en-US" sz="2400" dirty="0">
                <a:ea typeface="ＭＳ Ｐゴシック" charset="-128"/>
              </a:rPr>
              <a:t>“</a:t>
            </a:r>
            <a:r>
              <a:rPr lang="en-US" altLang="ja-JP" sz="2400" dirty="0">
                <a:ea typeface="ＭＳ Ｐゴシック" charset="-128"/>
              </a:rPr>
              <a:t>owns</a:t>
            </a:r>
            <a:r>
              <a:rPr lang="ja-JP" altLang="en-US" sz="2400" dirty="0">
                <a:ea typeface="ＭＳ Ｐゴシック" charset="-128"/>
              </a:rPr>
              <a:t>”</a:t>
            </a:r>
            <a:r>
              <a:rPr lang="en-US" altLang="ja-JP" sz="2400" dirty="0">
                <a:ea typeface="ＭＳ Ｐゴシック" charset="-128"/>
              </a:rPr>
              <a:t> some portion of the key-space</a:t>
            </a:r>
            <a:endParaRPr lang="en-US" altLang="zh-CN" sz="2400" dirty="0">
              <a:ea typeface="宋体" charset="-122"/>
            </a:endParaRPr>
          </a:p>
          <a:p>
            <a:pPr lvl="1">
              <a:lnSpc>
                <a:spcPct val="90000"/>
              </a:lnSpc>
              <a:buFont typeface="Courier New" panose="02070309020205020404" pitchFamily="49" charset="0"/>
              <a:buChar char="o"/>
            </a:pPr>
            <a:r>
              <a:rPr lang="en-US" altLang="zh-CN" sz="2000" dirty="0">
                <a:ea typeface="宋体" charset="-122"/>
              </a:rPr>
              <a:t>i</a:t>
            </a:r>
            <a:r>
              <a:rPr lang="en-US" altLang="x-none" sz="2000" dirty="0">
                <a:ea typeface="ＭＳ Ｐゴシック" charset="-128"/>
              </a:rPr>
              <a:t>n CAN, it is a multi-dimensional </a:t>
            </a:r>
            <a:r>
              <a:rPr lang="ja-JP" altLang="en-US" sz="2000" dirty="0">
                <a:ea typeface="ＭＳ Ｐゴシック" charset="-128"/>
              </a:rPr>
              <a:t>“</a:t>
            </a:r>
            <a:r>
              <a:rPr lang="en-US" altLang="ja-JP" sz="2000" dirty="0">
                <a:ea typeface="ＭＳ Ｐゴシック" charset="-128"/>
              </a:rPr>
              <a:t>zone</a:t>
            </a:r>
            <a:r>
              <a:rPr lang="ja-JP" altLang="en-US" sz="2000" dirty="0">
                <a:ea typeface="ＭＳ Ｐゴシック" charset="-128"/>
              </a:rPr>
              <a:t>”</a:t>
            </a:r>
            <a:endParaRPr lang="en-US" altLang="zh-CN" sz="2000" dirty="0">
              <a:ea typeface="宋体" charset="-122"/>
            </a:endParaRPr>
          </a:p>
          <a:p>
            <a:pPr lvl="1">
              <a:lnSpc>
                <a:spcPct val="90000"/>
              </a:lnSpc>
              <a:buFont typeface="Courier New" panose="02070309020205020404" pitchFamily="49" charset="0"/>
              <a:buChar char="o"/>
            </a:pPr>
            <a:r>
              <a:rPr lang="en-US" altLang="zh-CN" sz="2000" dirty="0">
                <a:ea typeface="宋体" charset="-122"/>
              </a:rPr>
              <a:t>i</a:t>
            </a:r>
            <a:r>
              <a:rPr lang="en-US" altLang="x-none" sz="2000" dirty="0">
                <a:ea typeface="ＭＳ Ｐゴシック" charset="-128"/>
              </a:rPr>
              <a:t>n Chord, it is the key-id-space between two nodes in 1-D ring</a:t>
            </a:r>
          </a:p>
          <a:p>
            <a:pPr lvl="1">
              <a:lnSpc>
                <a:spcPct val="90000"/>
              </a:lnSpc>
            </a:pPr>
            <a:endParaRPr lang="en-US" altLang="x-none" sz="2000" dirty="0">
              <a:ea typeface="ＭＳ Ｐゴシック" charset="-128"/>
            </a:endParaRPr>
          </a:p>
          <a:p>
            <a:pPr>
              <a:lnSpc>
                <a:spcPct val="90000"/>
              </a:lnSpc>
              <a:buFont typeface="Wingdings" pitchFamily="2" charset="2"/>
              <a:buChar char="q"/>
            </a:pPr>
            <a:r>
              <a:rPr lang="en-US" altLang="x-none" sz="2400" dirty="0">
                <a:ea typeface="ＭＳ Ｐゴシック" charset="-128"/>
              </a:rPr>
              <a:t>Files and nodes are assigned random locations in key-space</a:t>
            </a:r>
          </a:p>
          <a:p>
            <a:pPr lvl="1">
              <a:lnSpc>
                <a:spcPct val="90000"/>
              </a:lnSpc>
              <a:buFont typeface="Courier New" panose="02070309020205020404" pitchFamily="49" charset="0"/>
              <a:buChar char="o"/>
            </a:pPr>
            <a:r>
              <a:rPr lang="en-US" altLang="zh-CN" sz="2000" dirty="0">
                <a:ea typeface="宋体" charset="-122"/>
              </a:rPr>
              <a:t>p</a:t>
            </a:r>
            <a:r>
              <a:rPr lang="en-US" altLang="x-none" sz="2000" dirty="0">
                <a:ea typeface="ＭＳ Ｐゴシック" charset="-128"/>
              </a:rPr>
              <a:t>rovides some load balancing</a:t>
            </a:r>
          </a:p>
          <a:p>
            <a:pPr lvl="2">
              <a:lnSpc>
                <a:spcPct val="90000"/>
              </a:lnSpc>
            </a:pPr>
            <a:r>
              <a:rPr lang="en-US" altLang="zh-CN" sz="1800" dirty="0">
                <a:ea typeface="宋体" charset="-122"/>
              </a:rPr>
              <a:t>p</a:t>
            </a:r>
            <a:r>
              <a:rPr lang="en-US" altLang="x-none" sz="1800" dirty="0">
                <a:ea typeface="ＭＳ Ｐゴシック" charset="-128"/>
              </a:rPr>
              <a:t>robabilistically equal division of keys to nodes</a:t>
            </a:r>
          </a:p>
          <a:p>
            <a:pPr lvl="2">
              <a:lnSpc>
                <a:spcPct val="90000"/>
              </a:lnSpc>
            </a:pPr>
            <a:endParaRPr lang="en-US" altLang="x-none" sz="1800" dirty="0">
              <a:ea typeface="ＭＳ Ｐゴシック" charset="-128"/>
            </a:endParaRPr>
          </a:p>
          <a:p>
            <a:pPr>
              <a:lnSpc>
                <a:spcPct val="90000"/>
              </a:lnSpc>
              <a:buFont typeface="Wingdings" pitchFamily="2" charset="2"/>
              <a:buChar char="q"/>
            </a:pPr>
            <a:r>
              <a:rPr lang="en-US" altLang="x-none" sz="2400" dirty="0">
                <a:ea typeface="ＭＳ Ｐゴシック" charset="-128"/>
              </a:rPr>
              <a:t>Distributed, greedy routing based </a:t>
            </a:r>
            <a:r>
              <a:rPr lang="en-US" altLang="x-none" sz="2400" dirty="0" err="1">
                <a:ea typeface="ＭＳ Ｐゴシック" charset="-128"/>
              </a:rPr>
              <a:t>alg</a:t>
            </a:r>
            <a:endParaRPr lang="en-US" altLang="x-none" sz="2400" dirty="0">
              <a:ea typeface="ＭＳ Ｐゴシック" charset="-128"/>
            </a:endParaRPr>
          </a:p>
          <a:p>
            <a:pPr lvl="1">
              <a:lnSpc>
                <a:spcPct val="90000"/>
              </a:lnSpc>
              <a:buFont typeface="Courier New" panose="02070309020205020404" pitchFamily="49" charset="0"/>
              <a:buChar char="o"/>
            </a:pPr>
            <a:r>
              <a:rPr lang="en-US" altLang="zh-CN" sz="2000" dirty="0">
                <a:ea typeface="宋体" charset="-122"/>
              </a:rPr>
              <a:t>n</a:t>
            </a:r>
            <a:r>
              <a:rPr lang="en-US" altLang="x-none" sz="2000" dirty="0">
                <a:ea typeface="ＭＳ Ｐゴシック" charset="-128"/>
              </a:rPr>
              <a:t>ode X does not know of a path to a key Z</a:t>
            </a:r>
          </a:p>
          <a:p>
            <a:pPr lvl="1">
              <a:lnSpc>
                <a:spcPct val="90000"/>
              </a:lnSpc>
              <a:buFont typeface="Courier New" panose="02070309020205020404" pitchFamily="49" charset="0"/>
              <a:buChar char="o"/>
            </a:pPr>
            <a:r>
              <a:rPr lang="en-US" altLang="zh-CN" sz="2000" dirty="0">
                <a:ea typeface="宋体" charset="-122"/>
              </a:rPr>
              <a:t>b</a:t>
            </a:r>
            <a:r>
              <a:rPr lang="en-US" altLang="x-none" sz="2000" dirty="0">
                <a:ea typeface="ＭＳ Ｐゴシック" charset="-128"/>
              </a:rPr>
              <a:t>ut if it appears that node Y is the closest to Z among all of the nodes known to X</a:t>
            </a:r>
          </a:p>
          <a:p>
            <a:pPr lvl="1">
              <a:lnSpc>
                <a:spcPct val="90000"/>
              </a:lnSpc>
              <a:buFont typeface="Courier New" panose="02070309020205020404" pitchFamily="49" charset="0"/>
              <a:buChar char="o"/>
            </a:pPr>
            <a:r>
              <a:rPr lang="en-US" altLang="zh-CN" sz="2000" dirty="0">
                <a:ea typeface="宋体" charset="-122"/>
              </a:rPr>
              <a:t>s</a:t>
            </a:r>
            <a:r>
              <a:rPr lang="en-US" altLang="x-none" sz="2000" dirty="0">
                <a:ea typeface="ＭＳ Ｐゴシック" charset="-128"/>
              </a:rPr>
              <a:t>o route to Y</a:t>
            </a:r>
          </a:p>
        </p:txBody>
      </p:sp>
    </p:spTree>
    <p:extLst>
      <p:ext uri="{BB962C8B-B14F-4D97-AF65-F5344CB8AC3E}">
        <p14:creationId xmlns:p14="http://schemas.microsoft.com/office/powerpoint/2010/main" val="87749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14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1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14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4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4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14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141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141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14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a:t>Backup Slides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142</a:t>
            </a:fld>
            <a:endParaRPr lang="en-US" altLang="x-none"/>
          </a:p>
        </p:txBody>
      </p:sp>
    </p:spTree>
    <p:extLst>
      <p:ext uri="{BB962C8B-B14F-4D97-AF65-F5344CB8AC3E}">
        <p14:creationId xmlns:p14="http://schemas.microsoft.com/office/powerpoint/2010/main" val="3871293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1">
              <a:buFont typeface="Courier New" charset="0"/>
              <a:buChar char="o"/>
            </a:pPr>
            <a:r>
              <a:rPr lang="en-US" altLang="x-none" dirty="0">
                <a:ea typeface="ＭＳ Ｐゴシック" charset="-128"/>
              </a:rPr>
              <a:t>distribute content verification (Block chain)</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3D84E7CC-9B5C-CA41-B941-367D7F84C09E}" type="slidenum">
              <a:rPr lang="en-US" altLang="x-none" sz="1400">
                <a:solidFill>
                  <a:srgbClr val="000000"/>
                </a:solidFill>
                <a:latin typeface="Comic Sans MS" charset="0"/>
              </a:rPr>
              <a:pPr algn="r" eaLnBrk="1" hangingPunct="1"/>
              <a:t>143</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7417986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82000" cy="1143000"/>
          </a:xfrm>
        </p:spPr>
        <p:txBody>
          <a:bodyPr/>
          <a:lstStyle/>
          <a:p>
            <a:r>
              <a:rPr lang="en-US" dirty="0"/>
              <a:t>Motivation: Centralized Clearing House of Financial Transactions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144</a:t>
            </a:fld>
            <a:endParaRPr lang="en-US" altLang="x-none"/>
          </a:p>
        </p:txBody>
      </p:sp>
      <p:sp>
        <p:nvSpPr>
          <p:cNvPr id="6" name="Rectangle 5"/>
          <p:cNvSpPr/>
          <p:nvPr/>
        </p:nvSpPr>
        <p:spPr>
          <a:xfrm>
            <a:off x="381000" y="6321623"/>
            <a:ext cx="7924800" cy="307777"/>
          </a:xfrm>
          <a:prstGeom prst="rect">
            <a:avLst/>
          </a:prstGeom>
        </p:spPr>
        <p:txBody>
          <a:bodyPr wrap="square">
            <a:spAutoFit/>
          </a:bodyPr>
          <a:lstStyle/>
          <a:p>
            <a:r>
              <a:rPr lang="en-US" sz="1400"/>
              <a:t>Source: https</a:t>
            </a:r>
            <a:r>
              <a:rPr lang="en-US" sz="1400" dirty="0"/>
              <a:t>://</a:t>
            </a:r>
            <a:r>
              <a:rPr lang="en-US" sz="1400" dirty="0" err="1"/>
              <a:t>www.slideshare.net</a:t>
            </a:r>
            <a:r>
              <a:rPr lang="en-US" sz="1400" dirty="0"/>
              <a:t>/</a:t>
            </a:r>
            <a:r>
              <a:rPr lang="en-US" sz="1400" dirty="0" err="1"/>
              <a:t>JrmeKehrli</a:t>
            </a:r>
            <a:r>
              <a:rPr lang="en-US" sz="1400" dirty="0"/>
              <a:t>/the-</a:t>
            </a:r>
            <a:r>
              <a:rPr lang="en-US" sz="1400" dirty="0" err="1"/>
              <a:t>blockchain</a:t>
            </a:r>
            <a:r>
              <a:rPr lang="en-US" sz="1400" dirty="0"/>
              <a:t>-the-technology-behind-bitcoin</a:t>
            </a:r>
          </a:p>
        </p:txBody>
      </p:sp>
      <p:sp>
        <p:nvSpPr>
          <p:cNvPr id="7" name="Rectangle 3"/>
          <p:cNvSpPr txBox="1">
            <a:spLocks noChangeArrowheads="1"/>
          </p:cNvSpPr>
          <p:nvPr/>
        </p:nvSpPr>
        <p:spPr bwMode="auto">
          <a:xfrm>
            <a:off x="5310884" y="1600200"/>
            <a:ext cx="35283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defTabSz="914400">
              <a:lnSpc>
                <a:spcPct val="90000"/>
              </a:lnSpc>
              <a:buFont typeface="Wingdings" pitchFamily="2" charset="2"/>
              <a:buChar char="q"/>
            </a:pPr>
            <a:r>
              <a:rPr lang="en-US" altLang="zh-CN" kern="0" dirty="0">
                <a:ea typeface="宋体" charset="-122"/>
              </a:rPr>
              <a:t>Function:</a:t>
            </a:r>
            <a:r>
              <a:rPr lang="en-US" altLang="zh-CN" sz="2400" kern="0" dirty="0">
                <a:ea typeface="宋体" charset="-122"/>
              </a:rPr>
              <a:t> </a:t>
            </a:r>
          </a:p>
          <a:p>
            <a:pPr lvl="1" defTabSz="914400">
              <a:lnSpc>
                <a:spcPct val="90000"/>
              </a:lnSpc>
              <a:buFont typeface="Courier New" panose="02070309020205020404" pitchFamily="49" charset="0"/>
              <a:buChar char="o"/>
            </a:pPr>
            <a:r>
              <a:rPr lang="en-US" altLang="zh-CN" sz="2000" kern="0" dirty="0">
                <a:ea typeface="宋体" charset="-122"/>
              </a:rPr>
              <a:t>sees all transactions</a:t>
            </a:r>
          </a:p>
          <a:p>
            <a:pPr lvl="2" defTabSz="914400">
              <a:lnSpc>
                <a:spcPct val="90000"/>
              </a:lnSpc>
            </a:pPr>
            <a:r>
              <a:rPr lang="en-US" altLang="zh-CN" sz="1800" kern="0" dirty="0">
                <a:ea typeface="宋体" charset="-122"/>
              </a:rPr>
              <a:t>with its </a:t>
            </a:r>
            <a:r>
              <a:rPr lang="en-US" altLang="zh-CN" sz="1800" b="1" kern="0" dirty="0">
                <a:solidFill>
                  <a:srgbClr val="FF0000"/>
                </a:solidFill>
                <a:ea typeface="宋体" charset="-122"/>
              </a:rPr>
              <a:t>centralized ledger</a:t>
            </a:r>
          </a:p>
          <a:p>
            <a:pPr lvl="1" defTabSz="914400">
              <a:lnSpc>
                <a:spcPct val="90000"/>
              </a:lnSpc>
              <a:buFont typeface="Courier New" panose="02070309020205020404" pitchFamily="49" charset="0"/>
              <a:buChar char="o"/>
            </a:pPr>
            <a:r>
              <a:rPr lang="en-US" altLang="zh-CN" sz="2000" kern="0" dirty="0">
                <a:ea typeface="宋体" charset="-122"/>
              </a:rPr>
              <a:t>be able to verify validity of each transaction, e.g., no double-spending</a:t>
            </a:r>
            <a:br>
              <a:rPr lang="en-US" altLang="zh-CN" sz="2000" kern="0" dirty="0">
                <a:ea typeface="宋体" charset="-122"/>
              </a:rPr>
            </a:br>
            <a:endParaRPr lang="en-US" altLang="zh-CN" sz="2000" kern="0" dirty="0">
              <a:ea typeface="宋体" charset="-122"/>
            </a:endParaRPr>
          </a:p>
          <a:p>
            <a:pPr defTabSz="914400">
              <a:lnSpc>
                <a:spcPct val="90000"/>
              </a:lnSpc>
              <a:buFont typeface="Wingdings" pitchFamily="2" charset="2"/>
              <a:buChar char="q"/>
            </a:pPr>
            <a:r>
              <a:rPr lang="en-US" altLang="zh-CN" kern="0" dirty="0">
                <a:ea typeface="宋体" charset="-122"/>
              </a:rPr>
              <a:t>Problem</a:t>
            </a:r>
          </a:p>
          <a:p>
            <a:pPr lvl="1" defTabSz="914400">
              <a:lnSpc>
                <a:spcPct val="90000"/>
              </a:lnSpc>
              <a:buFont typeface="Courier New" panose="02070309020205020404" pitchFamily="49" charset="0"/>
              <a:buChar char="o"/>
            </a:pPr>
            <a:r>
              <a:rPr lang="en-US" altLang="zh-CN" kern="0" dirty="0">
                <a:ea typeface="宋体" charset="-122"/>
              </a:rPr>
              <a:t>single point of trust (attack, charge)</a:t>
            </a:r>
          </a:p>
        </p:txBody>
      </p:sp>
      <p:pic>
        <p:nvPicPr>
          <p:cNvPr id="3" name="Picture 2"/>
          <p:cNvPicPr>
            <a:picLocks noChangeAspect="1"/>
          </p:cNvPicPr>
          <p:nvPr/>
        </p:nvPicPr>
        <p:blipFill>
          <a:blip r:embed="rId2"/>
          <a:stretch>
            <a:fillRect/>
          </a:stretch>
        </p:blipFill>
        <p:spPr>
          <a:xfrm>
            <a:off x="914400" y="1600200"/>
            <a:ext cx="2895600" cy="4400551"/>
          </a:xfrm>
          <a:prstGeom prst="rect">
            <a:avLst/>
          </a:prstGeom>
        </p:spPr>
      </p:pic>
      <p:pic>
        <p:nvPicPr>
          <p:cNvPr id="8" name="Picture 7"/>
          <p:cNvPicPr>
            <a:picLocks noChangeAspect="1"/>
          </p:cNvPicPr>
          <p:nvPr/>
        </p:nvPicPr>
        <p:blipFill>
          <a:blip r:embed="rId3"/>
          <a:stretch>
            <a:fillRect/>
          </a:stretch>
        </p:blipFill>
        <p:spPr>
          <a:xfrm>
            <a:off x="1752600" y="3581400"/>
            <a:ext cx="1288313" cy="1314122"/>
          </a:xfrm>
          <a:prstGeom prst="rect">
            <a:avLst/>
          </a:prstGeom>
        </p:spPr>
      </p:pic>
    </p:spTree>
    <p:extLst>
      <p:ext uri="{BB962C8B-B14F-4D97-AF65-F5344CB8AC3E}">
        <p14:creationId xmlns:p14="http://schemas.microsoft.com/office/powerpoint/2010/main" val="8571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05800" cy="1143000"/>
          </a:xfrm>
        </p:spPr>
        <p:txBody>
          <a:bodyPr/>
          <a:lstStyle/>
          <a:p>
            <a:r>
              <a:rPr lang="en-US"/>
              <a:t>Motivation: </a:t>
            </a:r>
            <a:r>
              <a:rPr lang="en-US" dirty="0"/>
              <a:t>Distributed Ledgers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145</a:t>
            </a:fld>
            <a:endParaRPr lang="en-US" altLang="x-none"/>
          </a:p>
        </p:txBody>
      </p:sp>
      <p:pic>
        <p:nvPicPr>
          <p:cNvPr id="3" name="Picture 2"/>
          <p:cNvPicPr>
            <a:picLocks noChangeAspect="1"/>
          </p:cNvPicPr>
          <p:nvPr/>
        </p:nvPicPr>
        <p:blipFill>
          <a:blip r:embed="rId2"/>
          <a:stretch>
            <a:fillRect/>
          </a:stretch>
        </p:blipFill>
        <p:spPr>
          <a:xfrm>
            <a:off x="914400" y="1828800"/>
            <a:ext cx="4771673" cy="4509105"/>
          </a:xfrm>
          <a:prstGeom prst="rect">
            <a:avLst/>
          </a:prstGeom>
        </p:spPr>
      </p:pic>
      <p:pic>
        <p:nvPicPr>
          <p:cNvPr id="6" name="Picture 5"/>
          <p:cNvPicPr>
            <a:picLocks noChangeAspect="1"/>
          </p:cNvPicPr>
          <p:nvPr/>
        </p:nvPicPr>
        <p:blipFill>
          <a:blip r:embed="rId3"/>
          <a:stretch>
            <a:fillRect/>
          </a:stretch>
        </p:blipFill>
        <p:spPr>
          <a:xfrm>
            <a:off x="6219720" y="3802102"/>
            <a:ext cx="2743200" cy="511046"/>
          </a:xfrm>
          <a:prstGeom prst="rect">
            <a:avLst/>
          </a:prstGeom>
        </p:spPr>
      </p:pic>
      <p:pic>
        <p:nvPicPr>
          <p:cNvPr id="7" name="Picture 6"/>
          <p:cNvPicPr>
            <a:picLocks noChangeAspect="1"/>
          </p:cNvPicPr>
          <p:nvPr/>
        </p:nvPicPr>
        <p:blipFill>
          <a:blip r:embed="rId4"/>
          <a:stretch>
            <a:fillRect/>
          </a:stretch>
        </p:blipFill>
        <p:spPr>
          <a:xfrm>
            <a:off x="6176913" y="1837544"/>
            <a:ext cx="2514600" cy="1750446"/>
          </a:xfrm>
          <a:prstGeom prst="rect">
            <a:avLst/>
          </a:prstGeom>
        </p:spPr>
      </p:pic>
      <p:pic>
        <p:nvPicPr>
          <p:cNvPr id="8" name="Picture 7"/>
          <p:cNvPicPr>
            <a:picLocks noChangeAspect="1"/>
          </p:cNvPicPr>
          <p:nvPr/>
        </p:nvPicPr>
        <p:blipFill>
          <a:blip r:embed="rId5"/>
          <a:stretch>
            <a:fillRect/>
          </a:stretch>
        </p:blipFill>
        <p:spPr>
          <a:xfrm>
            <a:off x="6227788" y="4492485"/>
            <a:ext cx="2472418" cy="1903603"/>
          </a:xfrm>
          <a:prstGeom prst="rect">
            <a:avLst/>
          </a:prstGeom>
        </p:spPr>
      </p:pic>
    </p:spTree>
    <p:extLst>
      <p:ext uri="{BB962C8B-B14F-4D97-AF65-F5344CB8AC3E}">
        <p14:creationId xmlns:p14="http://schemas.microsoft.com/office/powerpoint/2010/main" val="11518155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228600"/>
            <a:ext cx="8042275" cy="1143000"/>
          </a:xfrm>
        </p:spPr>
        <p:txBody>
          <a:bodyPr/>
          <a:lstStyle/>
          <a:p>
            <a:r>
              <a:rPr lang="en-US" sz="3600" dirty="0" err="1"/>
              <a:t>BitCoin</a:t>
            </a:r>
            <a:r>
              <a:rPr lang="en-US" sz="3600" dirty="0"/>
              <a:t> Details: Transaction Chains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146</a:t>
            </a:fld>
            <a:endParaRPr lang="en-US" altLang="x-none"/>
          </a:p>
        </p:txBody>
      </p:sp>
      <p:grpSp>
        <p:nvGrpSpPr>
          <p:cNvPr id="7" name="Group 6"/>
          <p:cNvGrpSpPr/>
          <p:nvPr/>
        </p:nvGrpSpPr>
        <p:grpSpPr>
          <a:xfrm>
            <a:off x="838200" y="1644443"/>
            <a:ext cx="7737474" cy="4930982"/>
            <a:chOff x="838200" y="1644443"/>
            <a:chExt cx="7737474" cy="4930982"/>
          </a:xfrm>
        </p:grpSpPr>
        <p:pic>
          <p:nvPicPr>
            <p:cNvPr id="5" name="Picture 4"/>
            <p:cNvPicPr>
              <a:picLocks noChangeAspect="1"/>
            </p:cNvPicPr>
            <p:nvPr/>
          </p:nvPicPr>
          <p:blipFill>
            <a:blip r:embed="rId2"/>
            <a:stretch>
              <a:fillRect/>
            </a:stretch>
          </p:blipFill>
          <p:spPr>
            <a:xfrm>
              <a:off x="1073045" y="1644443"/>
              <a:ext cx="7502629" cy="4905998"/>
            </a:xfrm>
            <a:prstGeom prst="rect">
              <a:avLst/>
            </a:prstGeom>
          </p:spPr>
        </p:pic>
        <p:sp>
          <p:nvSpPr>
            <p:cNvPr id="6" name="Rectangle 5"/>
            <p:cNvSpPr/>
            <p:nvPr/>
          </p:nvSpPr>
          <p:spPr bwMode="auto">
            <a:xfrm>
              <a:off x="838200" y="5791200"/>
              <a:ext cx="914400" cy="7842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9278484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BitCoin</a:t>
            </a:r>
            <a:r>
              <a:rPr lang="en-US" sz="3600" dirty="0"/>
              <a:t> Details: Transaction Chains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147</a:t>
            </a:fld>
            <a:endParaRPr lang="en-US" altLang="x-none"/>
          </a:p>
        </p:txBody>
      </p:sp>
      <p:grpSp>
        <p:nvGrpSpPr>
          <p:cNvPr id="7" name="Group 6"/>
          <p:cNvGrpSpPr/>
          <p:nvPr/>
        </p:nvGrpSpPr>
        <p:grpSpPr>
          <a:xfrm>
            <a:off x="543393" y="1550560"/>
            <a:ext cx="8260882" cy="5183838"/>
            <a:chOff x="543393" y="1550560"/>
            <a:chExt cx="8260882" cy="5183838"/>
          </a:xfrm>
        </p:grpSpPr>
        <p:pic>
          <p:nvPicPr>
            <p:cNvPr id="5" name="Picture 4"/>
            <p:cNvPicPr>
              <a:picLocks noChangeAspect="1"/>
            </p:cNvPicPr>
            <p:nvPr/>
          </p:nvPicPr>
          <p:blipFill>
            <a:blip r:embed="rId2"/>
            <a:stretch>
              <a:fillRect/>
            </a:stretch>
          </p:blipFill>
          <p:spPr>
            <a:xfrm>
              <a:off x="727075" y="1550560"/>
              <a:ext cx="8077200" cy="5038606"/>
            </a:xfrm>
            <a:prstGeom prst="rect">
              <a:avLst/>
            </a:prstGeom>
          </p:spPr>
        </p:pic>
        <p:sp>
          <p:nvSpPr>
            <p:cNvPr id="6" name="Rectangle 5"/>
            <p:cNvSpPr/>
            <p:nvPr/>
          </p:nvSpPr>
          <p:spPr bwMode="auto">
            <a:xfrm>
              <a:off x="543393" y="5950173"/>
              <a:ext cx="914400" cy="7842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5431861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pPr>
              <a:buFont typeface="Wingdings" pitchFamily="2" charset="2"/>
              <a:buChar char="q"/>
            </a:pPr>
            <a:r>
              <a:rPr lang="en-US" dirty="0"/>
              <a:t>Main problem</a:t>
            </a:r>
          </a:p>
          <a:p>
            <a:pPr lvl="1">
              <a:buFont typeface="Courier New" panose="02070309020205020404" pitchFamily="49" charset="0"/>
              <a:buChar char="o"/>
            </a:pPr>
            <a:r>
              <a:rPr lang="en-US" dirty="0"/>
              <a:t>Avoid faked entries of ledgers</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148</a:t>
            </a:fld>
            <a:endParaRPr lang="en-US" altLang="x-none"/>
          </a:p>
        </p:txBody>
      </p:sp>
      <p:pic>
        <p:nvPicPr>
          <p:cNvPr id="5" name="Picture 4"/>
          <p:cNvPicPr>
            <a:picLocks noChangeAspect="1"/>
          </p:cNvPicPr>
          <p:nvPr/>
        </p:nvPicPr>
        <p:blipFill>
          <a:blip r:embed="rId2"/>
          <a:stretch>
            <a:fillRect/>
          </a:stretch>
        </p:blipFill>
        <p:spPr>
          <a:xfrm>
            <a:off x="4932922" y="3034695"/>
            <a:ext cx="3642753" cy="3442305"/>
          </a:xfrm>
          <a:prstGeom prst="rect">
            <a:avLst/>
          </a:prstGeom>
        </p:spPr>
      </p:pic>
    </p:spTree>
    <p:extLst>
      <p:ext uri="{BB962C8B-B14F-4D97-AF65-F5344CB8AC3E}">
        <p14:creationId xmlns:p14="http://schemas.microsoft.com/office/powerpoint/2010/main" val="5766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Chain: Basic Ideas</a:t>
            </a:r>
          </a:p>
        </p:txBody>
      </p:sp>
      <p:sp>
        <p:nvSpPr>
          <p:cNvPr id="3" name="Content Placeholder 2"/>
          <p:cNvSpPr>
            <a:spLocks noGrp="1"/>
          </p:cNvSpPr>
          <p:nvPr>
            <p:ph idx="1"/>
          </p:nvPr>
        </p:nvSpPr>
        <p:spPr>
          <a:xfrm>
            <a:off x="533399" y="1600200"/>
            <a:ext cx="8499475" cy="4648200"/>
          </a:xfrm>
        </p:spPr>
        <p:txBody>
          <a:bodyPr/>
          <a:lstStyle/>
          <a:p>
            <a:pPr>
              <a:buFont typeface="Wingdings" pitchFamily="2" charset="2"/>
              <a:buChar char="q"/>
            </a:pPr>
            <a:r>
              <a:rPr lang="en-US" sz="2400" dirty="0"/>
              <a:t>Make each entry difficult to create: Block Puzzle</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149</a:t>
            </a:fld>
            <a:endParaRPr lang="en-US" altLang="x-none"/>
          </a:p>
        </p:txBody>
      </p:sp>
      <p:pic>
        <p:nvPicPr>
          <p:cNvPr id="6" name="Picture 5"/>
          <p:cNvPicPr>
            <a:picLocks noChangeAspect="1"/>
          </p:cNvPicPr>
          <p:nvPr/>
        </p:nvPicPr>
        <p:blipFill>
          <a:blip r:embed="rId2"/>
          <a:stretch>
            <a:fillRect/>
          </a:stretch>
        </p:blipFill>
        <p:spPr>
          <a:xfrm>
            <a:off x="1066800" y="2369985"/>
            <a:ext cx="7239000" cy="4041927"/>
          </a:xfrm>
          <a:prstGeom prst="rect">
            <a:avLst/>
          </a:prstGeom>
        </p:spPr>
      </p:pic>
    </p:spTree>
    <p:extLst>
      <p:ext uri="{BB962C8B-B14F-4D97-AF65-F5344CB8AC3E}">
        <p14:creationId xmlns:p14="http://schemas.microsoft.com/office/powerpoint/2010/main" val="187081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atin typeface="Comic Sans MS" charset="0"/>
              </a:rPr>
              <a:t>Why IP Address Matters?</a:t>
            </a:r>
          </a:p>
        </p:txBody>
      </p:sp>
      <p:sp>
        <p:nvSpPr>
          <p:cNvPr id="117762" name="Content Placeholder 2"/>
          <p:cNvSpPr>
            <a:spLocks noGrp="1"/>
          </p:cNvSpPr>
          <p:nvPr>
            <p:ph idx="1"/>
          </p:nvPr>
        </p:nvSpPr>
        <p:spPr>
          <a:xfrm>
            <a:off x="533400" y="4267200"/>
            <a:ext cx="8229600" cy="2362200"/>
          </a:xfrm>
        </p:spPr>
        <p:txBody>
          <a:bodyPr/>
          <a:lstStyle/>
          <a:p>
            <a:pPr>
              <a:buFont typeface="Wingdings" charset="0"/>
              <a:buChar char="q"/>
            </a:pPr>
            <a:r>
              <a:rPr lang="en-US" sz="2000">
                <a:latin typeface="Comic Sans MS" charset="0"/>
              </a:rPr>
              <a:t>Each network interface card listens to an assigned MAC address</a:t>
            </a:r>
          </a:p>
          <a:p>
            <a:pPr>
              <a:buFont typeface="Wingdings" charset="0"/>
              <a:buChar char="q"/>
            </a:pPr>
            <a:r>
              <a:rPr lang="en-US" sz="2000">
                <a:latin typeface="Comic Sans MS" charset="0"/>
              </a:rPr>
              <a:t>A router is configured with the range of IP addresses connected to each interface (NIC)</a:t>
            </a:r>
          </a:p>
          <a:p>
            <a:pPr>
              <a:buFont typeface="Wingdings" charset="0"/>
              <a:buChar char="q"/>
            </a:pPr>
            <a:r>
              <a:rPr lang="en-US" sz="2000">
                <a:latin typeface="Comic Sans MS" charset="0"/>
              </a:rPr>
              <a:t>To send to a device with a given IP, the router needs to translate IP to MAC (device) address</a:t>
            </a:r>
          </a:p>
          <a:p>
            <a:pPr>
              <a:buFont typeface="Wingdings" charset="0"/>
              <a:buChar char="q"/>
            </a:pPr>
            <a:r>
              <a:rPr lang="en-US" sz="2000">
                <a:latin typeface="Comic Sans MS" charset="0"/>
              </a:rPr>
              <a:t>The translation is done by the Address Resolution Protocol (ARP)</a:t>
            </a:r>
          </a:p>
        </p:txBody>
      </p:sp>
      <p:sp>
        <p:nvSpPr>
          <p:cNvPr id="1177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67650EB-41D2-5442-ABDC-3FD06F401923}"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15</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177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6038850" cy="264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7765" name="Rectangle 8"/>
          <p:cNvSpPr>
            <a:spLocks noChangeArrowheads="1"/>
          </p:cNvSpPr>
          <p:nvPr/>
        </p:nvSpPr>
        <p:spPr bwMode="auto">
          <a:xfrm>
            <a:off x="1524000" y="35814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Tree>
    <p:extLst>
      <p:ext uri="{BB962C8B-B14F-4D97-AF65-F5344CB8AC3E}">
        <p14:creationId xmlns:p14="http://schemas.microsoft.com/office/powerpoint/2010/main" val="3701516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Chain: Basic Ideas</a:t>
            </a:r>
          </a:p>
        </p:txBody>
      </p:sp>
      <p:sp>
        <p:nvSpPr>
          <p:cNvPr id="3" name="Content Placeholder 2"/>
          <p:cNvSpPr>
            <a:spLocks noGrp="1"/>
          </p:cNvSpPr>
          <p:nvPr>
            <p:ph idx="1"/>
          </p:nvPr>
        </p:nvSpPr>
        <p:spPr>
          <a:xfrm>
            <a:off x="533399" y="1600200"/>
            <a:ext cx="8499475" cy="4648200"/>
          </a:xfrm>
        </p:spPr>
        <p:txBody>
          <a:bodyPr/>
          <a:lstStyle/>
          <a:p>
            <a:pPr>
              <a:buFont typeface="Wingdings" pitchFamily="2" charset="2"/>
              <a:buChar char="q"/>
            </a:pPr>
            <a:r>
              <a:rPr lang="en-US" sz="2400" dirty="0"/>
              <a:t>Chain the blocks to make any creation of a new block needs to re-do all work</a:t>
            </a:r>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150</a:t>
            </a:fld>
            <a:endParaRPr lang="en-US" altLang="x-none"/>
          </a:p>
        </p:txBody>
      </p:sp>
      <p:grpSp>
        <p:nvGrpSpPr>
          <p:cNvPr id="9" name="Group 8"/>
          <p:cNvGrpSpPr/>
          <p:nvPr/>
        </p:nvGrpSpPr>
        <p:grpSpPr>
          <a:xfrm>
            <a:off x="998095" y="2543180"/>
            <a:ext cx="7612557" cy="4108445"/>
            <a:chOff x="998095" y="2543180"/>
            <a:chExt cx="7612557" cy="4108445"/>
          </a:xfrm>
        </p:grpSpPr>
        <p:pic>
          <p:nvPicPr>
            <p:cNvPr id="7" name="Picture 6"/>
            <p:cNvPicPr>
              <a:picLocks noChangeAspect="1"/>
            </p:cNvPicPr>
            <p:nvPr/>
          </p:nvPicPr>
          <p:blipFill>
            <a:blip r:embed="rId2"/>
            <a:stretch>
              <a:fillRect/>
            </a:stretch>
          </p:blipFill>
          <p:spPr>
            <a:xfrm>
              <a:off x="998095" y="2543180"/>
              <a:ext cx="7612557" cy="4032245"/>
            </a:xfrm>
            <a:prstGeom prst="rect">
              <a:avLst/>
            </a:prstGeom>
          </p:spPr>
        </p:pic>
        <p:sp>
          <p:nvSpPr>
            <p:cNvPr id="8" name="Rectangle 7"/>
            <p:cNvSpPr/>
            <p:nvPr/>
          </p:nvSpPr>
          <p:spPr bwMode="auto">
            <a:xfrm>
              <a:off x="998095" y="6324600"/>
              <a:ext cx="914400" cy="3270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6934818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1">
              <a:buFont typeface="Courier New" charset="0"/>
              <a:buChar char="o"/>
            </a:pPr>
            <a:r>
              <a:rPr lang="en-US" altLang="x-none" dirty="0">
                <a:ea typeface="ＭＳ Ｐゴシック" charset="-128"/>
              </a:rPr>
              <a:t>distribute content verification (Block chain)</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3D84E7CC-9B5C-CA41-B941-367D7F84C09E}" type="slidenum">
              <a:rPr lang="en-US" altLang="x-none" sz="1400">
                <a:solidFill>
                  <a:srgbClr val="000000"/>
                </a:solidFill>
                <a:latin typeface="Comic Sans MS" charset="0"/>
              </a:rPr>
              <a:pPr algn="r" eaLnBrk="1" hangingPunct="1"/>
              <a:t>151</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600195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p:txBody>
          <a:bodyPr/>
          <a:lstStyle/>
          <a:p>
            <a:r>
              <a:rPr lang="en-US" altLang="x-none">
                <a:ea typeface="ＭＳ Ｐゴシック" charset="-128"/>
              </a:rPr>
              <a:t>Outline</a:t>
            </a:r>
          </a:p>
        </p:txBody>
      </p:sp>
      <p:sp>
        <p:nvSpPr>
          <p:cNvPr id="222210"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1">
              <a:buFont typeface="Courier New" charset="0"/>
              <a:buChar char="o"/>
            </a:pPr>
            <a:r>
              <a:rPr lang="en-US" altLang="x-none" dirty="0">
                <a:ea typeface="ＭＳ Ｐゴシック" charset="-128"/>
              </a:rPr>
              <a:t>achieve anonymity (Tor)</a:t>
            </a:r>
          </a:p>
        </p:txBody>
      </p:sp>
      <p:sp>
        <p:nvSpPr>
          <p:cNvPr id="222211" name="Slide Number Placeholder 3"/>
          <p:cNvSpPr>
            <a:spLocks noGrp="1"/>
          </p:cNvSpPr>
          <p:nvPr>
            <p:ph type="sldNum" sz="quarter" idx="11"/>
          </p:nvPr>
        </p:nvSpPr>
        <p:spPr>
          <a:xfrm>
            <a:off x="5187950" y="6386513"/>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FB75CEE-3A92-7A4B-874E-79B10F56C158}" type="slidenum">
              <a:rPr lang="en-US" altLang="x-none" sz="1400">
                <a:solidFill>
                  <a:srgbClr val="000000"/>
                </a:solidFill>
                <a:latin typeface="Comic Sans MS" charset="0"/>
              </a:rPr>
              <a:pPr eaLnBrk="1" hangingPunct="1"/>
              <a:t>152</a:t>
            </a:fld>
            <a:endParaRPr lang="en-US" altLang="x-none" sz="1400">
              <a:solidFill>
                <a:srgbClr val="000000"/>
              </a:solidFill>
              <a:latin typeface="Comic Sans MS"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title"/>
          </p:nvPr>
        </p:nvSpPr>
        <p:spPr/>
        <p:txBody>
          <a:bodyPr/>
          <a:lstStyle/>
          <a:p>
            <a:pPr eaLnBrk="1" hangingPunct="1"/>
            <a:r>
              <a:rPr lang="en-US" altLang="zh-CN">
                <a:ea typeface="SimSun" charset="-122"/>
              </a:rPr>
              <a:t>Problem</a:t>
            </a:r>
          </a:p>
        </p:txBody>
      </p:sp>
      <p:sp>
        <p:nvSpPr>
          <p:cNvPr id="224258" name="Rectangle 3"/>
          <p:cNvSpPr>
            <a:spLocks noGrp="1" noChangeArrowheads="1"/>
          </p:cNvSpPr>
          <p:nvPr>
            <p:ph type="body" idx="1"/>
          </p:nvPr>
        </p:nvSpPr>
        <p:spPr/>
        <p:txBody>
          <a:bodyPr/>
          <a:lstStyle/>
          <a:p>
            <a:pPr eaLnBrk="1" hangingPunct="1">
              <a:buFont typeface="Wingdings" pitchFamily="2" charset="2"/>
              <a:buChar char="q"/>
            </a:pPr>
            <a:r>
              <a:rPr lang="en-US" altLang="zh-CN" dirty="0">
                <a:ea typeface="SimSun" charset="-122"/>
              </a:rPr>
              <a:t>Internet surveillance like traffic analysis reveals users privacy</a:t>
            </a:r>
          </a:p>
          <a:p>
            <a:pPr eaLnBrk="1" hangingPunct="1">
              <a:buFont typeface="Wingdings" pitchFamily="2" charset="2"/>
              <a:buChar char="q"/>
            </a:pPr>
            <a:r>
              <a:rPr lang="en-US" altLang="zh-CN" dirty="0">
                <a:ea typeface="SimSun" charset="-122"/>
              </a:rPr>
              <a:t>Encryption does not hide packet headers, which still reveal a great deal about users</a:t>
            </a:r>
          </a:p>
          <a:p>
            <a:pPr eaLnBrk="1" hangingPunct="1">
              <a:buFont typeface="Wingdings" pitchFamily="2" charset="2"/>
              <a:buChar char="q"/>
            </a:pPr>
            <a:r>
              <a:rPr lang="en-US" altLang="zh-CN" dirty="0">
                <a:ea typeface="SimSun" charset="-122"/>
              </a:rPr>
              <a:t>End-to-end anonymity is needed</a:t>
            </a:r>
          </a:p>
          <a:p>
            <a:pPr eaLnBrk="1" hangingPunct="1">
              <a:buFont typeface="Wingdings" pitchFamily="2" charset="2"/>
              <a:buChar char="q"/>
            </a:pPr>
            <a:endParaRPr lang="en-US" altLang="zh-CN" dirty="0">
              <a:ea typeface="SimSun" charset="-122"/>
            </a:endParaRPr>
          </a:p>
          <a:p>
            <a:pPr eaLnBrk="1" hangingPunct="1">
              <a:buFont typeface="Wingdings" pitchFamily="2" charset="2"/>
              <a:buChar char="q"/>
            </a:pPr>
            <a:r>
              <a:rPr lang="en-US" altLang="zh-CN" dirty="0">
                <a:ea typeface="SimSun" charset="-122"/>
              </a:rPr>
              <a:t>Solution: distributed, anonymous networks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noChangeArrowheads="1"/>
          </p:cNvSpPr>
          <p:nvPr>
            <p:ph type="title"/>
          </p:nvPr>
        </p:nvSpPr>
        <p:spPr/>
        <p:txBody>
          <a:bodyPr/>
          <a:lstStyle/>
          <a:p>
            <a:pPr eaLnBrk="1" hangingPunct="1"/>
            <a:r>
              <a:rPr lang="en-US" altLang="zh-CN">
                <a:ea typeface="SimSun" charset="-122"/>
              </a:rPr>
              <a:t>Example: Tor Networks</a:t>
            </a:r>
          </a:p>
        </p:txBody>
      </p:sp>
      <p:sp>
        <p:nvSpPr>
          <p:cNvPr id="225282" name="Rectangle 3"/>
          <p:cNvSpPr>
            <a:spLocks noGrp="1" noChangeArrowheads="1"/>
          </p:cNvSpPr>
          <p:nvPr>
            <p:ph type="body" idx="1"/>
          </p:nvPr>
        </p:nvSpPr>
        <p:spPr/>
        <p:txBody>
          <a:bodyPr/>
          <a:lstStyle/>
          <a:p>
            <a:pPr eaLnBrk="1" hangingPunct="1">
              <a:buFont typeface="Wingdings" pitchFamily="2" charset="2"/>
              <a:buChar char="q"/>
            </a:pPr>
            <a:r>
              <a:rPr lang="en-US" altLang="zh-CN" dirty="0">
                <a:ea typeface="SimSun" charset="-122"/>
              </a:rPr>
              <a:t>Basic idea</a:t>
            </a:r>
          </a:p>
          <a:p>
            <a:pPr lvl="1" eaLnBrk="1" hangingPunct="1">
              <a:buFont typeface="Courier New" panose="02070309020205020404" pitchFamily="49" charset="0"/>
              <a:buChar char="o"/>
            </a:pPr>
            <a:r>
              <a:rPr lang="en-US" altLang="zh-CN" dirty="0">
                <a:ea typeface="SimSun" charset="-122"/>
              </a:rPr>
              <a:t>Overlay network using Onion Routers (OR)</a:t>
            </a:r>
          </a:p>
          <a:p>
            <a:pPr lvl="1" eaLnBrk="1" hangingPunct="1">
              <a:buFont typeface="Courier New" panose="02070309020205020404" pitchFamily="49" charset="0"/>
              <a:buChar char="o"/>
            </a:pPr>
            <a:r>
              <a:rPr lang="en-US" altLang="zh-CN" dirty="0">
                <a:ea typeface="SimSun" charset="-122"/>
              </a:rPr>
              <a:t>Onion routing so that each onion router knows only the previous and next hop</a:t>
            </a:r>
          </a:p>
        </p:txBody>
      </p:sp>
      <p:sp>
        <p:nvSpPr>
          <p:cNvPr id="225283" name="Rectangle 1"/>
          <p:cNvSpPr>
            <a:spLocks noChangeArrowheads="1"/>
          </p:cNvSpPr>
          <p:nvPr/>
        </p:nvSpPr>
        <p:spPr bwMode="auto">
          <a:xfrm>
            <a:off x="838200" y="5867400"/>
            <a:ext cx="422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https://torstatus.blutmagie.de/</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defRPr/>
            </a:pPr>
            <a:r>
              <a:rPr lang="en-US" dirty="0">
                <a:latin typeface="+mn-lt"/>
                <a:ea typeface="SimSun" charset="0"/>
              </a:rPr>
              <a:t>Tor Components</a:t>
            </a:r>
          </a:p>
        </p:txBody>
      </p:sp>
      <p:sp>
        <p:nvSpPr>
          <p:cNvPr id="226306" name="Rectangle 3"/>
          <p:cNvSpPr>
            <a:spLocks noGrp="1" noChangeArrowheads="1"/>
          </p:cNvSpPr>
          <p:nvPr>
            <p:ph type="body" idx="1"/>
          </p:nvPr>
        </p:nvSpPr>
        <p:spPr>
          <a:xfrm>
            <a:off x="428625" y="4835525"/>
            <a:ext cx="8229600" cy="1793875"/>
          </a:xfrm>
        </p:spPr>
        <p:txBody>
          <a:bodyPr/>
          <a:lstStyle/>
          <a:p>
            <a:pPr eaLnBrk="1" hangingPunct="1">
              <a:lnSpc>
                <a:spcPct val="80000"/>
              </a:lnSpc>
              <a:buFont typeface="Wingdings" pitchFamily="2" charset="2"/>
              <a:buChar char="q"/>
            </a:pPr>
            <a:r>
              <a:rPr lang="en-US" altLang="x-none" sz="2000" b="1" dirty="0">
                <a:ea typeface="SimSun" charset="-122"/>
              </a:rPr>
              <a:t>Client</a:t>
            </a:r>
            <a:r>
              <a:rPr lang="en-US" altLang="x-none" sz="2000" dirty="0">
                <a:ea typeface="SimSun" charset="-122"/>
              </a:rPr>
              <a:t>: the user of the Tor network </a:t>
            </a:r>
          </a:p>
          <a:p>
            <a:pPr eaLnBrk="1" hangingPunct="1">
              <a:lnSpc>
                <a:spcPct val="80000"/>
              </a:lnSpc>
              <a:buFont typeface="Wingdings" pitchFamily="2" charset="2"/>
              <a:buChar char="q"/>
            </a:pPr>
            <a:endParaRPr lang="en-US" altLang="x-none" sz="800" b="1" dirty="0">
              <a:ea typeface="SimSun" charset="-122"/>
            </a:endParaRPr>
          </a:p>
          <a:p>
            <a:pPr eaLnBrk="1" hangingPunct="1">
              <a:lnSpc>
                <a:spcPct val="80000"/>
              </a:lnSpc>
              <a:buFont typeface="Wingdings" pitchFamily="2" charset="2"/>
              <a:buChar char="q"/>
            </a:pPr>
            <a:r>
              <a:rPr lang="en-US" altLang="x-none" sz="2000" b="1" dirty="0">
                <a:ea typeface="SimSun" charset="-122"/>
              </a:rPr>
              <a:t>Server</a:t>
            </a:r>
            <a:r>
              <a:rPr lang="en-US" altLang="x-none" sz="2000" dirty="0">
                <a:ea typeface="SimSun" charset="-122"/>
              </a:rPr>
              <a:t>: the target TCP applications such as web servers </a:t>
            </a:r>
          </a:p>
          <a:p>
            <a:pPr eaLnBrk="1" hangingPunct="1">
              <a:lnSpc>
                <a:spcPct val="80000"/>
              </a:lnSpc>
              <a:buFont typeface="Wingdings" pitchFamily="2" charset="2"/>
              <a:buChar char="q"/>
            </a:pPr>
            <a:endParaRPr lang="en-US" altLang="x-none" sz="800" b="1" dirty="0">
              <a:ea typeface="SimSun" charset="-122"/>
            </a:endParaRPr>
          </a:p>
          <a:p>
            <a:pPr eaLnBrk="1" hangingPunct="1">
              <a:lnSpc>
                <a:spcPct val="80000"/>
              </a:lnSpc>
              <a:buFont typeface="Wingdings" pitchFamily="2" charset="2"/>
              <a:buChar char="q"/>
            </a:pPr>
            <a:r>
              <a:rPr lang="en-US" altLang="x-none" sz="2000" b="1" dirty="0">
                <a:ea typeface="SimSun" charset="-122"/>
              </a:rPr>
              <a:t>Tor (onion) router</a:t>
            </a:r>
            <a:r>
              <a:rPr lang="en-US" altLang="x-none" sz="2000" dirty="0">
                <a:ea typeface="SimSun" charset="-122"/>
              </a:rPr>
              <a:t>: the special proxy relays the application data</a:t>
            </a:r>
          </a:p>
          <a:p>
            <a:pPr eaLnBrk="1" hangingPunct="1">
              <a:lnSpc>
                <a:spcPct val="80000"/>
              </a:lnSpc>
              <a:buFont typeface="Wingdings" pitchFamily="2" charset="2"/>
              <a:buChar char="q"/>
            </a:pPr>
            <a:endParaRPr lang="en-US" altLang="x-none" sz="800" b="1" dirty="0">
              <a:ea typeface="SimSun" charset="-122"/>
            </a:endParaRPr>
          </a:p>
          <a:p>
            <a:pPr eaLnBrk="1" hangingPunct="1">
              <a:lnSpc>
                <a:spcPct val="80000"/>
              </a:lnSpc>
              <a:buFont typeface="Wingdings" pitchFamily="2" charset="2"/>
              <a:buChar char="q"/>
            </a:pPr>
            <a:r>
              <a:rPr lang="en-US" altLang="x-none" sz="2000" b="1" dirty="0">
                <a:ea typeface="SimSun" charset="-122"/>
              </a:rPr>
              <a:t>Directory server</a:t>
            </a:r>
            <a:r>
              <a:rPr lang="en-US" altLang="x-none" sz="2000" dirty="0">
                <a:ea typeface="SimSun" charset="-122"/>
              </a:rPr>
              <a:t>: servers holding Tor router information</a:t>
            </a:r>
          </a:p>
        </p:txBody>
      </p:sp>
      <p:pic>
        <p:nvPicPr>
          <p:cNvPr id="2263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465263"/>
            <a:ext cx="622300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6308" name="Picture 5" descr="j0292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10225" y="1849438"/>
            <a:ext cx="801688" cy="815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6309" name="Picture 6"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54150" y="1973263"/>
            <a:ext cx="800100"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38" y="2725738"/>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1"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838" y="3087688"/>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2"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254952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3"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925" y="304482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4"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438" y="2492375"/>
            <a:ext cx="51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5"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7675" y="3562350"/>
            <a:ext cx="3905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73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7162800" cy="4578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83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934200" cy="4432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p:txBody>
          <a:bodyPr/>
          <a:lstStyle/>
          <a:p>
            <a:pPr eaLnBrk="1" hangingPunct="1"/>
            <a:r>
              <a:rPr lang="en-US" altLang="zh-CN">
                <a:ea typeface="SimSun" charset="-122"/>
              </a:rPr>
              <a:t>Tor Steps</a:t>
            </a:r>
            <a:endParaRPr lang="en-US" altLang="zh-CN">
              <a:latin typeface="Garamond" charset="0"/>
              <a:ea typeface="SimSun" charset="-122"/>
            </a:endParaRPr>
          </a:p>
        </p:txBody>
      </p:sp>
      <p:pic>
        <p:nvPicPr>
          <p:cNvPr id="2293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010400" cy="4481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ChangeArrowheads="1"/>
          </p:cNvSpPr>
          <p:nvPr>
            <p:ph type="title"/>
          </p:nvPr>
        </p:nvSpPr>
        <p:spPr/>
        <p:txBody>
          <a:bodyPr/>
          <a:lstStyle/>
          <a:p>
            <a:pPr eaLnBrk="1" hangingPunct="1"/>
            <a:r>
              <a:rPr lang="en-US" altLang="zh-CN">
                <a:ea typeface="SimSun" charset="-122"/>
              </a:rPr>
              <a:t>Tor Networks</a:t>
            </a:r>
          </a:p>
        </p:txBody>
      </p:sp>
      <p:sp>
        <p:nvSpPr>
          <p:cNvPr id="230402" name="Rectangle 3"/>
          <p:cNvSpPr>
            <a:spLocks noGrp="1" noChangeArrowheads="1"/>
          </p:cNvSpPr>
          <p:nvPr>
            <p:ph type="body" idx="1"/>
          </p:nvPr>
        </p:nvSpPr>
        <p:spPr/>
        <p:txBody>
          <a:bodyPr/>
          <a:lstStyle/>
          <a:p>
            <a:pPr eaLnBrk="1" hangingPunct="1"/>
            <a:r>
              <a:rPr lang="en-US" altLang="zh-CN">
                <a:ea typeface="SimSun" charset="-122"/>
              </a:rPr>
              <a:t>Basic idea</a:t>
            </a:r>
          </a:p>
          <a:p>
            <a:pPr lvl="1" eaLnBrk="1" hangingPunct="1"/>
            <a:r>
              <a:rPr lang="en-US" altLang="zh-CN">
                <a:ea typeface="SimSun" charset="-122"/>
              </a:rPr>
              <a:t>Overlay network using Onion Routers (OR)</a:t>
            </a:r>
          </a:p>
        </p:txBody>
      </p:sp>
      <p:pic>
        <p:nvPicPr>
          <p:cNvPr id="23040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4" name="Rectangle 2"/>
          <p:cNvSpPr>
            <a:spLocks noChangeArrowheads="1"/>
          </p:cNvSpPr>
          <p:nvPr/>
        </p:nvSpPr>
        <p:spPr bwMode="auto">
          <a:xfrm>
            <a:off x="5708650" y="15875"/>
            <a:ext cx="3435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ea typeface="SimSun" charset="-122"/>
              </a:rPr>
              <a:t>Onions using public key</a:t>
            </a:r>
            <a:endParaRPr lang="en-US" altLang="x-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4"/>
          <p:cNvSpPr>
            <a:spLocks noGrp="1"/>
          </p:cNvSpPr>
          <p:nvPr>
            <p:ph type="sldNum" sz="quarter" idx="11"/>
          </p:nvPr>
        </p:nvSpPr>
        <p:spPr>
          <a:xfrm>
            <a:off x="7239000" y="6402388"/>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9125A1D6-C4D4-8346-BA7A-7BBC9E5627BD}"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16</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
        <p:nvSpPr>
          <p:cNvPr id="119810" name="Rectangle 2"/>
          <p:cNvSpPr>
            <a:spLocks noGrp="1" noChangeArrowheads="1"/>
          </p:cNvSpPr>
          <p:nvPr>
            <p:ph type="title"/>
          </p:nvPr>
        </p:nvSpPr>
        <p:spPr/>
        <p:txBody>
          <a:bodyPr/>
          <a:lstStyle/>
          <a:p>
            <a:r>
              <a:rPr lang="en-US">
                <a:latin typeface="Comic Sans MS" charset="0"/>
              </a:rPr>
              <a:t>ARP Protocol</a:t>
            </a:r>
          </a:p>
        </p:txBody>
      </p:sp>
      <p:sp>
        <p:nvSpPr>
          <p:cNvPr id="119811" name="Rectangle 3"/>
          <p:cNvSpPr>
            <a:spLocks noGrp="1" noChangeArrowheads="1"/>
          </p:cNvSpPr>
          <p:nvPr>
            <p:ph type="body" sz="half" idx="1"/>
          </p:nvPr>
        </p:nvSpPr>
        <p:spPr>
          <a:xfrm>
            <a:off x="533400" y="1600200"/>
            <a:ext cx="8015288" cy="4900613"/>
          </a:xfrm>
        </p:spPr>
        <p:txBody>
          <a:bodyPr/>
          <a:lstStyle/>
          <a:p>
            <a:pPr>
              <a:buFont typeface="Wingdings" charset="0"/>
              <a:buChar char="q"/>
            </a:pPr>
            <a:r>
              <a:rPr lang="en-US">
                <a:latin typeface="Comic Sans MS" charset="0"/>
              </a:rPr>
              <a:t>ARP is </a:t>
            </a:r>
            <a:r>
              <a:rPr lang="ja-JP" altLang="en-US">
                <a:latin typeface="Comic Sans MS" charset="0"/>
              </a:rPr>
              <a:t>“</a:t>
            </a:r>
            <a:r>
              <a:rPr lang="en-US" altLang="ja-JP">
                <a:latin typeface="Comic Sans MS" charset="0"/>
              </a:rPr>
              <a:t>plug-and-play</a:t>
            </a:r>
            <a:r>
              <a:rPr lang="ja-JP" altLang="en-US">
                <a:latin typeface="Comic Sans MS" charset="0"/>
              </a:rPr>
              <a:t>”</a:t>
            </a:r>
            <a:r>
              <a:rPr lang="en-US" altLang="ja-JP">
                <a:latin typeface="Comic Sans MS" charset="0"/>
              </a:rPr>
              <a:t>:</a:t>
            </a:r>
          </a:p>
          <a:p>
            <a:pPr lvl="1">
              <a:buFont typeface="Courier New" charset="0"/>
              <a:buChar char="o"/>
            </a:pPr>
            <a:r>
              <a:rPr lang="en-US">
                <a:latin typeface="Comic Sans MS" charset="0"/>
              </a:rPr>
              <a:t>nodes create their ARP tables without intervention from net administrator</a:t>
            </a:r>
          </a:p>
          <a:p>
            <a:pPr lvl="1">
              <a:buFont typeface="Courier New" charset="0"/>
              <a:buChar char="o"/>
            </a:pPr>
            <a:endParaRPr lang="en-US">
              <a:latin typeface="Comic Sans MS" charset="0"/>
            </a:endParaRPr>
          </a:p>
          <a:p>
            <a:pPr>
              <a:buFont typeface="Wingdings" charset="0"/>
              <a:buChar char="q"/>
            </a:pPr>
            <a:r>
              <a:rPr lang="en-US">
                <a:latin typeface="Comic Sans MS" charset="0"/>
              </a:rPr>
              <a:t>A </a:t>
            </a:r>
            <a:r>
              <a:rPr lang="en-US">
                <a:solidFill>
                  <a:srgbClr val="FF0000"/>
                </a:solidFill>
                <a:latin typeface="Comic Sans MS" charset="0"/>
              </a:rPr>
              <a:t>broadcast</a:t>
            </a:r>
            <a:r>
              <a:rPr lang="en-US">
                <a:latin typeface="Comic Sans MS" charset="0"/>
              </a:rPr>
              <a:t> protocol: </a:t>
            </a:r>
          </a:p>
          <a:p>
            <a:pPr lvl="1">
              <a:buFont typeface="Courier New" charset="0"/>
              <a:buChar char="o"/>
            </a:pPr>
            <a:r>
              <a:rPr lang="en-US">
                <a:latin typeface="Comic Sans MS" charset="0"/>
              </a:rPr>
              <a:t>Router broadcasts query frame, containing queried IP address </a:t>
            </a:r>
          </a:p>
          <a:p>
            <a:pPr lvl="2"/>
            <a:r>
              <a:rPr lang="en-US" sz="2400">
                <a:latin typeface="Comic Sans MS" charset="0"/>
              </a:rPr>
              <a:t>all machines on LAN receive ARP query</a:t>
            </a:r>
            <a:endParaRPr lang="en-US">
              <a:latin typeface="Comic Sans MS" charset="0"/>
            </a:endParaRPr>
          </a:p>
          <a:p>
            <a:pPr lvl="2"/>
            <a:endParaRPr lang="en-US">
              <a:latin typeface="Comic Sans MS" charset="0"/>
            </a:endParaRPr>
          </a:p>
          <a:p>
            <a:pPr lvl="1">
              <a:buFont typeface="Courier New" charset="0"/>
              <a:buChar char="o"/>
            </a:pPr>
            <a:r>
              <a:rPr lang="en-US">
                <a:latin typeface="Comic Sans MS" charset="0"/>
              </a:rPr>
              <a:t>Node with queried IP receives ARP frame, replies its MAC address</a:t>
            </a:r>
          </a:p>
        </p:txBody>
      </p:sp>
    </p:spTree>
    <p:extLst>
      <p:ext uri="{BB962C8B-B14F-4D97-AF65-F5344CB8AC3E}">
        <p14:creationId xmlns:p14="http://schemas.microsoft.com/office/powerpoint/2010/main" val="27803665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5"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909888"/>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26" name="Rectangle 2"/>
          <p:cNvSpPr>
            <a:spLocks noGrp="1" noChangeArrowheads="1"/>
          </p:cNvSpPr>
          <p:nvPr>
            <p:ph type="title"/>
          </p:nvPr>
        </p:nvSpPr>
        <p:spPr>
          <a:xfrm>
            <a:off x="285750" y="407988"/>
            <a:ext cx="8504238" cy="595312"/>
          </a:xfrm>
        </p:spPr>
        <p:txBody>
          <a:bodyPr/>
          <a:lstStyle/>
          <a:p>
            <a:r>
              <a:rPr lang="en-US" altLang="zh-CN">
                <a:ea typeface="SimSun" charset="-122"/>
              </a:rPr>
              <a:t>Tor Optimization: Symmetric Key</a:t>
            </a:r>
            <a:endParaRPr lang="en-US" altLang="x-none">
              <a:latin typeface="Garamond" charset="0"/>
              <a:ea typeface="SimSun" charset="-122"/>
            </a:endParaRPr>
          </a:p>
        </p:txBody>
      </p:sp>
      <p:sp>
        <p:nvSpPr>
          <p:cNvPr id="231427" name="Text Box 3"/>
          <p:cNvSpPr txBox="1">
            <a:spLocks noChangeArrowheads="1"/>
          </p:cNvSpPr>
          <p:nvPr/>
        </p:nvSpPr>
        <p:spPr bwMode="auto">
          <a:xfrm>
            <a:off x="331788" y="1412875"/>
            <a:ext cx="73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b="1">
                <a:latin typeface="Times New Roman" charset="0"/>
                <a:ea typeface="SimSun" charset="-122"/>
              </a:rPr>
              <a:t>Alice</a:t>
            </a:r>
            <a:endParaRPr lang="en-US" altLang="x-none" sz="2000">
              <a:latin typeface="Times New Roman" charset="0"/>
              <a:ea typeface="SimSun" charset="-122"/>
            </a:endParaRPr>
          </a:p>
        </p:txBody>
      </p:sp>
      <p:sp>
        <p:nvSpPr>
          <p:cNvPr id="231428" name="Text Box 7"/>
          <p:cNvSpPr txBox="1">
            <a:spLocks noChangeArrowheads="1"/>
          </p:cNvSpPr>
          <p:nvPr/>
        </p:nvSpPr>
        <p:spPr bwMode="auto">
          <a:xfrm>
            <a:off x="7567613" y="1455738"/>
            <a:ext cx="62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b="1">
                <a:latin typeface="Times New Roman" charset="0"/>
                <a:ea typeface="SimSun" charset="-122"/>
              </a:rPr>
              <a:t>Bob</a:t>
            </a:r>
            <a:endParaRPr lang="en-US" altLang="x-none" sz="2000">
              <a:latin typeface="Times New Roman" charset="0"/>
              <a:ea typeface="SimSun" charset="-122"/>
            </a:endParaRPr>
          </a:p>
        </p:txBody>
      </p:sp>
      <p:sp>
        <p:nvSpPr>
          <p:cNvPr id="231429" name="Text Box 8"/>
          <p:cNvSpPr txBox="1">
            <a:spLocks noChangeArrowheads="1"/>
          </p:cNvSpPr>
          <p:nvPr/>
        </p:nvSpPr>
        <p:spPr bwMode="auto">
          <a:xfrm>
            <a:off x="4818063" y="2270125"/>
            <a:ext cx="722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OR2</a:t>
            </a:r>
          </a:p>
        </p:txBody>
      </p:sp>
      <p:sp>
        <p:nvSpPr>
          <p:cNvPr id="231430" name="Text Box 9"/>
          <p:cNvSpPr txBox="1">
            <a:spLocks noChangeArrowheads="1"/>
          </p:cNvSpPr>
          <p:nvPr/>
        </p:nvSpPr>
        <p:spPr bwMode="auto">
          <a:xfrm>
            <a:off x="2586038" y="326707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OR1</a:t>
            </a:r>
            <a:endParaRPr lang="en-US" altLang="x-none" sz="2000" baseline="-25000">
              <a:ea typeface="SimSun" charset="-122"/>
            </a:endParaRPr>
          </a:p>
        </p:txBody>
      </p:sp>
      <p:sp>
        <p:nvSpPr>
          <p:cNvPr id="93194" name="Freeform 10"/>
          <p:cNvSpPr>
            <a:spLocks noChangeAspect="1"/>
          </p:cNvSpPr>
          <p:nvPr/>
        </p:nvSpPr>
        <p:spPr bwMode="auto">
          <a:xfrm>
            <a:off x="2792413" y="2679700"/>
            <a:ext cx="347662"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195" name="Freeform 11"/>
          <p:cNvSpPr>
            <a:spLocks noChangeAspect="1"/>
          </p:cNvSpPr>
          <p:nvPr/>
        </p:nvSpPr>
        <p:spPr bwMode="auto">
          <a:xfrm>
            <a:off x="4987925" y="1571625"/>
            <a:ext cx="347663"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FF9999"/>
          </a:solidFill>
          <a:ln w="9525">
            <a:solidFill>
              <a:schemeClr val="bg2"/>
            </a:solidFill>
            <a:round/>
            <a:headEnd/>
            <a:tailEnd/>
          </a:ln>
        </p:spPr>
        <p:txBody>
          <a:bodyPr/>
          <a:lstStyle/>
          <a:p>
            <a:endParaRPr lang="en-US"/>
          </a:p>
        </p:txBody>
      </p:sp>
      <p:grpSp>
        <p:nvGrpSpPr>
          <p:cNvPr id="2" name="Group 109"/>
          <p:cNvGrpSpPr>
            <a:grpSpLocks/>
          </p:cNvGrpSpPr>
          <p:nvPr/>
        </p:nvGrpSpPr>
        <p:grpSpPr bwMode="auto">
          <a:xfrm>
            <a:off x="5535613" y="2079625"/>
            <a:ext cx="411162" cy="347663"/>
            <a:chOff x="3991" y="1400"/>
            <a:chExt cx="259" cy="219"/>
          </a:xfrm>
        </p:grpSpPr>
        <p:sp>
          <p:nvSpPr>
            <p:cNvPr id="231472" name="Rectangle 33"/>
            <p:cNvSpPr>
              <a:spLocks noChangeArrowheads="1"/>
            </p:cNvSpPr>
            <p:nvPr/>
          </p:nvSpPr>
          <p:spPr bwMode="auto">
            <a:xfrm>
              <a:off x="4002" y="1405"/>
              <a:ext cx="248" cy="214"/>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3" name="Rectangle 34"/>
            <p:cNvSpPr>
              <a:spLocks noChangeArrowheads="1"/>
            </p:cNvSpPr>
            <p:nvPr/>
          </p:nvSpPr>
          <p:spPr bwMode="auto">
            <a:xfrm>
              <a:off x="4060" y="1440"/>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4" name="Rectangle 35"/>
            <p:cNvSpPr>
              <a:spLocks noChangeArrowheads="1"/>
            </p:cNvSpPr>
            <p:nvPr/>
          </p:nvSpPr>
          <p:spPr bwMode="auto">
            <a:xfrm>
              <a:off x="3991" y="1400"/>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ct val="20000"/>
                </a:spcAft>
              </a:pPr>
              <a:r>
                <a:rPr lang="en-US" altLang="x-none" sz="1600" b="1">
                  <a:solidFill>
                    <a:srgbClr val="FFFFFF"/>
                  </a:solidFill>
                  <a:latin typeface="Book Antiqua" charset="0"/>
                </a:rPr>
                <a:t>M</a:t>
              </a:r>
            </a:p>
          </p:txBody>
        </p:sp>
      </p:grpSp>
      <p:sp>
        <p:nvSpPr>
          <p:cNvPr id="93199" name="Rectangle 15"/>
          <p:cNvSpPr>
            <a:spLocks noChangeArrowheads="1"/>
          </p:cNvSpPr>
          <p:nvPr/>
        </p:nvSpPr>
        <p:spPr bwMode="auto">
          <a:xfrm>
            <a:off x="1158875" y="2001838"/>
            <a:ext cx="820738" cy="774700"/>
          </a:xfrm>
          <a:prstGeom prst="rect">
            <a:avLst/>
          </a:prstGeom>
          <a:solidFill>
            <a:srgbClr val="008000"/>
          </a:solidFill>
          <a:ln w="12700">
            <a:solidFill>
              <a:schemeClr val="bg2"/>
            </a:solidFill>
            <a:miter lim="800000"/>
            <a:headEnd/>
            <a:tailEnd/>
          </a:ln>
        </p:spPr>
        <p:txBody>
          <a:bodyPr wrap="none" lIns="90487" tIns="44450" rIns="90487" bIns="44450" anchor="ct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a:solidFill>
                  <a:srgbClr val="FFFFFF"/>
                </a:solidFill>
                <a:latin typeface="Helvetica" charset="0"/>
              </a:rPr>
              <a:t>√</a:t>
            </a:r>
          </a:p>
        </p:txBody>
      </p:sp>
      <p:sp>
        <p:nvSpPr>
          <p:cNvPr id="93200" name="Rectangle 16"/>
          <p:cNvSpPr>
            <a:spLocks noChangeArrowheads="1"/>
          </p:cNvSpPr>
          <p:nvPr/>
        </p:nvSpPr>
        <p:spPr bwMode="auto">
          <a:xfrm>
            <a:off x="1235075" y="2073275"/>
            <a:ext cx="658813" cy="655638"/>
          </a:xfrm>
          <a:prstGeom prst="rect">
            <a:avLst/>
          </a:prstGeom>
          <a:solidFill>
            <a:srgbClr val="F3B09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x-none" altLang="x-none"/>
          </a:p>
        </p:txBody>
      </p:sp>
      <p:sp>
        <p:nvSpPr>
          <p:cNvPr id="93201" name="Rectangle 17"/>
          <p:cNvSpPr>
            <a:spLocks noChangeArrowheads="1"/>
          </p:cNvSpPr>
          <p:nvPr/>
        </p:nvSpPr>
        <p:spPr bwMode="auto">
          <a:xfrm>
            <a:off x="1339850" y="2187575"/>
            <a:ext cx="468313" cy="447675"/>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grpSp>
        <p:nvGrpSpPr>
          <p:cNvPr id="3" name="Group 147"/>
          <p:cNvGrpSpPr>
            <a:grpSpLocks/>
          </p:cNvGrpSpPr>
          <p:nvPr/>
        </p:nvGrpSpPr>
        <p:grpSpPr bwMode="auto">
          <a:xfrm>
            <a:off x="1363663" y="2238375"/>
            <a:ext cx="360362" cy="333375"/>
            <a:chOff x="1078" y="960"/>
            <a:chExt cx="227" cy="210"/>
          </a:xfrm>
        </p:grpSpPr>
        <p:sp>
          <p:nvSpPr>
            <p:cNvPr id="231470" name="Rectangle 18"/>
            <p:cNvSpPr>
              <a:spLocks noChangeArrowheads="1"/>
            </p:cNvSpPr>
            <p:nvPr/>
          </p:nvSpPr>
          <p:spPr bwMode="auto">
            <a:xfrm>
              <a:off x="1136" y="1010"/>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71" name="Rectangle 19"/>
            <p:cNvSpPr>
              <a:spLocks noChangeArrowheads="1"/>
            </p:cNvSpPr>
            <p:nvPr/>
          </p:nvSpPr>
          <p:spPr bwMode="auto">
            <a:xfrm>
              <a:off x="1078" y="960"/>
              <a:ext cx="2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b="1">
                  <a:solidFill>
                    <a:srgbClr val="FFFFFF"/>
                  </a:solidFill>
                  <a:latin typeface="Book Antiqua" charset="0"/>
                </a:rPr>
                <a:t>M</a:t>
              </a:r>
            </a:p>
          </p:txBody>
        </p:sp>
      </p:grpSp>
      <p:sp>
        <p:nvSpPr>
          <p:cNvPr id="93284" name="Rectangle 100"/>
          <p:cNvSpPr>
            <a:spLocks noGrp="1" noChangeArrowheads="1"/>
          </p:cNvSpPr>
          <p:nvPr>
            <p:ph type="body" idx="1"/>
          </p:nvPr>
        </p:nvSpPr>
        <p:spPr>
          <a:xfrm>
            <a:off x="354013" y="4094163"/>
            <a:ext cx="8294687" cy="2459037"/>
          </a:xfrm>
          <a:noFill/>
        </p:spPr>
        <p:txBody>
          <a:bodyPr/>
          <a:lstStyle/>
          <a:p>
            <a:pPr>
              <a:lnSpc>
                <a:spcPct val="90000"/>
              </a:lnSpc>
              <a:buFont typeface="Wingdings" pitchFamily="2" charset="2"/>
              <a:buChar char="q"/>
            </a:pPr>
            <a:r>
              <a:rPr lang="en-US" altLang="x-none" sz="2400" dirty="0">
                <a:ea typeface="SimSun" charset="-122"/>
              </a:rPr>
              <a:t>A circuit is built incrementally one hop by one hop</a:t>
            </a:r>
          </a:p>
          <a:p>
            <a:pPr>
              <a:lnSpc>
                <a:spcPct val="90000"/>
              </a:lnSpc>
              <a:buFont typeface="Wingdings" pitchFamily="2" charset="2"/>
              <a:buChar char="q"/>
            </a:pPr>
            <a:r>
              <a:rPr lang="en-US" altLang="x-none" sz="2400" dirty="0">
                <a:ea typeface="SimSun" charset="-122"/>
              </a:rPr>
              <a:t>Onion-like encryption</a:t>
            </a:r>
          </a:p>
          <a:p>
            <a:pPr lvl="1">
              <a:lnSpc>
                <a:spcPct val="90000"/>
              </a:lnSpc>
              <a:buFont typeface="Courier New" panose="02070309020205020404" pitchFamily="49" charset="0"/>
              <a:buChar char="o"/>
            </a:pPr>
            <a:r>
              <a:rPr lang="en-US" altLang="x-none" sz="2000" dirty="0">
                <a:ea typeface="SimSun" charset="-122"/>
              </a:rPr>
              <a:t>Alice negotiates an AES key with each router</a:t>
            </a:r>
          </a:p>
          <a:p>
            <a:pPr lvl="1">
              <a:lnSpc>
                <a:spcPct val="90000"/>
              </a:lnSpc>
              <a:buFont typeface="Courier New" panose="02070309020205020404" pitchFamily="49" charset="0"/>
              <a:buChar char="o"/>
            </a:pPr>
            <a:r>
              <a:rPr lang="en-US" altLang="x-none" sz="2000" dirty="0">
                <a:ea typeface="SimSun" charset="-122"/>
              </a:rPr>
              <a:t>Messages are divided into equal sized </a:t>
            </a:r>
            <a:r>
              <a:rPr lang="en-US" altLang="x-none" sz="2000" dirty="0">
                <a:solidFill>
                  <a:srgbClr val="FF0000"/>
                </a:solidFill>
                <a:ea typeface="SimSun" charset="-122"/>
              </a:rPr>
              <a:t>cells</a:t>
            </a:r>
          </a:p>
          <a:p>
            <a:pPr lvl="1">
              <a:lnSpc>
                <a:spcPct val="90000"/>
              </a:lnSpc>
              <a:buFont typeface="Courier New" panose="02070309020205020404" pitchFamily="49" charset="0"/>
              <a:buChar char="o"/>
            </a:pPr>
            <a:r>
              <a:rPr lang="en-US" altLang="x-none" sz="2000" dirty="0">
                <a:ea typeface="SimSun" charset="-122"/>
              </a:rPr>
              <a:t>Each router knows only its predecessor and successor</a:t>
            </a:r>
          </a:p>
          <a:p>
            <a:pPr lvl="1">
              <a:lnSpc>
                <a:spcPct val="90000"/>
              </a:lnSpc>
              <a:buFont typeface="Courier New" panose="02070309020205020404" pitchFamily="49" charset="0"/>
              <a:buChar char="o"/>
            </a:pPr>
            <a:r>
              <a:rPr lang="en-US" altLang="x-none" sz="2000" dirty="0">
                <a:ea typeface="SimSun" charset="-122"/>
              </a:rPr>
              <a:t>Only the Exit router (OR3) can see the message</a:t>
            </a:r>
          </a:p>
        </p:txBody>
      </p:sp>
      <p:pic>
        <p:nvPicPr>
          <p:cNvPr id="231439"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1689100"/>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0"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1860550"/>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1"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3211513"/>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2" name="Picture 54"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5475" y="1809750"/>
            <a:ext cx="49053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43" name="Picture 56" descr="j02920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934325" y="1757363"/>
            <a:ext cx="584200" cy="649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1444"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911475"/>
            <a:ext cx="6762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3"/>
          <p:cNvGrpSpPr>
            <a:grpSpLocks/>
          </p:cNvGrpSpPr>
          <p:nvPr/>
        </p:nvGrpSpPr>
        <p:grpSpPr bwMode="auto">
          <a:xfrm>
            <a:off x="7208838" y="2803525"/>
            <a:ext cx="412750" cy="366713"/>
            <a:chOff x="4806" y="1592"/>
            <a:chExt cx="260" cy="231"/>
          </a:xfrm>
        </p:grpSpPr>
        <p:sp>
          <p:nvSpPr>
            <p:cNvPr id="231468" name="Rectangle 110"/>
            <p:cNvSpPr>
              <a:spLocks noChangeArrowheads="1"/>
            </p:cNvSpPr>
            <p:nvPr/>
          </p:nvSpPr>
          <p:spPr bwMode="auto">
            <a:xfrm>
              <a:off x="4865" y="1645"/>
              <a:ext cx="136" cy="1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endParaRPr lang="x-none" altLang="x-none" sz="800" b="1">
                <a:solidFill>
                  <a:srgbClr val="FFFFFF"/>
                </a:solidFill>
                <a:latin typeface="Book Antiqua" charset="0"/>
              </a:endParaRPr>
            </a:p>
          </p:txBody>
        </p:sp>
        <p:sp>
          <p:nvSpPr>
            <p:cNvPr id="231469" name="Text Box 111"/>
            <p:cNvSpPr txBox="1">
              <a:spLocks noChangeArrowheads="1"/>
            </p:cNvSpPr>
            <p:nvPr/>
          </p:nvSpPr>
          <p:spPr bwMode="auto">
            <a:xfrm>
              <a:off x="4806" y="1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b="1">
                  <a:solidFill>
                    <a:schemeClr val="bg1"/>
                  </a:solidFill>
                  <a:latin typeface="Book Antiqua" charset="0"/>
                  <a:ea typeface="SimSun" charset="-122"/>
                </a:rPr>
                <a:t>M</a:t>
              </a:r>
            </a:p>
          </p:txBody>
        </p:sp>
      </p:grpSp>
      <p:cxnSp>
        <p:nvCxnSpPr>
          <p:cNvPr id="93298" name="AutoShape 114"/>
          <p:cNvCxnSpPr>
            <a:cxnSpLocks noChangeShapeType="1"/>
          </p:cNvCxnSpPr>
          <p:nvPr/>
        </p:nvCxnSpPr>
        <p:spPr bwMode="auto">
          <a:xfrm flipV="1">
            <a:off x="7299325" y="2406650"/>
            <a:ext cx="927100" cy="685800"/>
          </a:xfrm>
          <a:prstGeom prst="straightConnector1">
            <a:avLst/>
          </a:prstGeom>
          <a:noFill/>
          <a:ln w="12700">
            <a:solidFill>
              <a:schemeClr val="tx1"/>
            </a:solidFill>
            <a:prstDash val="dashDot"/>
            <a:round/>
            <a:headEnd type="triangle" w="med" len="med"/>
            <a:tailEnd type="triangle" w="med" len="med"/>
          </a:ln>
          <a:extLst>
            <a:ext uri="{909E8E84-426E-40DD-AFC4-6F175D3DCCD1}">
              <a14:hiddenFill xmlns:a14="http://schemas.microsoft.com/office/drawing/2010/main">
                <a:noFill/>
              </a14:hiddenFill>
            </a:ext>
          </a:extLst>
        </p:spPr>
      </p:cxnSp>
      <p:sp>
        <p:nvSpPr>
          <p:cNvPr id="231447" name="Text Box 115"/>
          <p:cNvSpPr txBox="1">
            <a:spLocks noChangeArrowheads="1"/>
          </p:cNvSpPr>
          <p:nvPr/>
        </p:nvSpPr>
        <p:spPr bwMode="auto">
          <a:xfrm>
            <a:off x="6624638" y="3278188"/>
            <a:ext cx="722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pPr>
            <a:r>
              <a:rPr lang="en-US" altLang="x-none" sz="2000">
                <a:ea typeface="SimSun" charset="-122"/>
              </a:rPr>
              <a:t>OR3</a:t>
            </a:r>
          </a:p>
        </p:txBody>
      </p:sp>
      <p:sp>
        <p:nvSpPr>
          <p:cNvPr id="93300" name="Freeform 116"/>
          <p:cNvSpPr>
            <a:spLocks noChangeAspect="1"/>
          </p:cNvSpPr>
          <p:nvPr/>
        </p:nvSpPr>
        <p:spPr bwMode="auto">
          <a:xfrm>
            <a:off x="6777038" y="2641600"/>
            <a:ext cx="347662" cy="133350"/>
          </a:xfrm>
          <a:custGeom>
            <a:avLst/>
            <a:gdLst>
              <a:gd name="T0" fmla="*/ 468974673 w 895"/>
              <a:gd name="T1" fmla="*/ 2147483647 h 414"/>
              <a:gd name="T2" fmla="*/ 234487337 w 895"/>
              <a:gd name="T3" fmla="*/ 2147483647 h 414"/>
              <a:gd name="T4" fmla="*/ 0 w 895"/>
              <a:gd name="T5" fmla="*/ 2147483647 h 414"/>
              <a:gd name="T6" fmla="*/ 0 w 895"/>
              <a:gd name="T7" fmla="*/ 2147483647 h 414"/>
              <a:gd name="T8" fmla="*/ 351731005 w 895"/>
              <a:gd name="T9" fmla="*/ 2147483647 h 414"/>
              <a:gd name="T10" fmla="*/ 117228557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38689203 h 414"/>
              <a:gd name="T52" fmla="*/ 2147483647 w 895"/>
              <a:gd name="T53" fmla="*/ 1470335782 h 414"/>
              <a:gd name="T54" fmla="*/ 2147483647 w 895"/>
              <a:gd name="T55" fmla="*/ 801982361 h 414"/>
              <a:gd name="T56" fmla="*/ 2147483647 w 895"/>
              <a:gd name="T57" fmla="*/ 300769314 h 414"/>
              <a:gd name="T58" fmla="*/ 2147483647 w 895"/>
              <a:gd name="T59" fmla="*/ 33407396 h 414"/>
              <a:gd name="T60" fmla="*/ 2147483647 w 895"/>
              <a:gd name="T61" fmla="*/ 0 h 414"/>
              <a:gd name="T62" fmla="*/ 2147483647 w 895"/>
              <a:gd name="T63" fmla="*/ 200547449 h 414"/>
              <a:gd name="T64" fmla="*/ 2147483647 w 895"/>
              <a:gd name="T65" fmla="*/ 634946025 h 414"/>
              <a:gd name="T66" fmla="*/ 2147483647 w 895"/>
              <a:gd name="T67" fmla="*/ 1169670184 h 414"/>
              <a:gd name="T68" fmla="*/ 2147483647 w 895"/>
              <a:gd name="T69" fmla="*/ 1838023605 h 414"/>
              <a:gd name="T70" fmla="*/ 1817050587 w 895"/>
              <a:gd name="T71" fmla="*/ 2147483647 h 414"/>
              <a:gd name="T72" fmla="*/ 1113739296 w 895"/>
              <a:gd name="T73" fmla="*/ 2147483647 h 414"/>
              <a:gd name="T74" fmla="*/ 644765011 w 895"/>
              <a:gd name="T75" fmla="*/ 2147483647 h 414"/>
              <a:gd name="T76" fmla="*/ 468974673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chemeClr val="accent2">
              <a:lumMod val="60000"/>
              <a:lumOff val="40000"/>
            </a:schemeClr>
          </a:solidFill>
          <a:ln>
            <a:noFill/>
          </a:ln>
        </p:spPr>
        <p:txBody>
          <a:bodyPr/>
          <a:lstStyle/>
          <a:p>
            <a:pPr>
              <a:defRPr/>
            </a:pPr>
            <a:endParaRPr lang="en-US">
              <a:solidFill>
                <a:schemeClr val="accent2">
                  <a:lumMod val="60000"/>
                  <a:lumOff val="40000"/>
                </a:schemeClr>
              </a:solidFill>
              <a:ea typeface="ＭＳ Ｐゴシック" charset="0"/>
              <a:cs typeface="ＭＳ Ｐゴシック" charset="0"/>
            </a:endParaRPr>
          </a:p>
        </p:txBody>
      </p:sp>
      <p:grpSp>
        <p:nvGrpSpPr>
          <p:cNvPr id="5" name="Group 122"/>
          <p:cNvGrpSpPr>
            <a:grpSpLocks/>
          </p:cNvGrpSpPr>
          <p:nvPr/>
        </p:nvGrpSpPr>
        <p:grpSpPr bwMode="auto">
          <a:xfrm>
            <a:off x="3328988" y="2513013"/>
            <a:ext cx="658812" cy="655637"/>
            <a:chOff x="2427" y="2733"/>
            <a:chExt cx="415" cy="413"/>
          </a:xfrm>
        </p:grpSpPr>
        <p:sp>
          <p:nvSpPr>
            <p:cNvPr id="231464" name="Rectangle 118"/>
            <p:cNvSpPr>
              <a:spLocks noChangeArrowheads="1"/>
            </p:cNvSpPr>
            <p:nvPr/>
          </p:nvSpPr>
          <p:spPr bwMode="auto">
            <a:xfrm>
              <a:off x="2427" y="2733"/>
              <a:ext cx="415" cy="413"/>
            </a:xfrm>
            <a:prstGeom prst="rect">
              <a:avLst/>
            </a:prstGeom>
            <a:solidFill>
              <a:srgbClr val="F3B09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x-none" altLang="x-none"/>
            </a:p>
          </p:txBody>
        </p:sp>
        <p:sp>
          <p:nvSpPr>
            <p:cNvPr id="231465" name="Rectangle 119"/>
            <p:cNvSpPr>
              <a:spLocks noChangeArrowheads="1"/>
            </p:cNvSpPr>
            <p:nvPr/>
          </p:nvSpPr>
          <p:spPr bwMode="auto">
            <a:xfrm>
              <a:off x="2493" y="2805"/>
              <a:ext cx="295" cy="282"/>
            </a:xfrm>
            <a:prstGeom prst="rect">
              <a:avLst/>
            </a:prstGeom>
            <a:solidFill>
              <a:schemeClr val="hlink"/>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66" name="Rectangle 120"/>
            <p:cNvSpPr>
              <a:spLocks noChangeArrowheads="1"/>
            </p:cNvSpPr>
            <p:nvPr/>
          </p:nvSpPr>
          <p:spPr bwMode="auto">
            <a:xfrm>
              <a:off x="2575" y="2896"/>
              <a:ext cx="122" cy="113"/>
            </a:xfrm>
            <a:prstGeom prst="rect">
              <a:avLst/>
            </a:prstGeom>
            <a:solidFill>
              <a:schemeClr val="accent1"/>
            </a:solidFill>
            <a:ln w="12700">
              <a:solidFill>
                <a:schemeClr val="bg2"/>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231467" name="Rectangle 121"/>
            <p:cNvSpPr>
              <a:spLocks noChangeArrowheads="1"/>
            </p:cNvSpPr>
            <p:nvPr/>
          </p:nvSpPr>
          <p:spPr bwMode="auto">
            <a:xfrm>
              <a:off x="2516" y="2844"/>
              <a:ext cx="2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marL="171450" indent="-17145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ct val="20000"/>
                </a:spcAft>
              </a:pPr>
              <a:r>
                <a:rPr lang="en-US" altLang="x-none" sz="1600" b="1">
                  <a:solidFill>
                    <a:srgbClr val="FFFFFF"/>
                  </a:solidFill>
                  <a:latin typeface="Book Antiqua" charset="0"/>
                </a:rPr>
                <a:t>M</a:t>
              </a:r>
            </a:p>
          </p:txBody>
        </p:sp>
      </p:grpSp>
      <p:grpSp>
        <p:nvGrpSpPr>
          <p:cNvPr id="6" name="Group 127"/>
          <p:cNvGrpSpPr>
            <a:grpSpLocks/>
          </p:cNvGrpSpPr>
          <p:nvPr/>
        </p:nvGrpSpPr>
        <p:grpSpPr bwMode="auto">
          <a:xfrm>
            <a:off x="1117600" y="2081213"/>
            <a:ext cx="1509713" cy="1309687"/>
            <a:chOff x="704" y="1236"/>
            <a:chExt cx="951" cy="825"/>
          </a:xfrm>
        </p:grpSpPr>
        <p:cxnSp>
          <p:nvCxnSpPr>
            <p:cNvPr id="231462" name="AutoShape 14"/>
            <p:cNvCxnSpPr>
              <a:cxnSpLocks noChangeShapeType="1"/>
            </p:cNvCxnSpPr>
            <p:nvPr/>
          </p:nvCxnSpPr>
          <p:spPr bwMode="auto">
            <a:xfrm>
              <a:off x="704" y="1236"/>
              <a:ext cx="951" cy="636"/>
            </a:xfrm>
            <a:prstGeom prst="straightConnector1">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cxnSp>
        <p:sp>
          <p:nvSpPr>
            <p:cNvPr id="231463" name="Rectangle 18"/>
            <p:cNvSpPr>
              <a:spLocks noChangeArrowheads="1"/>
            </p:cNvSpPr>
            <p:nvPr/>
          </p:nvSpPr>
          <p:spPr bwMode="auto">
            <a:xfrm rot="2061696">
              <a:off x="1195" y="1811"/>
              <a:ext cx="3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C1</a:t>
              </a:r>
            </a:p>
          </p:txBody>
        </p:sp>
      </p:grpSp>
      <p:grpSp>
        <p:nvGrpSpPr>
          <p:cNvPr id="7" name="Group 128"/>
          <p:cNvGrpSpPr>
            <a:grpSpLocks/>
          </p:cNvGrpSpPr>
          <p:nvPr/>
        </p:nvGrpSpPr>
        <p:grpSpPr bwMode="auto">
          <a:xfrm>
            <a:off x="3303588" y="1717675"/>
            <a:ext cx="1544637" cy="1373188"/>
            <a:chOff x="2081" y="1007"/>
            <a:chExt cx="973" cy="865"/>
          </a:xfrm>
        </p:grpSpPr>
        <p:cxnSp>
          <p:nvCxnSpPr>
            <p:cNvPr id="231460" name="AutoShape 24"/>
            <p:cNvCxnSpPr>
              <a:cxnSpLocks noChangeShapeType="1"/>
            </p:cNvCxnSpPr>
            <p:nvPr/>
          </p:nvCxnSpPr>
          <p:spPr bwMode="auto">
            <a:xfrm flipV="1">
              <a:off x="2081" y="1211"/>
              <a:ext cx="973" cy="661"/>
            </a:xfrm>
            <a:prstGeom prst="straightConnector1">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cxnSp>
        <p:sp>
          <p:nvSpPr>
            <p:cNvPr id="231461" name="Rectangle 19"/>
            <p:cNvSpPr>
              <a:spLocks noChangeArrowheads="1"/>
            </p:cNvSpPr>
            <p:nvPr/>
          </p:nvSpPr>
          <p:spPr bwMode="auto">
            <a:xfrm rot="3231237">
              <a:off x="2655" y="1081"/>
              <a:ext cx="3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C2</a:t>
              </a:r>
            </a:p>
          </p:txBody>
        </p:sp>
      </p:grpSp>
      <p:grpSp>
        <p:nvGrpSpPr>
          <p:cNvPr id="8" name="Group 129"/>
          <p:cNvGrpSpPr>
            <a:grpSpLocks/>
          </p:cNvGrpSpPr>
          <p:nvPr/>
        </p:nvGrpSpPr>
        <p:grpSpPr bwMode="auto">
          <a:xfrm>
            <a:off x="5524500" y="2041525"/>
            <a:ext cx="1290638" cy="1050925"/>
            <a:chOff x="3480" y="1211"/>
            <a:chExt cx="813" cy="662"/>
          </a:xfrm>
        </p:grpSpPr>
        <p:cxnSp>
          <p:nvCxnSpPr>
            <p:cNvPr id="231458" name="AutoShape 32"/>
            <p:cNvCxnSpPr>
              <a:cxnSpLocks noChangeShapeType="1"/>
            </p:cNvCxnSpPr>
            <p:nvPr/>
          </p:nvCxnSpPr>
          <p:spPr bwMode="auto">
            <a:xfrm>
              <a:off x="3480" y="1211"/>
              <a:ext cx="692" cy="662"/>
            </a:xfrm>
            <a:prstGeom prst="straightConnector1">
              <a:avLst/>
            </a:prstGeom>
            <a:noFill/>
            <a:ln w="19050">
              <a:solidFill>
                <a:srgbClr val="FF9966"/>
              </a:solidFill>
              <a:round/>
              <a:headEnd/>
              <a:tailEnd type="triangle" w="med" len="med"/>
            </a:ln>
            <a:extLst>
              <a:ext uri="{909E8E84-426E-40DD-AFC4-6F175D3DCCD1}">
                <a14:hiddenFill xmlns:a14="http://schemas.microsoft.com/office/drawing/2010/main">
                  <a:noFill/>
                </a14:hiddenFill>
              </a:ext>
            </a:extLst>
          </p:spPr>
        </p:cxnSp>
        <p:sp>
          <p:nvSpPr>
            <p:cNvPr id="231459" name="Rectangle 20"/>
            <p:cNvSpPr>
              <a:spLocks noChangeArrowheads="1"/>
            </p:cNvSpPr>
            <p:nvPr/>
          </p:nvSpPr>
          <p:spPr bwMode="auto">
            <a:xfrm rot="-2536477">
              <a:off x="3940" y="1457"/>
              <a:ext cx="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b="1">
                  <a:solidFill>
                    <a:srgbClr val="FF0000"/>
                  </a:solidFill>
                </a:rPr>
                <a:t>C3</a:t>
              </a:r>
            </a:p>
          </p:txBody>
        </p:sp>
      </p:grpSp>
      <p:pic>
        <p:nvPicPr>
          <p:cNvPr id="25" name="Picture 28" descr="MMj0336333000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11613" y="2176463"/>
            <a:ext cx="7461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28" name="Freeform 144"/>
          <p:cNvSpPr>
            <a:spLocks noChangeAspect="1"/>
          </p:cNvSpPr>
          <p:nvPr/>
        </p:nvSpPr>
        <p:spPr bwMode="auto">
          <a:xfrm>
            <a:off x="642938" y="2459038"/>
            <a:ext cx="347662"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329" name="Freeform 145"/>
          <p:cNvSpPr>
            <a:spLocks noChangeAspect="1"/>
          </p:cNvSpPr>
          <p:nvPr/>
        </p:nvSpPr>
        <p:spPr bwMode="auto">
          <a:xfrm>
            <a:off x="638175" y="2608263"/>
            <a:ext cx="347663" cy="133350"/>
          </a:xfrm>
          <a:custGeom>
            <a:avLst/>
            <a:gdLst>
              <a:gd name="T0" fmla="*/ 2147483647 w 895"/>
              <a:gd name="T1" fmla="*/ 2147483647 h 414"/>
              <a:gd name="T2" fmla="*/ 2147483647 w 895"/>
              <a:gd name="T3" fmla="*/ 2147483647 h 414"/>
              <a:gd name="T4" fmla="*/ 0 w 895"/>
              <a:gd name="T5" fmla="*/ 2147483647 h 414"/>
              <a:gd name="T6" fmla="*/ 0 w 895"/>
              <a:gd name="T7" fmla="*/ 2147483647 h 414"/>
              <a:gd name="T8" fmla="*/ 2147483647 w 895"/>
              <a:gd name="T9" fmla="*/ 2147483647 h 414"/>
              <a:gd name="T10" fmla="*/ 214748364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47483647 h 414"/>
              <a:gd name="T52" fmla="*/ 2147483647 w 895"/>
              <a:gd name="T53" fmla="*/ 2147483647 h 414"/>
              <a:gd name="T54" fmla="*/ 2147483647 w 895"/>
              <a:gd name="T55" fmla="*/ 2147483647 h 414"/>
              <a:gd name="T56" fmla="*/ 2147483647 w 895"/>
              <a:gd name="T57" fmla="*/ 2147483647 h 414"/>
              <a:gd name="T58" fmla="*/ 2147483647 w 895"/>
              <a:gd name="T59" fmla="*/ 2147483647 h 414"/>
              <a:gd name="T60" fmla="*/ 2147483647 w 895"/>
              <a:gd name="T61" fmla="*/ 0 h 414"/>
              <a:gd name="T62" fmla="*/ 2147483647 w 895"/>
              <a:gd name="T63" fmla="*/ 2147483647 h 414"/>
              <a:gd name="T64" fmla="*/ 2147483647 w 895"/>
              <a:gd name="T65" fmla="*/ 2147483647 h 414"/>
              <a:gd name="T66" fmla="*/ 2147483647 w 895"/>
              <a:gd name="T67" fmla="*/ 2147483647 h 414"/>
              <a:gd name="T68" fmla="*/ 2147483647 w 895"/>
              <a:gd name="T69" fmla="*/ 2147483647 h 414"/>
              <a:gd name="T70" fmla="*/ 2147483647 w 895"/>
              <a:gd name="T71" fmla="*/ 2147483647 h 414"/>
              <a:gd name="T72" fmla="*/ 2147483647 w 895"/>
              <a:gd name="T73" fmla="*/ 2147483647 h 414"/>
              <a:gd name="T74" fmla="*/ 2147483647 w 895"/>
              <a:gd name="T75" fmla="*/ 2147483647 h 414"/>
              <a:gd name="T76" fmla="*/ 2147483647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rgbClr val="FF9999"/>
          </a:solidFill>
          <a:ln w="9525">
            <a:solidFill>
              <a:schemeClr val="bg2"/>
            </a:solidFill>
            <a:round/>
            <a:headEnd/>
            <a:tailEnd/>
          </a:ln>
        </p:spPr>
        <p:txBody>
          <a:bodyPr/>
          <a:lstStyle/>
          <a:p>
            <a:endParaRPr lang="en-US"/>
          </a:p>
        </p:txBody>
      </p:sp>
      <p:sp>
        <p:nvSpPr>
          <p:cNvPr id="93330" name="Freeform 146"/>
          <p:cNvSpPr>
            <a:spLocks noChangeAspect="1"/>
          </p:cNvSpPr>
          <p:nvPr/>
        </p:nvSpPr>
        <p:spPr bwMode="auto">
          <a:xfrm>
            <a:off x="642938" y="2762250"/>
            <a:ext cx="347662" cy="133350"/>
          </a:xfrm>
          <a:custGeom>
            <a:avLst/>
            <a:gdLst>
              <a:gd name="T0" fmla="*/ 468974673 w 895"/>
              <a:gd name="T1" fmla="*/ 2147483647 h 414"/>
              <a:gd name="T2" fmla="*/ 234487337 w 895"/>
              <a:gd name="T3" fmla="*/ 2147483647 h 414"/>
              <a:gd name="T4" fmla="*/ 0 w 895"/>
              <a:gd name="T5" fmla="*/ 2147483647 h 414"/>
              <a:gd name="T6" fmla="*/ 0 w 895"/>
              <a:gd name="T7" fmla="*/ 2147483647 h 414"/>
              <a:gd name="T8" fmla="*/ 351731005 w 895"/>
              <a:gd name="T9" fmla="*/ 2147483647 h 414"/>
              <a:gd name="T10" fmla="*/ 1172285577 w 895"/>
              <a:gd name="T11" fmla="*/ 2147483647 h 414"/>
              <a:gd name="T12" fmla="*/ 2147483647 w 895"/>
              <a:gd name="T13" fmla="*/ 2147483647 h 414"/>
              <a:gd name="T14" fmla="*/ 2147483647 w 895"/>
              <a:gd name="T15" fmla="*/ 2147483647 h 414"/>
              <a:gd name="T16" fmla="*/ 2147483647 w 895"/>
              <a:gd name="T17" fmla="*/ 2147483647 h 414"/>
              <a:gd name="T18" fmla="*/ 2147483647 w 895"/>
              <a:gd name="T19" fmla="*/ 2147483647 h 414"/>
              <a:gd name="T20" fmla="*/ 2147483647 w 895"/>
              <a:gd name="T21" fmla="*/ 2147483647 h 414"/>
              <a:gd name="T22" fmla="*/ 2147483647 w 895"/>
              <a:gd name="T23" fmla="*/ 2147483647 h 414"/>
              <a:gd name="T24" fmla="*/ 2147483647 w 895"/>
              <a:gd name="T25" fmla="*/ 2147483647 h 414"/>
              <a:gd name="T26" fmla="*/ 2147483647 w 895"/>
              <a:gd name="T27" fmla="*/ 2147483647 h 414"/>
              <a:gd name="T28" fmla="*/ 2147483647 w 895"/>
              <a:gd name="T29" fmla="*/ 2147483647 h 414"/>
              <a:gd name="T30" fmla="*/ 2147483647 w 895"/>
              <a:gd name="T31" fmla="*/ 2147483647 h 414"/>
              <a:gd name="T32" fmla="*/ 2147483647 w 895"/>
              <a:gd name="T33" fmla="*/ 2147483647 h 414"/>
              <a:gd name="T34" fmla="*/ 2147483647 w 895"/>
              <a:gd name="T35" fmla="*/ 2147483647 h 414"/>
              <a:gd name="T36" fmla="*/ 2147483647 w 895"/>
              <a:gd name="T37" fmla="*/ 2147483647 h 414"/>
              <a:gd name="T38" fmla="*/ 2147483647 w 895"/>
              <a:gd name="T39" fmla="*/ 2147483647 h 414"/>
              <a:gd name="T40" fmla="*/ 2147483647 w 895"/>
              <a:gd name="T41" fmla="*/ 2147483647 h 414"/>
              <a:gd name="T42" fmla="*/ 2147483647 w 895"/>
              <a:gd name="T43" fmla="*/ 2147483647 h 414"/>
              <a:gd name="T44" fmla="*/ 2147483647 w 895"/>
              <a:gd name="T45" fmla="*/ 2147483647 h 414"/>
              <a:gd name="T46" fmla="*/ 2147483647 w 895"/>
              <a:gd name="T47" fmla="*/ 2147483647 h 414"/>
              <a:gd name="T48" fmla="*/ 2147483647 w 895"/>
              <a:gd name="T49" fmla="*/ 2147483647 h 414"/>
              <a:gd name="T50" fmla="*/ 2147483647 w 895"/>
              <a:gd name="T51" fmla="*/ 2138689203 h 414"/>
              <a:gd name="T52" fmla="*/ 2147483647 w 895"/>
              <a:gd name="T53" fmla="*/ 1470335782 h 414"/>
              <a:gd name="T54" fmla="*/ 2147483647 w 895"/>
              <a:gd name="T55" fmla="*/ 801982361 h 414"/>
              <a:gd name="T56" fmla="*/ 2147483647 w 895"/>
              <a:gd name="T57" fmla="*/ 300769314 h 414"/>
              <a:gd name="T58" fmla="*/ 2147483647 w 895"/>
              <a:gd name="T59" fmla="*/ 33407396 h 414"/>
              <a:gd name="T60" fmla="*/ 2147483647 w 895"/>
              <a:gd name="T61" fmla="*/ 0 h 414"/>
              <a:gd name="T62" fmla="*/ 2147483647 w 895"/>
              <a:gd name="T63" fmla="*/ 200547449 h 414"/>
              <a:gd name="T64" fmla="*/ 2147483647 w 895"/>
              <a:gd name="T65" fmla="*/ 634946025 h 414"/>
              <a:gd name="T66" fmla="*/ 2147483647 w 895"/>
              <a:gd name="T67" fmla="*/ 1169670184 h 414"/>
              <a:gd name="T68" fmla="*/ 2147483647 w 895"/>
              <a:gd name="T69" fmla="*/ 1838023605 h 414"/>
              <a:gd name="T70" fmla="*/ 1817050587 w 895"/>
              <a:gd name="T71" fmla="*/ 2147483647 h 414"/>
              <a:gd name="T72" fmla="*/ 1113739296 w 895"/>
              <a:gd name="T73" fmla="*/ 2147483647 h 414"/>
              <a:gd name="T74" fmla="*/ 644765011 w 895"/>
              <a:gd name="T75" fmla="*/ 2147483647 h 414"/>
              <a:gd name="T76" fmla="*/ 468974673 w 895"/>
              <a:gd name="T77" fmla="*/ 2147483647 h 4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95"/>
              <a:gd name="T118" fmla="*/ 0 h 414"/>
              <a:gd name="T119" fmla="*/ 895 w 895"/>
              <a:gd name="T120" fmla="*/ 414 h 4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95" h="414">
                <a:moveTo>
                  <a:pt x="8" y="133"/>
                </a:moveTo>
                <a:lnTo>
                  <a:pt x="8" y="135"/>
                </a:lnTo>
                <a:lnTo>
                  <a:pt x="6" y="141"/>
                </a:lnTo>
                <a:lnTo>
                  <a:pt x="4" y="149"/>
                </a:lnTo>
                <a:lnTo>
                  <a:pt x="3" y="161"/>
                </a:lnTo>
                <a:lnTo>
                  <a:pt x="0" y="174"/>
                </a:lnTo>
                <a:lnTo>
                  <a:pt x="0" y="191"/>
                </a:lnTo>
                <a:lnTo>
                  <a:pt x="0" y="207"/>
                </a:lnTo>
                <a:lnTo>
                  <a:pt x="3" y="225"/>
                </a:lnTo>
                <a:lnTo>
                  <a:pt x="6" y="242"/>
                </a:lnTo>
                <a:lnTo>
                  <a:pt x="12" y="260"/>
                </a:lnTo>
                <a:lnTo>
                  <a:pt x="20" y="276"/>
                </a:lnTo>
                <a:lnTo>
                  <a:pt x="32" y="292"/>
                </a:lnTo>
                <a:lnTo>
                  <a:pt x="47" y="306"/>
                </a:lnTo>
                <a:lnTo>
                  <a:pt x="67" y="318"/>
                </a:lnTo>
                <a:lnTo>
                  <a:pt x="90" y="328"/>
                </a:lnTo>
                <a:lnTo>
                  <a:pt x="119" y="337"/>
                </a:lnTo>
                <a:lnTo>
                  <a:pt x="147" y="339"/>
                </a:lnTo>
                <a:lnTo>
                  <a:pt x="173" y="339"/>
                </a:lnTo>
                <a:lnTo>
                  <a:pt x="195" y="335"/>
                </a:lnTo>
                <a:lnTo>
                  <a:pt x="216" y="328"/>
                </a:lnTo>
                <a:lnTo>
                  <a:pt x="233" y="319"/>
                </a:lnTo>
                <a:lnTo>
                  <a:pt x="248" y="310"/>
                </a:lnTo>
                <a:lnTo>
                  <a:pt x="262" y="298"/>
                </a:lnTo>
                <a:lnTo>
                  <a:pt x="273" y="287"/>
                </a:lnTo>
                <a:lnTo>
                  <a:pt x="281" y="273"/>
                </a:lnTo>
                <a:lnTo>
                  <a:pt x="289" y="262"/>
                </a:lnTo>
                <a:lnTo>
                  <a:pt x="295" y="250"/>
                </a:lnTo>
                <a:lnTo>
                  <a:pt x="300" y="240"/>
                </a:lnTo>
                <a:lnTo>
                  <a:pt x="302" y="231"/>
                </a:lnTo>
                <a:lnTo>
                  <a:pt x="306" y="224"/>
                </a:lnTo>
                <a:lnTo>
                  <a:pt x="307" y="219"/>
                </a:lnTo>
                <a:lnTo>
                  <a:pt x="308" y="219"/>
                </a:lnTo>
                <a:lnTo>
                  <a:pt x="703" y="247"/>
                </a:lnTo>
                <a:lnTo>
                  <a:pt x="668" y="282"/>
                </a:lnTo>
                <a:lnTo>
                  <a:pt x="696" y="336"/>
                </a:lnTo>
                <a:lnTo>
                  <a:pt x="658" y="365"/>
                </a:lnTo>
                <a:lnTo>
                  <a:pt x="677" y="402"/>
                </a:lnTo>
                <a:lnTo>
                  <a:pt x="835" y="414"/>
                </a:lnTo>
                <a:lnTo>
                  <a:pt x="871" y="352"/>
                </a:lnTo>
                <a:lnTo>
                  <a:pt x="844" y="297"/>
                </a:lnTo>
                <a:lnTo>
                  <a:pt x="874" y="236"/>
                </a:lnTo>
                <a:lnTo>
                  <a:pt x="895" y="192"/>
                </a:lnTo>
                <a:lnTo>
                  <a:pt x="863" y="151"/>
                </a:lnTo>
                <a:lnTo>
                  <a:pt x="308" y="110"/>
                </a:lnTo>
                <a:lnTo>
                  <a:pt x="307" y="109"/>
                </a:lnTo>
                <a:lnTo>
                  <a:pt x="306" y="105"/>
                </a:lnTo>
                <a:lnTo>
                  <a:pt x="302" y="99"/>
                </a:lnTo>
                <a:lnTo>
                  <a:pt x="300" y="92"/>
                </a:lnTo>
                <a:lnTo>
                  <a:pt x="295" y="83"/>
                </a:lnTo>
                <a:lnTo>
                  <a:pt x="290" y="74"/>
                </a:lnTo>
                <a:lnTo>
                  <a:pt x="284" y="64"/>
                </a:lnTo>
                <a:lnTo>
                  <a:pt x="278" y="55"/>
                </a:lnTo>
                <a:lnTo>
                  <a:pt x="269" y="44"/>
                </a:lnTo>
                <a:lnTo>
                  <a:pt x="259" y="34"/>
                </a:lnTo>
                <a:lnTo>
                  <a:pt x="248" y="24"/>
                </a:lnTo>
                <a:lnTo>
                  <a:pt x="236" y="16"/>
                </a:lnTo>
                <a:lnTo>
                  <a:pt x="221" y="9"/>
                </a:lnTo>
                <a:lnTo>
                  <a:pt x="207" y="4"/>
                </a:lnTo>
                <a:lnTo>
                  <a:pt x="190" y="1"/>
                </a:lnTo>
                <a:lnTo>
                  <a:pt x="173" y="0"/>
                </a:lnTo>
                <a:lnTo>
                  <a:pt x="154" y="0"/>
                </a:lnTo>
                <a:lnTo>
                  <a:pt x="137" y="2"/>
                </a:lnTo>
                <a:lnTo>
                  <a:pt x="121" y="6"/>
                </a:lnTo>
                <a:lnTo>
                  <a:pt x="106" y="12"/>
                </a:lnTo>
                <a:lnTo>
                  <a:pt x="92" y="19"/>
                </a:lnTo>
                <a:lnTo>
                  <a:pt x="80" y="26"/>
                </a:lnTo>
                <a:lnTo>
                  <a:pt x="68" y="35"/>
                </a:lnTo>
                <a:lnTo>
                  <a:pt x="58" y="45"/>
                </a:lnTo>
                <a:lnTo>
                  <a:pt x="48" y="55"/>
                </a:lnTo>
                <a:lnTo>
                  <a:pt x="40" y="65"/>
                </a:lnTo>
                <a:lnTo>
                  <a:pt x="31" y="76"/>
                </a:lnTo>
                <a:lnTo>
                  <a:pt x="26" y="87"/>
                </a:lnTo>
                <a:lnTo>
                  <a:pt x="19" y="99"/>
                </a:lnTo>
                <a:lnTo>
                  <a:pt x="15" y="110"/>
                </a:lnTo>
                <a:lnTo>
                  <a:pt x="11" y="122"/>
                </a:lnTo>
                <a:lnTo>
                  <a:pt x="8" y="133"/>
                </a:lnTo>
                <a:close/>
              </a:path>
            </a:pathLst>
          </a:custGeom>
          <a:solidFill>
            <a:schemeClr val="accent2">
              <a:lumMod val="60000"/>
              <a:lumOff val="40000"/>
            </a:schemeClr>
          </a:solidFill>
          <a:ln>
            <a:noFill/>
          </a:ln>
        </p:spPr>
        <p:txBody>
          <a:bodyPr/>
          <a:lstStyle/>
          <a:p>
            <a:pPr>
              <a:defRPr/>
            </a:pPr>
            <a:endParaRPr lang="en-US">
              <a:ea typeface="ＭＳ Ｐゴシック" charset="0"/>
              <a:cs typeface="ＭＳ Ｐゴシック" charset="0"/>
            </a:endParaRPr>
          </a:p>
        </p:txBody>
      </p:sp>
      <p:sp>
        <p:nvSpPr>
          <p:cNvPr id="231457" name="Ink 2"/>
          <p:cNvSpPr>
            <a:spLocks noRot="1" noChangeAspect="1" noEditPoints="1" noChangeArrowheads="1" noChangeShapeType="1" noTextEdit="1"/>
          </p:cNvSpPr>
          <p:nvPr/>
        </p:nvSpPr>
        <p:spPr bwMode="auto">
          <a:xfrm>
            <a:off x="5405438" y="1487488"/>
            <a:ext cx="150812" cy="136525"/>
          </a:xfrm>
          <a:custGeom>
            <a:avLst/>
            <a:gdLst>
              <a:gd name="T0" fmla="*/ 2147483647 w 419"/>
              <a:gd name="T1" fmla="*/ 2147483647 h 375"/>
              <a:gd name="T2" fmla="*/ 2147483647 w 419"/>
              <a:gd name="T3" fmla="*/ 2147483647 h 375"/>
              <a:gd name="T4" fmla="*/ 2147483647 w 419"/>
              <a:gd name="T5" fmla="*/ 2147483647 h 375"/>
              <a:gd name="T6" fmla="*/ 2147483647 w 419"/>
              <a:gd name="T7" fmla="*/ 2147483647 h 375"/>
              <a:gd name="T8" fmla="*/ 2147483647 w 419"/>
              <a:gd name="T9" fmla="*/ 2147483647 h 375"/>
              <a:gd name="T10" fmla="*/ 2147483647 w 419"/>
              <a:gd name="T11" fmla="*/ 2147483647 h 3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9" h="375" extrusionOk="0">
                <a:moveTo>
                  <a:pt x="44" y="0"/>
                </a:moveTo>
                <a:cubicBezTo>
                  <a:pt x="28" y="27"/>
                  <a:pt x="22" y="61"/>
                  <a:pt x="14" y="93"/>
                </a:cubicBezTo>
                <a:cubicBezTo>
                  <a:pt x="3" y="140"/>
                  <a:pt x="-4" y="188"/>
                  <a:pt x="2" y="236"/>
                </a:cubicBezTo>
                <a:cubicBezTo>
                  <a:pt x="7" y="275"/>
                  <a:pt x="17" y="317"/>
                  <a:pt x="45" y="347"/>
                </a:cubicBezTo>
                <a:cubicBezTo>
                  <a:pt x="73" y="377"/>
                  <a:pt x="111" y="381"/>
                  <a:pt x="147" y="362"/>
                </a:cubicBezTo>
                <a:cubicBezTo>
                  <a:pt x="256" y="306"/>
                  <a:pt x="338" y="194"/>
                  <a:pt x="418" y="106"/>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94"/>
                                        </p:tgtEl>
                                        <p:attrNameLst>
                                          <p:attrName>style.visibility</p:attrName>
                                        </p:attrNameLst>
                                      </p:cBhvr>
                                      <p:to>
                                        <p:strVal val="visible"/>
                                      </p:to>
                                    </p:set>
                                    <p:animEffect transition="in" filter="blinds(horizontal)">
                                      <p:cBhvr>
                                        <p:cTn id="12" dur="500"/>
                                        <p:tgtEl>
                                          <p:spTgt spid="93194"/>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3328"/>
                                        </p:tgtEl>
                                        <p:attrNameLst>
                                          <p:attrName>style.visibility</p:attrName>
                                        </p:attrNameLst>
                                      </p:cBhvr>
                                      <p:to>
                                        <p:strVal val="visible"/>
                                      </p:to>
                                    </p:set>
                                    <p:animEffect transition="in" filter="blinds(horizontal)">
                                      <p:cBhvr>
                                        <p:cTn id="16" dur="500"/>
                                        <p:tgtEl>
                                          <p:spTgt spid="933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93195"/>
                                        </p:tgtEl>
                                        <p:attrNameLst>
                                          <p:attrName>style.visibility</p:attrName>
                                        </p:attrNameLst>
                                      </p:cBhvr>
                                      <p:to>
                                        <p:strVal val="visible"/>
                                      </p:to>
                                    </p:set>
                                    <p:animEffect transition="in" filter="checkerboard(across)">
                                      <p:cBhvr>
                                        <p:cTn id="26" dur="500"/>
                                        <p:tgtEl>
                                          <p:spTgt spid="93195"/>
                                        </p:tgtEl>
                                      </p:cBhvr>
                                    </p:animEffect>
                                  </p:childTnLst>
                                </p:cTn>
                              </p:par>
                            </p:childTnLst>
                          </p:cTn>
                        </p:par>
                        <p:par>
                          <p:cTn id="27" fill="hold" nodeType="afterGroup">
                            <p:stCondLst>
                              <p:cond delay="500"/>
                            </p:stCondLst>
                            <p:childTnLst>
                              <p:par>
                                <p:cTn id="28" presetID="5" presetClass="entr" presetSubtype="10" fill="hold" grpId="0" nodeType="afterEffect">
                                  <p:stCondLst>
                                    <p:cond delay="0"/>
                                  </p:stCondLst>
                                  <p:childTnLst>
                                    <p:set>
                                      <p:cBhvr>
                                        <p:cTn id="29" dur="1" fill="hold">
                                          <p:stCondLst>
                                            <p:cond delay="0"/>
                                          </p:stCondLst>
                                        </p:cTn>
                                        <p:tgtEl>
                                          <p:spTgt spid="93329"/>
                                        </p:tgtEl>
                                        <p:attrNameLst>
                                          <p:attrName>style.visibility</p:attrName>
                                        </p:attrNameLst>
                                      </p:cBhvr>
                                      <p:to>
                                        <p:strVal val="visible"/>
                                      </p:to>
                                    </p:set>
                                    <p:animEffect transition="in" filter="checkerboard(across)">
                                      <p:cBhvr>
                                        <p:cTn id="30" dur="500"/>
                                        <p:tgtEl>
                                          <p:spTgt spid="933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3300"/>
                                        </p:tgtEl>
                                        <p:attrNameLst>
                                          <p:attrName>style.visibility</p:attrName>
                                        </p:attrNameLst>
                                      </p:cBhvr>
                                      <p:to>
                                        <p:strVal val="visible"/>
                                      </p:to>
                                    </p:set>
                                    <p:animEffect transition="in" filter="blinds(horizontal)">
                                      <p:cBhvr>
                                        <p:cTn id="40" dur="500"/>
                                        <p:tgtEl>
                                          <p:spTgt spid="93300"/>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93330"/>
                                        </p:tgtEl>
                                        <p:attrNameLst>
                                          <p:attrName>style.visibility</p:attrName>
                                        </p:attrNameLst>
                                      </p:cBhvr>
                                      <p:to>
                                        <p:strVal val="visible"/>
                                      </p:to>
                                    </p:set>
                                    <p:animEffect transition="in" filter="blinds(horizontal)">
                                      <p:cBhvr>
                                        <p:cTn id="44" dur="500"/>
                                        <p:tgtEl>
                                          <p:spTgt spid="9333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93298"/>
                                        </p:tgtEl>
                                        <p:attrNameLst>
                                          <p:attrName>style.visibility</p:attrName>
                                        </p:attrNameLst>
                                      </p:cBhvr>
                                      <p:to>
                                        <p:strVal val="visible"/>
                                      </p:to>
                                    </p:set>
                                    <p:animEffect transition="in" filter="blinds(horizontal)">
                                      <p:cBhvr>
                                        <p:cTn id="49" dur="500"/>
                                        <p:tgtEl>
                                          <p:spTgt spid="9329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93201"/>
                                        </p:tgtEl>
                                        <p:attrNameLst>
                                          <p:attrName>style.visibility</p:attrName>
                                        </p:attrNameLst>
                                      </p:cBhvr>
                                      <p:to>
                                        <p:strVal val="visible"/>
                                      </p:to>
                                    </p:set>
                                    <p:animEffect transition="in" filter="blinds(horizontal)">
                                      <p:cBhvr>
                                        <p:cTn id="59" dur="500"/>
                                        <p:tgtEl>
                                          <p:spTgt spid="9320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3200"/>
                                        </p:tgtEl>
                                        <p:attrNameLst>
                                          <p:attrName>style.visibility</p:attrName>
                                        </p:attrNameLst>
                                      </p:cBhvr>
                                      <p:to>
                                        <p:strVal val="visible"/>
                                      </p:to>
                                    </p:set>
                                    <p:animEffect transition="in" filter="blinds(horizontal)">
                                      <p:cBhvr>
                                        <p:cTn id="64" dur="500"/>
                                        <p:tgtEl>
                                          <p:spTgt spid="9320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93199"/>
                                        </p:tgtEl>
                                        <p:attrNameLst>
                                          <p:attrName>style.visibility</p:attrName>
                                        </p:attrNameLst>
                                      </p:cBhvr>
                                      <p:to>
                                        <p:strVal val="visible"/>
                                      </p:to>
                                    </p:set>
                                    <p:animEffect transition="in" filter="blinds(horizontal)">
                                      <p:cBhvr>
                                        <p:cTn id="69" dur="500"/>
                                        <p:tgtEl>
                                          <p:spTgt spid="9319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0" presetClass="path" presetSubtype="0" accel="50000" decel="50000" fill="hold" grpId="1" nodeType="clickEffect">
                                  <p:stCondLst>
                                    <p:cond delay="0"/>
                                  </p:stCondLst>
                                  <p:childTnLst>
                                    <p:animMotion origin="layout" path="M 0 0 L 0.08577 0.07607 " pathEditMode="relative" ptsTypes="AA">
                                      <p:cBhvr>
                                        <p:cTn id="73" dur="2000" fill="hold"/>
                                        <p:tgtEl>
                                          <p:spTgt spid="93199"/>
                                        </p:tgtEl>
                                        <p:attrNameLst>
                                          <p:attrName>ppt_x</p:attrName>
                                          <p:attrName>ppt_y</p:attrName>
                                        </p:attrNameLst>
                                      </p:cBhvr>
                                    </p:animMotion>
                                  </p:childTnLst>
                                  <p:subTnLst>
                                    <p:set>
                                      <p:cBhvr override="childStyle">
                                        <p:cTn dur="1" fill="hold" display="0" masterRel="nextClick" afterEffect="1"/>
                                        <p:tgtEl>
                                          <p:spTgt spid="93199"/>
                                        </p:tgtEl>
                                        <p:attrNameLst>
                                          <p:attrName>style.visibility</p:attrName>
                                        </p:attrNameLst>
                                      </p:cBhvr>
                                      <p:to>
                                        <p:strVal val="hidden"/>
                                      </p:to>
                                    </p:set>
                                  </p:subTnLst>
                                </p:cTn>
                              </p:par>
                              <p:par>
                                <p:cTn id="74" presetID="0" presetClass="path" presetSubtype="0" accel="50000" decel="50000" fill="hold" grpId="1" nodeType="withEffect">
                                  <p:stCondLst>
                                    <p:cond delay="0"/>
                                  </p:stCondLst>
                                  <p:childTnLst>
                                    <p:animMotion origin="layout" path="M 0 0 L 0.08577 0.07607 " pathEditMode="relative" ptsTypes="AA">
                                      <p:cBhvr>
                                        <p:cTn id="75" dur="2000" fill="hold"/>
                                        <p:tgtEl>
                                          <p:spTgt spid="93200"/>
                                        </p:tgtEl>
                                        <p:attrNameLst>
                                          <p:attrName>ppt_x</p:attrName>
                                          <p:attrName>ppt_y</p:attrName>
                                        </p:attrNameLst>
                                      </p:cBhvr>
                                    </p:animMotion>
                                  </p:childTnLst>
                                  <p:subTnLst>
                                    <p:set>
                                      <p:cBhvr override="childStyle">
                                        <p:cTn dur="1" fill="hold" display="0" masterRel="nextClick" afterEffect="1"/>
                                        <p:tgtEl>
                                          <p:spTgt spid="93200"/>
                                        </p:tgtEl>
                                        <p:attrNameLst>
                                          <p:attrName>style.visibility</p:attrName>
                                        </p:attrNameLst>
                                      </p:cBhvr>
                                      <p:to>
                                        <p:strVal val="hidden"/>
                                      </p:to>
                                    </p:set>
                                  </p:subTnLst>
                                </p:cTn>
                              </p:par>
                              <p:par>
                                <p:cTn id="76" presetID="0" presetClass="path" presetSubtype="0" accel="50000" decel="50000" fill="hold" grpId="1" nodeType="withEffect">
                                  <p:stCondLst>
                                    <p:cond delay="0"/>
                                  </p:stCondLst>
                                  <p:childTnLst>
                                    <p:animMotion origin="layout" path="M 0 0 L 0.08577 0.07607 " pathEditMode="relative" ptsTypes="AA">
                                      <p:cBhvr>
                                        <p:cTn id="77" dur="2000" fill="hold"/>
                                        <p:tgtEl>
                                          <p:spTgt spid="93201"/>
                                        </p:tgtEl>
                                        <p:attrNameLst>
                                          <p:attrName>ppt_x</p:attrName>
                                          <p:attrName>ppt_y</p:attrName>
                                        </p:attrNameLst>
                                      </p:cBhvr>
                                    </p:animMotion>
                                  </p:childTnLst>
                                  <p:subTnLst>
                                    <p:set>
                                      <p:cBhvr override="childStyle">
                                        <p:cTn dur="1" fill="hold" display="0" masterRel="nextClick" afterEffect="1"/>
                                        <p:tgtEl>
                                          <p:spTgt spid="93201"/>
                                        </p:tgtEl>
                                        <p:attrNameLst>
                                          <p:attrName>style.visibility</p:attrName>
                                        </p:attrNameLst>
                                      </p:cBhvr>
                                      <p:to>
                                        <p:strVal val="hidden"/>
                                      </p:to>
                                    </p:set>
                                  </p:subTnLst>
                                </p:cTn>
                              </p:par>
                              <p:par>
                                <p:cTn id="78" presetID="0" presetClass="path" presetSubtype="0" accel="50000" decel="50000" fill="hold" nodeType="withEffect">
                                  <p:stCondLst>
                                    <p:cond delay="0"/>
                                  </p:stCondLst>
                                  <p:childTnLst>
                                    <p:animMotion origin="layout" path="M 0 0 L 0.08577 0.07607 " pathEditMode="relative" ptsTypes="AA">
                                      <p:cBhvr>
                                        <p:cTn id="79" dur="2000" fill="hold"/>
                                        <p:tgtEl>
                                          <p:spTgt spid="3"/>
                                        </p:tgtEl>
                                        <p:attrNameLst>
                                          <p:attrName>ppt_x</p:attrName>
                                          <p:attrName>ppt_y</p:attrName>
                                        </p:attrNameLst>
                                      </p:cBhvr>
                                    </p:animMotion>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blinds(horizontal)">
                                      <p:cBhvr>
                                        <p:cTn id="84" dur="500"/>
                                        <p:tgtEl>
                                          <p:spTgt spid="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0" presetClass="path" presetSubtype="0" accel="50000" decel="50000" fill="hold" nodeType="clickEffect">
                                  <p:stCondLst>
                                    <p:cond delay="0"/>
                                  </p:stCondLst>
                                  <p:childTnLst>
                                    <p:animMotion origin="layout" path="M 0.03646 -0.03283 L 0.12535 -0.11306 " pathEditMode="relative" ptsTypes="AA">
                                      <p:cBhvr>
                                        <p:cTn id="88" dur="2000" fill="hold"/>
                                        <p:tgtEl>
                                          <p:spTgt spid="5"/>
                                        </p:tgtEl>
                                        <p:attrNameLst>
                                          <p:attrName>ppt_x</p:attrName>
                                          <p:attrName>ppt_y</p:attrName>
                                        </p:attrNameLst>
                                      </p:cBhvr>
                                    </p:animMotion>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blinds(horizontal)">
                                      <p:cBhvr>
                                        <p:cTn id="93" dur="500"/>
                                        <p:tgtEl>
                                          <p:spTgt spid="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0" presetClass="path" presetSubtype="0" accel="50000" decel="50000" fill="hold" nodeType="clickEffect">
                                  <p:stCondLst>
                                    <p:cond delay="0"/>
                                  </p:stCondLst>
                                  <p:childTnLst>
                                    <p:animMotion origin="layout" path="M -4.16667E-6 -2.31214E-6 L 0.07153 0.09318 " pathEditMode="relative" ptsTypes="AA">
                                      <p:cBhvr>
                                        <p:cTn id="97" dur="2000" fill="hold"/>
                                        <p:tgtEl>
                                          <p:spTgt spid="2"/>
                                        </p:tgtEl>
                                        <p:attrNameLst>
                                          <p:attrName>ppt_x</p:attrName>
                                          <p:attrName>ppt_y</p:attrName>
                                        </p:attrNameLst>
                                      </p:cBhvr>
                                    </p:animMotion>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blinds(horizontal)">
                                      <p:cBhvr>
                                        <p:cTn id="102" dur="500"/>
                                        <p:tgtEl>
                                          <p:spTgt spid="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0" presetClass="path" presetSubtype="0" accel="50000" decel="50000" fill="hold" nodeType="clickEffect">
                                  <p:stCondLst>
                                    <p:cond delay="0"/>
                                  </p:stCondLst>
                                  <p:childTnLst>
                                    <p:animMotion origin="layout" path="M 2.5E-6 -4.04624E-7 L 0.08107 -0.07815 " pathEditMode="relative" rAng="0" ptsTypes="AA">
                                      <p:cBhvr>
                                        <p:cTn id="106" dur="2000" fill="hold"/>
                                        <p:tgtEl>
                                          <p:spTgt spid="4"/>
                                        </p:tgtEl>
                                        <p:attrNameLst>
                                          <p:attrName>ppt_x</p:attrName>
                                          <p:attrName>ppt_y</p:attrName>
                                        </p:attrNameLst>
                                      </p:cBhvr>
                                      <p:rCtr x="4045" y="-3908"/>
                                    </p:animMotion>
                                  </p:childTnLst>
                                </p:cTn>
                              </p:par>
                            </p:childTnLst>
                          </p:cTn>
                        </p:par>
                        <p:par>
                          <p:cTn id="107" fill="hold" nodeType="afterGroup">
                            <p:stCondLst>
                              <p:cond delay="2000"/>
                            </p:stCondLst>
                            <p:childTnLst>
                              <p:par>
                                <p:cTn id="108" presetID="3" presetClass="entr" presetSubtype="10" fill="hold" nodeType="afterEffect">
                                  <p:stCondLst>
                                    <p:cond delay="0"/>
                                  </p:stCondLst>
                                  <p:childTnLst>
                                    <p:set>
                                      <p:cBhvr>
                                        <p:cTn id="109" dur="1" fill="hold">
                                          <p:stCondLst>
                                            <p:cond delay="0"/>
                                          </p:stCondLst>
                                        </p:cTn>
                                        <p:tgtEl>
                                          <p:spTgt spid="93284">
                                            <p:txEl>
                                              <p:pRg st="4" end="4"/>
                                            </p:txEl>
                                          </p:spTgt>
                                        </p:tgtEl>
                                        <p:attrNameLst>
                                          <p:attrName>style.visibility</p:attrName>
                                        </p:attrNameLst>
                                      </p:cBhvr>
                                      <p:to>
                                        <p:strVal val="visible"/>
                                      </p:to>
                                    </p:set>
                                    <p:animEffect transition="in" filter="blinds(horizontal)">
                                      <p:cBhvr>
                                        <p:cTn id="110" dur="500"/>
                                        <p:tgtEl>
                                          <p:spTgt spid="93284">
                                            <p:txEl>
                                              <p:pRg st="4" end="4"/>
                                            </p:txEl>
                                          </p:spTgt>
                                        </p:tgtEl>
                                      </p:cBhvr>
                                    </p:animEffect>
                                  </p:childTnLst>
                                </p:cTn>
                              </p:par>
                              <p:par>
                                <p:cTn id="111" presetID="3" presetClass="entr" presetSubtype="10" fill="hold" nodeType="withEffect">
                                  <p:stCondLst>
                                    <p:cond delay="0"/>
                                  </p:stCondLst>
                                  <p:childTnLst>
                                    <p:set>
                                      <p:cBhvr>
                                        <p:cTn id="112" dur="1" fill="hold">
                                          <p:stCondLst>
                                            <p:cond delay="0"/>
                                          </p:stCondLst>
                                        </p:cTn>
                                        <p:tgtEl>
                                          <p:spTgt spid="93284">
                                            <p:txEl>
                                              <p:pRg st="5" end="5"/>
                                            </p:txEl>
                                          </p:spTgt>
                                        </p:tgtEl>
                                        <p:attrNameLst>
                                          <p:attrName>style.visibility</p:attrName>
                                        </p:attrNameLst>
                                      </p:cBhvr>
                                      <p:to>
                                        <p:strVal val="visible"/>
                                      </p:to>
                                    </p:set>
                                    <p:animEffect transition="in" filter="blinds(horizontal)">
                                      <p:cBhvr>
                                        <p:cTn id="113" dur="500"/>
                                        <p:tgtEl>
                                          <p:spTgt spid="93284">
                                            <p:txEl>
                                              <p:pRg st="5" end="5"/>
                                            </p:txEl>
                                          </p:spTgt>
                                        </p:tgtEl>
                                      </p:cBhvr>
                                    </p:animEffect>
                                  </p:childTnLst>
                                </p:cTn>
                              </p:par>
                            </p:childTnLst>
                          </p:cTn>
                        </p:par>
                        <p:par>
                          <p:cTn id="114" fill="hold" nodeType="afterGroup">
                            <p:stCondLst>
                              <p:cond delay="2500"/>
                            </p:stCondLst>
                            <p:childTnLst>
                              <p:par>
                                <p:cTn id="115" presetID="1" presetClass="entr" presetSubtype="0" fill="hold" nodeType="after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4" grpId="0" animBg="1"/>
      <p:bldP spid="93195" grpId="0" animBg="1"/>
      <p:bldP spid="93199" grpId="0" animBg="1"/>
      <p:bldP spid="93199" grpId="1" animBg="1"/>
      <p:bldP spid="93200" grpId="0" animBg="1"/>
      <p:bldP spid="93200" grpId="1" animBg="1"/>
      <p:bldP spid="93201" grpId="0" animBg="1"/>
      <p:bldP spid="93201" grpId="1" animBg="1"/>
      <p:bldP spid="93328" grpId="0" animBg="1"/>
      <p:bldP spid="9332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defRPr/>
            </a:pPr>
            <a:r>
              <a:rPr lang="en-US" dirty="0">
                <a:latin typeface="+mn-lt"/>
                <a:ea typeface="SimSun" charset="0"/>
              </a:rPr>
              <a:t>Example Tor Commands</a:t>
            </a:r>
          </a:p>
        </p:txBody>
      </p:sp>
      <p:pic>
        <p:nvPicPr>
          <p:cNvPr id="233474" name="Content Placeholder 3" descr="interaction.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14500"/>
            <a:ext cx="8229600" cy="4302125"/>
          </a:xfr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ChangeArrowheads="1"/>
          </p:cNvSpPr>
          <p:nvPr>
            <p:ph type="title"/>
          </p:nvPr>
        </p:nvSpPr>
        <p:spPr/>
        <p:txBody>
          <a:bodyPr/>
          <a:lstStyle/>
          <a:p>
            <a:pPr eaLnBrk="1" hangingPunct="1"/>
            <a:r>
              <a:rPr lang="en-US" altLang="zh-CN" sz="3400">
                <a:ea typeface="SimSun" charset="-122"/>
              </a:rPr>
              <a:t>Tor Location-Hidden Service</a:t>
            </a:r>
          </a:p>
        </p:txBody>
      </p:sp>
      <p:sp>
        <p:nvSpPr>
          <p:cNvPr id="234498" name="Rectangle 3"/>
          <p:cNvSpPr>
            <a:spLocks noGrp="1" noChangeArrowheads="1"/>
          </p:cNvSpPr>
          <p:nvPr>
            <p:ph type="body" idx="1"/>
          </p:nvPr>
        </p:nvSpPr>
        <p:spPr/>
        <p:txBody>
          <a:bodyPr/>
          <a:lstStyle/>
          <a:p>
            <a:pPr eaLnBrk="1" hangingPunct="1">
              <a:buFont typeface="Wingdings" pitchFamily="2" charset="2"/>
              <a:buChar char="q"/>
            </a:pPr>
            <a:r>
              <a:rPr lang="en-US" altLang="zh-CN" sz="2600" dirty="0">
                <a:ea typeface="SimSun" charset="-122"/>
              </a:rPr>
              <a:t>Goal: allow one to offer a TCP service without revealing his IP address </a:t>
            </a:r>
          </a:p>
          <a:p>
            <a:pPr lvl="1" eaLnBrk="1" hangingPunct="1">
              <a:buFont typeface="Courier New" panose="02070309020205020404" pitchFamily="49" charset="0"/>
              <a:buChar char="o"/>
            </a:pPr>
            <a:r>
              <a:rPr lang="en-US" altLang="zh-CN" sz="2200" dirty="0">
                <a:ea typeface="SimSun" charset="-122"/>
              </a:rPr>
              <a:t>Access Control: filtering incoming requests</a:t>
            </a:r>
          </a:p>
          <a:p>
            <a:pPr lvl="1" eaLnBrk="1" hangingPunct="1">
              <a:buFont typeface="Courier New" panose="02070309020205020404" pitchFamily="49" charset="0"/>
              <a:buChar char="o"/>
            </a:pPr>
            <a:r>
              <a:rPr lang="en-US" altLang="zh-CN" sz="2200" dirty="0">
                <a:ea typeface="SimSun" charset="-122"/>
              </a:rPr>
              <a:t>Robustness: maintaining a long-term pseudonymous identity</a:t>
            </a:r>
          </a:p>
          <a:p>
            <a:pPr lvl="1" eaLnBrk="1" hangingPunct="1">
              <a:buFont typeface="Courier New" panose="02070309020205020404" pitchFamily="49" charset="0"/>
              <a:buChar char="o"/>
            </a:pPr>
            <a:r>
              <a:rPr lang="en-US" altLang="zh-CN" sz="2200" dirty="0">
                <a:ea typeface="SimSun" charset="-122"/>
              </a:rPr>
              <a:t>Smear-resistance: against socially disapproved acts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533400" y="152400"/>
            <a:ext cx="7772400" cy="1143000"/>
          </a:xfrm>
        </p:spPr>
        <p:txBody>
          <a:bodyPr/>
          <a:lstStyle/>
          <a:p>
            <a:pPr eaLnBrk="1" hangingPunct="1">
              <a:defRPr/>
            </a:pPr>
            <a:r>
              <a:rPr lang="en-US" altLang="zh-CN" sz="2800" dirty="0">
                <a:latin typeface="+mn-lt"/>
                <a:ea typeface="SimSun" charset="0"/>
              </a:rPr>
              <a:t>Tor Location-Hidden Service: Creating and Connecting to a Location Hidden Service</a:t>
            </a:r>
          </a:p>
        </p:txBody>
      </p:sp>
      <p:pic>
        <p:nvPicPr>
          <p:cNvPr id="235522" name="Picture 3"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981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3" name="Picture 4"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67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4" name="Picture 5"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5" name="Picture 6"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0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6" name="Picture 7"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1242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7" name="Picture 8"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200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8" name="Picture 9"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9" name="Picture 10"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53340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0" name="Picture 11"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3340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1" name="Picture 12"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434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2" name="Picture 13" descr="j02346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733800"/>
            <a:ext cx="8382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3" name="Picture 14" descr="MCj041021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505200"/>
            <a:ext cx="8382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9" name="Oval 15"/>
          <p:cNvSpPr>
            <a:spLocks noChangeArrowheads="1"/>
          </p:cNvSpPr>
          <p:nvPr/>
        </p:nvSpPr>
        <p:spPr bwMode="auto">
          <a:xfrm>
            <a:off x="3581400" y="30480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0" name="Oval 16"/>
          <p:cNvSpPr>
            <a:spLocks noChangeArrowheads="1"/>
          </p:cNvSpPr>
          <p:nvPr/>
        </p:nvSpPr>
        <p:spPr bwMode="auto">
          <a:xfrm>
            <a:off x="3048000" y="41910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1" name="Oval 17"/>
          <p:cNvSpPr>
            <a:spLocks noChangeArrowheads="1"/>
          </p:cNvSpPr>
          <p:nvPr/>
        </p:nvSpPr>
        <p:spPr bwMode="auto">
          <a:xfrm>
            <a:off x="5105400" y="5181600"/>
            <a:ext cx="1143000" cy="1143000"/>
          </a:xfrm>
          <a:prstGeom prst="ellipse">
            <a:avLst/>
          </a:prstGeom>
          <a:solidFill>
            <a:schemeClr val="accent2">
              <a:alpha val="38039"/>
            </a:scheme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2" name="Oval 18"/>
          <p:cNvSpPr>
            <a:spLocks noChangeArrowheads="1"/>
          </p:cNvSpPr>
          <p:nvPr/>
        </p:nvSpPr>
        <p:spPr bwMode="auto">
          <a:xfrm>
            <a:off x="3429000" y="1828800"/>
            <a:ext cx="1143000" cy="1143000"/>
          </a:xfrm>
          <a:prstGeom prst="ellipse">
            <a:avLst/>
          </a:prstGeom>
          <a:solidFill>
            <a:srgbClr val="FF00FF">
              <a:alpha val="39999"/>
            </a:srgbClr>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36883" name="Line 19"/>
          <p:cNvSpPr>
            <a:spLocks noChangeShapeType="1"/>
          </p:cNvSpPr>
          <p:nvPr/>
        </p:nvSpPr>
        <p:spPr bwMode="auto">
          <a:xfrm flipH="1" flipV="1">
            <a:off x="6248400" y="3962400"/>
            <a:ext cx="1676400" cy="304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4" name="Line 20"/>
          <p:cNvSpPr>
            <a:spLocks noChangeShapeType="1"/>
          </p:cNvSpPr>
          <p:nvPr/>
        </p:nvSpPr>
        <p:spPr bwMode="auto">
          <a:xfrm flipH="1">
            <a:off x="5715000" y="4114800"/>
            <a:ext cx="381000" cy="1066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5" name="Line 21"/>
          <p:cNvSpPr>
            <a:spLocks noChangeShapeType="1"/>
          </p:cNvSpPr>
          <p:nvPr/>
        </p:nvSpPr>
        <p:spPr bwMode="auto">
          <a:xfrm flipH="1">
            <a:off x="5181600" y="4419600"/>
            <a:ext cx="2819400" cy="5334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6" name="Line 22"/>
          <p:cNvSpPr>
            <a:spLocks noChangeShapeType="1"/>
          </p:cNvSpPr>
          <p:nvPr/>
        </p:nvSpPr>
        <p:spPr bwMode="auto">
          <a:xfrm flipH="1">
            <a:off x="3200400" y="5105400"/>
            <a:ext cx="1524000" cy="8382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7" name="Line 23"/>
          <p:cNvSpPr>
            <a:spLocks noChangeShapeType="1"/>
          </p:cNvSpPr>
          <p:nvPr/>
        </p:nvSpPr>
        <p:spPr bwMode="auto">
          <a:xfrm flipV="1">
            <a:off x="2819400" y="5105400"/>
            <a:ext cx="304800" cy="5334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8" name="Line 24"/>
          <p:cNvSpPr>
            <a:spLocks noChangeShapeType="1"/>
          </p:cNvSpPr>
          <p:nvPr/>
        </p:nvSpPr>
        <p:spPr bwMode="auto">
          <a:xfrm flipH="1" flipV="1">
            <a:off x="7391400" y="3124200"/>
            <a:ext cx="457200" cy="838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9" name="Line 25"/>
          <p:cNvSpPr>
            <a:spLocks noChangeShapeType="1"/>
          </p:cNvSpPr>
          <p:nvPr/>
        </p:nvSpPr>
        <p:spPr bwMode="auto">
          <a:xfrm flipH="1" flipV="1">
            <a:off x="6172200" y="2819400"/>
            <a:ext cx="685800" cy="76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0" name="Line 26"/>
          <p:cNvSpPr>
            <a:spLocks noChangeShapeType="1"/>
          </p:cNvSpPr>
          <p:nvPr/>
        </p:nvSpPr>
        <p:spPr bwMode="auto">
          <a:xfrm flipH="1">
            <a:off x="4648200" y="2743200"/>
            <a:ext cx="83820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1" name="Line 27"/>
          <p:cNvSpPr>
            <a:spLocks noChangeShapeType="1"/>
          </p:cNvSpPr>
          <p:nvPr/>
        </p:nvSpPr>
        <p:spPr bwMode="auto">
          <a:xfrm flipV="1">
            <a:off x="838200" y="2514600"/>
            <a:ext cx="152400" cy="9144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2" name="Line 28"/>
          <p:cNvSpPr>
            <a:spLocks noChangeShapeType="1"/>
          </p:cNvSpPr>
          <p:nvPr/>
        </p:nvSpPr>
        <p:spPr bwMode="auto">
          <a:xfrm flipV="1">
            <a:off x="1371600" y="2133600"/>
            <a:ext cx="762000" cy="1524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3" name="Line 29"/>
          <p:cNvSpPr>
            <a:spLocks noChangeShapeType="1"/>
          </p:cNvSpPr>
          <p:nvPr/>
        </p:nvSpPr>
        <p:spPr bwMode="auto">
          <a:xfrm>
            <a:off x="2819400" y="2362200"/>
            <a:ext cx="609600" cy="3048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35549" name="Picture 30"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209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0" name="Picture 31"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495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6" name="Line 32"/>
          <p:cNvSpPr>
            <a:spLocks noChangeShapeType="1"/>
          </p:cNvSpPr>
          <p:nvPr/>
        </p:nvSpPr>
        <p:spPr bwMode="auto">
          <a:xfrm>
            <a:off x="1066800" y="4419600"/>
            <a:ext cx="457200" cy="457200"/>
          </a:xfrm>
          <a:prstGeom prst="line">
            <a:avLst/>
          </a:prstGeom>
          <a:noFill/>
          <a:ln w="28575">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7" name="Line 33"/>
          <p:cNvSpPr>
            <a:spLocks noChangeShapeType="1"/>
          </p:cNvSpPr>
          <p:nvPr/>
        </p:nvSpPr>
        <p:spPr bwMode="auto">
          <a:xfrm flipV="1">
            <a:off x="2057400" y="4648200"/>
            <a:ext cx="990600" cy="381000"/>
          </a:xfrm>
          <a:prstGeom prst="line">
            <a:avLst/>
          </a:prstGeom>
          <a:noFill/>
          <a:ln w="28575">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35553" name="Picture 34" descr="MCj035137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901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9" name="Picture 35" descr="MCj040390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124200"/>
            <a:ext cx="4191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0" name="Line 36"/>
          <p:cNvSpPr>
            <a:spLocks noChangeShapeType="1"/>
          </p:cNvSpPr>
          <p:nvPr/>
        </p:nvSpPr>
        <p:spPr bwMode="auto">
          <a:xfrm flipH="1" flipV="1">
            <a:off x="6248400" y="3886200"/>
            <a:ext cx="1676400" cy="15240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1" name="Line 37"/>
          <p:cNvSpPr>
            <a:spLocks noChangeShapeType="1"/>
          </p:cNvSpPr>
          <p:nvPr/>
        </p:nvSpPr>
        <p:spPr bwMode="auto">
          <a:xfrm flipH="1" flipV="1">
            <a:off x="4572000" y="2667000"/>
            <a:ext cx="1143000" cy="99060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6902" name="Picture 38" descr="MCj0232283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133600"/>
            <a:ext cx="5207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79"/>
                                        </p:tgtEl>
                                        <p:attrNameLst>
                                          <p:attrName>style.visibility</p:attrName>
                                        </p:attrNameLst>
                                      </p:cBhvr>
                                      <p:to>
                                        <p:strVal val="visible"/>
                                      </p:to>
                                    </p:set>
                                    <p:animEffect transition="in" filter="dissolve">
                                      <p:cBhvr>
                                        <p:cTn id="7" dur="500"/>
                                        <p:tgtEl>
                                          <p:spTgt spid="3687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880"/>
                                        </p:tgtEl>
                                        <p:attrNameLst>
                                          <p:attrName>style.visibility</p:attrName>
                                        </p:attrNameLst>
                                      </p:cBhvr>
                                      <p:to>
                                        <p:strVal val="visible"/>
                                      </p:to>
                                    </p:set>
                                    <p:animEffect transition="in" filter="dissolve">
                                      <p:cBhvr>
                                        <p:cTn id="10" dur="500"/>
                                        <p:tgtEl>
                                          <p:spTgt spid="368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881"/>
                                        </p:tgtEl>
                                        <p:attrNameLst>
                                          <p:attrName>style.visibility</p:attrName>
                                        </p:attrNameLst>
                                      </p:cBhvr>
                                      <p:to>
                                        <p:strVal val="visible"/>
                                      </p:to>
                                    </p:set>
                                    <p:animEffect transition="in" filter="dissolve">
                                      <p:cBhvr>
                                        <p:cTn id="13" dur="500"/>
                                        <p:tgtEl>
                                          <p:spTgt spid="3688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888"/>
                                        </p:tgtEl>
                                        <p:attrNameLst>
                                          <p:attrName>style.visibility</p:attrName>
                                        </p:attrNameLst>
                                      </p:cBhvr>
                                      <p:to>
                                        <p:strVal val="visible"/>
                                      </p:to>
                                    </p:set>
                                    <p:animEffect transition="in" filter="dissolve">
                                      <p:cBhvr>
                                        <p:cTn id="16" dur="500"/>
                                        <p:tgtEl>
                                          <p:spTgt spid="3688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889"/>
                                        </p:tgtEl>
                                        <p:attrNameLst>
                                          <p:attrName>style.visibility</p:attrName>
                                        </p:attrNameLst>
                                      </p:cBhvr>
                                      <p:to>
                                        <p:strVal val="visible"/>
                                      </p:to>
                                    </p:set>
                                    <p:animEffect transition="in" filter="dissolve">
                                      <p:cBhvr>
                                        <p:cTn id="19" dur="500"/>
                                        <p:tgtEl>
                                          <p:spTgt spid="3688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890"/>
                                        </p:tgtEl>
                                        <p:attrNameLst>
                                          <p:attrName>style.visibility</p:attrName>
                                        </p:attrNameLst>
                                      </p:cBhvr>
                                      <p:to>
                                        <p:strVal val="visible"/>
                                      </p:to>
                                    </p:set>
                                    <p:animEffect transition="in" filter="dissolve">
                                      <p:cBhvr>
                                        <p:cTn id="22" dur="500"/>
                                        <p:tgtEl>
                                          <p:spTgt spid="3689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6883"/>
                                        </p:tgtEl>
                                        <p:attrNameLst>
                                          <p:attrName>style.visibility</p:attrName>
                                        </p:attrNameLst>
                                      </p:cBhvr>
                                      <p:to>
                                        <p:strVal val="visible"/>
                                      </p:to>
                                    </p:set>
                                    <p:animEffect transition="in" filter="dissolve">
                                      <p:cBhvr>
                                        <p:cTn id="25" dur="500"/>
                                        <p:tgtEl>
                                          <p:spTgt spid="3688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6884"/>
                                        </p:tgtEl>
                                        <p:attrNameLst>
                                          <p:attrName>style.visibility</p:attrName>
                                        </p:attrNameLst>
                                      </p:cBhvr>
                                      <p:to>
                                        <p:strVal val="visible"/>
                                      </p:to>
                                    </p:set>
                                    <p:animEffect transition="in" filter="dissolve">
                                      <p:cBhvr>
                                        <p:cTn id="28" dur="500"/>
                                        <p:tgtEl>
                                          <p:spTgt spid="3688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885"/>
                                        </p:tgtEl>
                                        <p:attrNameLst>
                                          <p:attrName>style.visibility</p:attrName>
                                        </p:attrNameLst>
                                      </p:cBhvr>
                                      <p:to>
                                        <p:strVal val="visible"/>
                                      </p:to>
                                    </p:set>
                                    <p:animEffect transition="in" filter="dissolve">
                                      <p:cBhvr>
                                        <p:cTn id="31" dur="500"/>
                                        <p:tgtEl>
                                          <p:spTgt spid="3688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6886"/>
                                        </p:tgtEl>
                                        <p:attrNameLst>
                                          <p:attrName>style.visibility</p:attrName>
                                        </p:attrNameLst>
                                      </p:cBhvr>
                                      <p:to>
                                        <p:strVal val="visible"/>
                                      </p:to>
                                    </p:set>
                                    <p:animEffect transition="in" filter="dissolve">
                                      <p:cBhvr>
                                        <p:cTn id="34" dur="500"/>
                                        <p:tgtEl>
                                          <p:spTgt spid="3688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6887"/>
                                        </p:tgtEl>
                                        <p:attrNameLst>
                                          <p:attrName>style.visibility</p:attrName>
                                        </p:attrNameLst>
                                      </p:cBhvr>
                                      <p:to>
                                        <p:strVal val="visible"/>
                                      </p:to>
                                    </p:set>
                                    <p:animEffect transition="in" filter="dissolve">
                                      <p:cBhvr>
                                        <p:cTn id="37" dur="500"/>
                                        <p:tgtEl>
                                          <p:spTgt spid="368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882"/>
                                        </p:tgtEl>
                                        <p:attrNameLst>
                                          <p:attrName>style.visibility</p:attrName>
                                        </p:attrNameLst>
                                      </p:cBhvr>
                                      <p:to>
                                        <p:strVal val="visible"/>
                                      </p:to>
                                    </p:set>
                                    <p:animEffect transition="in" filter="dissolve">
                                      <p:cBhvr>
                                        <p:cTn id="42" dur="500"/>
                                        <p:tgtEl>
                                          <p:spTgt spid="3688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6891"/>
                                        </p:tgtEl>
                                        <p:attrNameLst>
                                          <p:attrName>style.visibility</p:attrName>
                                        </p:attrNameLst>
                                      </p:cBhvr>
                                      <p:to>
                                        <p:strVal val="visible"/>
                                      </p:to>
                                    </p:set>
                                    <p:animEffect transition="in" filter="dissolve">
                                      <p:cBhvr>
                                        <p:cTn id="45" dur="500"/>
                                        <p:tgtEl>
                                          <p:spTgt spid="3689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6892"/>
                                        </p:tgtEl>
                                        <p:attrNameLst>
                                          <p:attrName>style.visibility</p:attrName>
                                        </p:attrNameLst>
                                      </p:cBhvr>
                                      <p:to>
                                        <p:strVal val="visible"/>
                                      </p:to>
                                    </p:set>
                                    <p:animEffect transition="in" filter="dissolve">
                                      <p:cBhvr>
                                        <p:cTn id="48" dur="500"/>
                                        <p:tgtEl>
                                          <p:spTgt spid="3689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893"/>
                                        </p:tgtEl>
                                        <p:attrNameLst>
                                          <p:attrName>style.visibility</p:attrName>
                                        </p:attrNameLst>
                                      </p:cBhvr>
                                      <p:to>
                                        <p:strVal val="visible"/>
                                      </p:to>
                                    </p:set>
                                    <p:animEffect transition="in" filter="dissolve">
                                      <p:cBhvr>
                                        <p:cTn id="51" dur="500"/>
                                        <p:tgtEl>
                                          <p:spTgt spid="3689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36902"/>
                                        </p:tgtEl>
                                        <p:attrNameLst>
                                          <p:attrName>style.visibility</p:attrName>
                                        </p:attrNameLst>
                                      </p:cBhvr>
                                      <p:to>
                                        <p:strVal val="visible"/>
                                      </p:to>
                                    </p:set>
                                    <p:animEffect transition="in" filter="dissolve">
                                      <p:cBhvr>
                                        <p:cTn id="56" dur="500"/>
                                        <p:tgtEl>
                                          <p:spTgt spid="36902"/>
                                        </p:tgtEl>
                                      </p:cBhvr>
                                    </p:animEffect>
                                  </p:childTnLst>
                                </p:cTn>
                              </p:par>
                            </p:childTnLst>
                          </p:cTn>
                        </p:par>
                        <p:par>
                          <p:cTn id="57" fill="hold" nodeType="afterGroup">
                            <p:stCondLst>
                              <p:cond delay="500"/>
                            </p:stCondLst>
                            <p:childTnLst>
                              <p:par>
                                <p:cTn id="58" presetID="0" presetClass="path" presetSubtype="0" accel="50000" decel="50000" fill="hold" nodeType="afterEffect">
                                  <p:stCondLst>
                                    <p:cond delay="500"/>
                                  </p:stCondLst>
                                  <p:childTnLst>
                                    <p:animMotion origin="layout" path="M 4.72222E-6 2.55319E-6 C -0.01841 -0.02266 -0.03663 -0.04533 -0.07952 -0.05111 C -0.1224 -0.05689 -0.22431 -0.07285 -0.25764 -0.03446 C -0.29097 0.00393 -0.2757 0.14362 -0.27952 0.179 " pathEditMode="relative" ptsTypes="aaaA">
                                      <p:cBhvr>
                                        <p:cTn id="59" dur="2000" fill="hold"/>
                                        <p:tgtEl>
                                          <p:spTgt spid="36902"/>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896"/>
                                        </p:tgtEl>
                                        <p:attrNameLst>
                                          <p:attrName>style.visibility</p:attrName>
                                        </p:attrNameLst>
                                      </p:cBhvr>
                                      <p:to>
                                        <p:strVal val="visible"/>
                                      </p:to>
                                    </p:set>
                                    <p:animEffect transition="in" filter="dissolve">
                                      <p:cBhvr>
                                        <p:cTn id="64" dur="500"/>
                                        <p:tgtEl>
                                          <p:spTgt spid="368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6897"/>
                                        </p:tgtEl>
                                        <p:attrNameLst>
                                          <p:attrName>style.visibility</p:attrName>
                                        </p:attrNameLst>
                                      </p:cBhvr>
                                      <p:to>
                                        <p:strVal val="visible"/>
                                      </p:to>
                                    </p:set>
                                    <p:animEffect transition="in" filter="dissolve">
                                      <p:cBhvr>
                                        <p:cTn id="67" dur="500"/>
                                        <p:tgtEl>
                                          <p:spTgt spid="3689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0" presetClass="path" presetSubtype="0" accel="50000" decel="50000" fill="hold" nodeType="clickEffect">
                                  <p:stCondLst>
                                    <p:cond delay="0"/>
                                  </p:stCondLst>
                                  <p:childTnLst>
                                    <p:animMotion origin="layout" path="M -0.27951 0.179 C -0.24444 0.26596 -0.2092 0.35314 -0.16302 0.37072 C -0.11684 0.3883 -0.06007 0.33649 -0.00295 0.28492 " pathEditMode="relative" ptsTypes="aaA">
                                      <p:cBhvr>
                                        <p:cTn id="71" dur="2000" fill="hold"/>
                                        <p:tgtEl>
                                          <p:spTgt spid="36902"/>
                                        </p:tgtEl>
                                        <p:attrNameLst>
                                          <p:attrName>ppt_x</p:attrName>
                                          <p:attrName>ppt_y</p:attrName>
                                        </p:attrNameLst>
                                      </p:cBhvr>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0" presetClass="path" presetSubtype="0" accel="50000" decel="50000" fill="hold" nodeType="clickEffect">
                                  <p:stCondLst>
                                    <p:cond delay="0"/>
                                  </p:stCondLst>
                                  <p:childTnLst>
                                    <p:animMotion origin="layout" path="M 0.04236 0.34644 C -0.00469 0.42322 -0.05156 0.50023 -0.02604 0.49954 C -0.00052 0.49885 0.09809 0.38691 0.19584 0.34274 C 0.29358 0.29857 0.42691 0.26665 0.56025 0.23497 " pathEditMode="relative" ptsTypes="aaaA">
                                      <p:cBhvr>
                                        <p:cTn id="75" dur="2000" fill="hold"/>
                                        <p:tgtEl>
                                          <p:spTgt spid="36902"/>
                                        </p:tgtEl>
                                        <p:attrNameLst>
                                          <p:attrName>ppt_x</p:attrName>
                                          <p:attrName>ppt_y</p:attrName>
                                        </p:attrNameLst>
                                      </p:cBhvr>
                                    </p:animMotion>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36900"/>
                                        </p:tgtEl>
                                        <p:attrNameLst>
                                          <p:attrName>style.visibility</p:attrName>
                                        </p:attrNameLst>
                                      </p:cBhvr>
                                      <p:to>
                                        <p:strVal val="visible"/>
                                      </p:to>
                                    </p:set>
                                    <p:animEffect transition="in" filter="dissolve">
                                      <p:cBhvr>
                                        <p:cTn id="80" dur="500"/>
                                        <p:tgtEl>
                                          <p:spTgt spid="36900"/>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6901"/>
                                        </p:tgtEl>
                                        <p:attrNameLst>
                                          <p:attrName>style.visibility</p:attrName>
                                        </p:attrNameLst>
                                      </p:cBhvr>
                                      <p:to>
                                        <p:strVal val="visible"/>
                                      </p:to>
                                    </p:set>
                                    <p:animEffect transition="in" filter="dissolve">
                                      <p:cBhvr>
                                        <p:cTn id="83" dur="500"/>
                                        <p:tgtEl>
                                          <p:spTgt spid="3690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0" presetClass="path" presetSubtype="0" accel="50000" decel="50000" fill="hold" nodeType="clickEffect">
                                  <p:stCondLst>
                                    <p:cond delay="0"/>
                                  </p:stCondLst>
                                  <p:childTnLst>
                                    <p:animMotion origin="layout" path="M 0.56025 0.23497 C 0.46945 0.24052 0.37882 0.24607 0.29983 0.2056 C 0.22084 0.16513 0.1217 0.02775 0.08611 -0.00786 " pathEditMode="relative" ptsTypes="aaA">
                                      <p:cBhvr>
                                        <p:cTn id="87" dur="2000" fill="hold"/>
                                        <p:tgtEl>
                                          <p:spTgt spid="36902"/>
                                        </p:tgtEl>
                                        <p:attrNameLst>
                                          <p:attrName>ppt_x</p:attrName>
                                          <p:attrName>ppt_y</p:attrName>
                                        </p:attrNameLst>
                                      </p:cBhvr>
                                    </p:animMotion>
                                  </p:childTnLst>
                                </p:cTn>
                              </p:par>
                            </p:childTnLst>
                          </p:cTn>
                        </p:par>
                      </p:childTnLst>
                    </p:cTn>
                  </p:par>
                  <p:par>
                    <p:cTn id="88" fill="hold" nodeType="clickPar">
                      <p:stCondLst>
                        <p:cond delay="indefinite"/>
                      </p:stCondLst>
                      <p:childTnLst>
                        <p:par>
                          <p:cTn id="89" fill="hold" nodeType="withGroup">
                            <p:stCondLst>
                              <p:cond delay="0"/>
                            </p:stCondLst>
                            <p:childTnLst>
                              <p:par>
                                <p:cTn id="90" presetID="0" presetClass="path" presetSubtype="0" accel="50000" decel="50000" fill="hold" nodeType="clickEffect">
                                  <p:stCondLst>
                                    <p:cond delay="0"/>
                                  </p:stCondLst>
                                  <p:childTnLst>
                                    <p:animMotion origin="layout" path="M -1.38889E-6 -3.12673E-6 C -0.00295 -0.04695 -0.0059 -0.09389 0.02188 -0.11679 C 0.04966 -0.13969 0.11563 -0.14061 0.16719 -0.13691 C 0.21875 -0.13321 0.26823 -0.13344 0.3316 -0.09482 C 0.39497 -0.0562 0.46424 0.05666 0.54792 0.09505 C 0.6316 0.13344 0.78646 0.12835 0.83421 0.13506 " pathEditMode="relative" ptsTypes="aaaaaA">
                                      <p:cBhvr>
                                        <p:cTn id="91" dur="2000" fill="hold"/>
                                        <p:tgtEl>
                                          <p:spTgt spid="3689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9" grpId="0" animBg="1"/>
      <p:bldP spid="36880" grpId="0" animBg="1"/>
      <p:bldP spid="36881" grpId="0" animBg="1"/>
      <p:bldP spid="36882" grpId="0" animBg="1"/>
      <p:bldP spid="36883" grpId="0" animBg="1"/>
      <p:bldP spid="36884" grpId="0" animBg="1"/>
      <p:bldP spid="36885" grpId="0" animBg="1"/>
      <p:bldP spid="36886" grpId="0" animBg="1"/>
      <p:bldP spid="36887" grpId="0" animBg="1"/>
      <p:bldP spid="36888" grpId="0" animBg="1"/>
      <p:bldP spid="36889" grpId="0" animBg="1"/>
      <p:bldP spid="36890" grpId="0" animBg="1"/>
      <p:bldP spid="36891" grpId="0" animBg="1"/>
      <p:bldP spid="36892" grpId="0" animBg="1"/>
      <p:bldP spid="36893" grpId="0" animBg="1"/>
      <p:bldP spid="36896" grpId="0" animBg="1"/>
      <p:bldP spid="36897" grpId="0" animBg="1"/>
      <p:bldP spid="36900" grpId="0" animBg="1"/>
      <p:bldP spid="3690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Backup Slides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1"/>
          </p:nvPr>
        </p:nvSpPr>
        <p:spPr/>
        <p:txBody>
          <a:bodyPr/>
          <a:lstStyle/>
          <a:p>
            <a:fld id="{B8AA23A2-5167-9F48-9C61-9B9589D68513}" type="slidenum">
              <a:rPr lang="en-US" altLang="x-none" smtClean="0"/>
              <a:pPr/>
              <a:t>164</a:t>
            </a:fld>
            <a:endParaRPr lang="en-US" altLang="x-none"/>
          </a:p>
        </p:txBody>
      </p:sp>
    </p:spTree>
    <p:extLst>
      <p:ext uri="{BB962C8B-B14F-4D97-AF65-F5344CB8AC3E}">
        <p14:creationId xmlns:p14="http://schemas.microsoft.com/office/powerpoint/2010/main" val="3069734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a:xfrm>
            <a:off x="533400" y="76200"/>
            <a:ext cx="7772400" cy="1143000"/>
          </a:xfrm>
        </p:spPr>
        <p:txBody>
          <a:bodyPr/>
          <a:lstStyle/>
          <a:p>
            <a:r>
              <a:rPr lang="en-US" altLang="x-none">
                <a:ea typeface="ＭＳ Ｐゴシック" charset="-128"/>
              </a:rPr>
              <a:t>Strawman: </a:t>
            </a:r>
            <a:r>
              <a:rPr lang="en-US" altLang="x-none" dirty="0">
                <a:ea typeface="ＭＳ Ｐゴシック" charset="-128"/>
              </a:rPr>
              <a:t>Central Index: Publish (based on Napster)</a:t>
            </a:r>
          </a:p>
        </p:txBody>
      </p:sp>
      <p:grpSp>
        <p:nvGrpSpPr>
          <p:cNvPr id="2" name="Group 3"/>
          <p:cNvGrpSpPr>
            <a:grpSpLocks/>
          </p:cNvGrpSpPr>
          <p:nvPr/>
        </p:nvGrpSpPr>
        <p:grpSpPr bwMode="auto">
          <a:xfrm>
            <a:off x="4114800" y="4953000"/>
            <a:ext cx="609600" cy="685800"/>
            <a:chOff x="2592" y="3120"/>
            <a:chExt cx="384" cy="432"/>
          </a:xfrm>
        </p:grpSpPr>
        <p:pic>
          <p:nvPicPr>
            <p:cNvPr id="249900"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2"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901" name="Group 5"/>
            <p:cNvGrpSpPr>
              <a:grpSpLocks/>
            </p:cNvGrpSpPr>
            <p:nvPr/>
          </p:nvGrpSpPr>
          <p:grpSpPr bwMode="auto">
            <a:xfrm>
              <a:off x="2640" y="3120"/>
              <a:ext cx="336" cy="432"/>
              <a:chOff x="2640" y="3120"/>
              <a:chExt cx="336" cy="432"/>
            </a:xfrm>
          </p:grpSpPr>
          <p:pic>
            <p:nvPicPr>
              <p:cNvPr id="249902" name="Picture 6"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312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903"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904"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7529" name="Text Box 9"/>
          <p:cNvSpPr txBox="1">
            <a:spLocks noChangeArrowheads="1"/>
          </p:cNvSpPr>
          <p:nvPr/>
        </p:nvSpPr>
        <p:spPr bwMode="auto">
          <a:xfrm>
            <a:off x="1295400" y="5257800"/>
            <a:ext cx="270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FF0000"/>
                </a:solidFill>
              </a:rPr>
              <a:t>I have X, Y, and Z!</a:t>
            </a:r>
            <a:endParaRPr lang="en-US" altLang="x-none" sz="1800">
              <a:solidFill>
                <a:srgbClr val="FF0000"/>
              </a:solidFill>
              <a:latin typeface="Times New Roman" charset="0"/>
            </a:endParaRPr>
          </a:p>
        </p:txBody>
      </p:sp>
      <p:pic>
        <p:nvPicPr>
          <p:cNvPr id="249860" name="Picture 1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61" name="Group 11"/>
          <p:cNvGrpSpPr>
            <a:grpSpLocks/>
          </p:cNvGrpSpPr>
          <p:nvPr/>
        </p:nvGrpSpPr>
        <p:grpSpPr bwMode="auto">
          <a:xfrm>
            <a:off x="1447800" y="1676400"/>
            <a:ext cx="5943600" cy="3810000"/>
            <a:chOff x="912" y="1056"/>
            <a:chExt cx="3744" cy="2400"/>
          </a:xfrm>
        </p:grpSpPr>
        <p:pic>
          <p:nvPicPr>
            <p:cNvPr id="249867" name="Picture 12"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05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8" name="Picture 13"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5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9" name="Picture 14"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153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0" name="Picture 15"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02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1" name="Picture 16"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240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2" name="Picture 17"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34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73" name="Group 18"/>
            <p:cNvGrpSpPr>
              <a:grpSpLocks/>
            </p:cNvGrpSpPr>
            <p:nvPr/>
          </p:nvGrpSpPr>
          <p:grpSpPr bwMode="auto">
            <a:xfrm>
              <a:off x="4080" y="3264"/>
              <a:ext cx="384" cy="192"/>
              <a:chOff x="2688" y="3552"/>
              <a:chExt cx="384" cy="192"/>
            </a:xfrm>
          </p:grpSpPr>
          <p:pic>
            <p:nvPicPr>
              <p:cNvPr id="249897" name="Picture 1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8" name="Picture 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9" name="Picture 2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74" name="Picture 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5" name="Picture 2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4"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6" name="Picture 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0" y="26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77" name="Group 25"/>
            <p:cNvGrpSpPr>
              <a:grpSpLocks/>
            </p:cNvGrpSpPr>
            <p:nvPr/>
          </p:nvGrpSpPr>
          <p:grpSpPr bwMode="auto">
            <a:xfrm>
              <a:off x="1296" y="2640"/>
              <a:ext cx="384" cy="192"/>
              <a:chOff x="2688" y="3552"/>
              <a:chExt cx="384" cy="192"/>
            </a:xfrm>
          </p:grpSpPr>
          <p:pic>
            <p:nvPicPr>
              <p:cNvPr id="249894" name="Picture 2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5" name="Picture 2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6" name="Picture 2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78" name="Picture 2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9" name="Picture 3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4"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0" name="Picture 31"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1" name="Picture 3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8"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2" name="Picture 3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2"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83" name="Group 34"/>
            <p:cNvGrpSpPr>
              <a:grpSpLocks/>
            </p:cNvGrpSpPr>
            <p:nvPr/>
          </p:nvGrpSpPr>
          <p:grpSpPr bwMode="auto">
            <a:xfrm>
              <a:off x="4032" y="1056"/>
              <a:ext cx="384" cy="192"/>
              <a:chOff x="2688" y="3552"/>
              <a:chExt cx="384" cy="192"/>
            </a:xfrm>
          </p:grpSpPr>
          <p:pic>
            <p:nvPicPr>
              <p:cNvPr id="249891" name="Picture 3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2"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3"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9884" name="Picture 38" descr="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1104"/>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5" name="Picture 3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2"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6" name="Picture 4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8"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7" name="Picture 4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8"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6"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89" name="Picture 4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0" y="105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90" name="Picture 4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4" y="158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45"/>
          <p:cNvGrpSpPr>
            <a:grpSpLocks/>
          </p:cNvGrpSpPr>
          <p:nvPr/>
        </p:nvGrpSpPr>
        <p:grpSpPr bwMode="auto">
          <a:xfrm>
            <a:off x="3200400" y="3962400"/>
            <a:ext cx="1295400" cy="990600"/>
            <a:chOff x="2016" y="2496"/>
            <a:chExt cx="816" cy="624"/>
          </a:xfrm>
        </p:grpSpPr>
        <p:sp>
          <p:nvSpPr>
            <p:cNvPr id="249865" name="Line 46"/>
            <p:cNvSpPr>
              <a:spLocks noChangeShapeType="1"/>
            </p:cNvSpPr>
            <p:nvPr/>
          </p:nvSpPr>
          <p:spPr bwMode="auto">
            <a:xfrm flipV="1">
              <a:off x="2688" y="2496"/>
              <a:ext cx="144" cy="62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9866" name="Rectangle 47"/>
            <p:cNvSpPr>
              <a:spLocks noChangeArrowheads="1"/>
            </p:cNvSpPr>
            <p:nvPr/>
          </p:nvSpPr>
          <p:spPr bwMode="auto">
            <a:xfrm>
              <a:off x="2016" y="2640"/>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rPr>
                <a:t>Publish</a:t>
              </a:r>
            </a:p>
          </p:txBody>
        </p:sp>
      </p:grpSp>
      <p:sp>
        <p:nvSpPr>
          <p:cNvPr id="747568" name="Rectangle 48"/>
          <p:cNvSpPr>
            <a:spLocks noChangeArrowheads="1"/>
          </p:cNvSpPr>
          <p:nvPr/>
        </p:nvSpPr>
        <p:spPr bwMode="auto">
          <a:xfrm>
            <a:off x="4572000" y="2590800"/>
            <a:ext cx="2057400" cy="1143000"/>
          </a:xfrm>
          <a:prstGeom prst="rect">
            <a:avLst/>
          </a:prstGeom>
          <a:solidFill>
            <a:schemeClr val="accent1"/>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insert(X,</a:t>
            </a:r>
          </a:p>
          <a:p>
            <a:pPr eaLnBrk="1" hangingPunct="1"/>
            <a:r>
              <a:rPr lang="en-US" altLang="x-none">
                <a:solidFill>
                  <a:srgbClr val="000000"/>
                </a:solidFill>
              </a:rPr>
              <a:t>  123.2.21.23)</a:t>
            </a:r>
          </a:p>
          <a:p>
            <a:pPr eaLnBrk="1" hangingPunct="1"/>
            <a:r>
              <a:rPr lang="en-US" altLang="x-none">
                <a:solidFill>
                  <a:srgbClr val="000000"/>
                </a:solidFill>
              </a:rPr>
              <a:t>...</a:t>
            </a:r>
          </a:p>
        </p:txBody>
      </p:sp>
      <p:sp>
        <p:nvSpPr>
          <p:cNvPr id="747569" name="Rectangle 49"/>
          <p:cNvSpPr>
            <a:spLocks noChangeArrowheads="1"/>
          </p:cNvSpPr>
          <p:nvPr/>
        </p:nvSpPr>
        <p:spPr bwMode="auto">
          <a:xfrm>
            <a:off x="3505200" y="5638800"/>
            <a:ext cx="179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123.2.21.23</a:t>
            </a:r>
          </a:p>
        </p:txBody>
      </p:sp>
    </p:spTree>
    <p:extLst>
      <p:ext uri="{BB962C8B-B14F-4D97-AF65-F5344CB8AC3E}">
        <p14:creationId xmlns:p14="http://schemas.microsoft.com/office/powerpoint/2010/main" val="933740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4756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4752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47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9" grpId="0" autoUpdateAnimBg="0"/>
      <p:bldP spid="747568" grpId="0" animBg="1" autoUpdateAnimBg="0"/>
      <p:bldP spid="747569"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r>
              <a:rPr lang="en-US" altLang="x-none" dirty="0">
                <a:ea typeface="ＭＳ Ｐゴシック" charset="-128"/>
              </a:rPr>
              <a:t>Central Index: Search</a:t>
            </a:r>
          </a:p>
        </p:txBody>
      </p:sp>
      <p:pic>
        <p:nvPicPr>
          <p:cNvPr id="251906"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7"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8"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0"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1"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2"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4"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5"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16" name="Group 13"/>
          <p:cNvGrpSpPr>
            <a:grpSpLocks/>
          </p:cNvGrpSpPr>
          <p:nvPr/>
        </p:nvGrpSpPr>
        <p:grpSpPr bwMode="auto">
          <a:xfrm>
            <a:off x="6477000" y="5181600"/>
            <a:ext cx="609600" cy="304800"/>
            <a:chOff x="2688" y="3552"/>
            <a:chExt cx="384" cy="192"/>
          </a:xfrm>
        </p:grpSpPr>
        <p:pic>
          <p:nvPicPr>
            <p:cNvPr id="251951"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2"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3"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17"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8"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9"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20" name="Group 20"/>
          <p:cNvGrpSpPr>
            <a:grpSpLocks/>
          </p:cNvGrpSpPr>
          <p:nvPr/>
        </p:nvGrpSpPr>
        <p:grpSpPr bwMode="auto">
          <a:xfrm>
            <a:off x="2057400" y="4191000"/>
            <a:ext cx="609600" cy="304800"/>
            <a:chOff x="2688" y="3552"/>
            <a:chExt cx="384" cy="192"/>
          </a:xfrm>
        </p:grpSpPr>
        <p:pic>
          <p:nvPicPr>
            <p:cNvPr id="251948"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9"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50"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21"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2"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3"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4"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5"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26" name="Group 29"/>
          <p:cNvGrpSpPr>
            <a:grpSpLocks/>
          </p:cNvGrpSpPr>
          <p:nvPr/>
        </p:nvGrpSpPr>
        <p:grpSpPr bwMode="auto">
          <a:xfrm>
            <a:off x="6400800" y="1676400"/>
            <a:ext cx="609600" cy="304800"/>
            <a:chOff x="2688" y="3552"/>
            <a:chExt cx="384" cy="192"/>
          </a:xfrm>
        </p:grpSpPr>
        <p:pic>
          <p:nvPicPr>
            <p:cNvPr id="251945"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6"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47"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1927"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8"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29"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0"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1"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2"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83" name="Text Box 39"/>
          <p:cNvSpPr txBox="1">
            <a:spLocks noChangeArrowheads="1"/>
          </p:cNvSpPr>
          <p:nvPr/>
        </p:nvSpPr>
        <p:spPr bwMode="auto">
          <a:xfrm>
            <a:off x="1752600" y="52578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FF0000"/>
                </a:solidFill>
              </a:rPr>
              <a:t>Where is file A?</a:t>
            </a:r>
            <a:endParaRPr lang="en-US" altLang="x-none" sz="1800">
              <a:solidFill>
                <a:srgbClr val="FF0000"/>
              </a:solidFill>
              <a:latin typeface="Times New Roman" charset="0"/>
            </a:endParaRPr>
          </a:p>
        </p:txBody>
      </p:sp>
      <p:pic>
        <p:nvPicPr>
          <p:cNvPr id="251934"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35"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2"/>
          <p:cNvGrpSpPr>
            <a:grpSpLocks/>
          </p:cNvGrpSpPr>
          <p:nvPr/>
        </p:nvGrpSpPr>
        <p:grpSpPr bwMode="auto">
          <a:xfrm>
            <a:off x="3352800" y="3962400"/>
            <a:ext cx="1143000" cy="990600"/>
            <a:chOff x="2112" y="2256"/>
            <a:chExt cx="720" cy="624"/>
          </a:xfrm>
        </p:grpSpPr>
        <p:sp>
          <p:nvSpPr>
            <p:cNvPr id="251943" name="Line 43"/>
            <p:cNvSpPr>
              <a:spLocks noChangeShapeType="1"/>
            </p:cNvSpPr>
            <p:nvPr/>
          </p:nvSpPr>
          <p:spPr bwMode="auto">
            <a:xfrm flipV="1">
              <a:off x="2688" y="2256"/>
              <a:ext cx="144" cy="62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1944" name="Rectangle 44"/>
            <p:cNvSpPr>
              <a:spLocks noChangeArrowheads="1"/>
            </p:cNvSpPr>
            <p:nvPr/>
          </p:nvSpPr>
          <p:spPr bwMode="auto">
            <a:xfrm>
              <a:off x="2112" y="2400"/>
              <a:ext cx="6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3333CC"/>
                  </a:solidFill>
                </a:rPr>
                <a:t>Query</a:t>
              </a:r>
            </a:p>
          </p:txBody>
        </p:sp>
      </p:grpSp>
      <p:grpSp>
        <p:nvGrpSpPr>
          <p:cNvPr id="6" name="Group 45"/>
          <p:cNvGrpSpPr>
            <a:grpSpLocks/>
          </p:cNvGrpSpPr>
          <p:nvPr/>
        </p:nvGrpSpPr>
        <p:grpSpPr bwMode="auto">
          <a:xfrm>
            <a:off x="4419600" y="4038600"/>
            <a:ext cx="1116013" cy="914400"/>
            <a:chOff x="2784" y="2304"/>
            <a:chExt cx="703" cy="576"/>
          </a:xfrm>
        </p:grpSpPr>
        <p:sp>
          <p:nvSpPr>
            <p:cNvPr id="251941" name="Line 46"/>
            <p:cNvSpPr>
              <a:spLocks noChangeShapeType="1"/>
            </p:cNvSpPr>
            <p:nvPr/>
          </p:nvSpPr>
          <p:spPr bwMode="auto">
            <a:xfrm flipV="1">
              <a:off x="2784" y="2304"/>
              <a:ext cx="144" cy="576"/>
            </a:xfrm>
            <a:prstGeom prst="line">
              <a:avLst/>
            </a:prstGeom>
            <a:noFill/>
            <a:ln w="38100">
              <a:solidFill>
                <a:srgbClr val="00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1942" name="Rectangle 47"/>
            <p:cNvSpPr>
              <a:spLocks noChangeArrowheads="1"/>
            </p:cNvSpPr>
            <p:nvPr/>
          </p:nvSpPr>
          <p:spPr bwMode="auto">
            <a:xfrm>
              <a:off x="2880" y="2400"/>
              <a:ext cx="6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FF00"/>
                  </a:solidFill>
                </a:rPr>
                <a:t>Reply</a:t>
              </a:r>
            </a:p>
          </p:txBody>
        </p:sp>
      </p:grpSp>
      <p:sp>
        <p:nvSpPr>
          <p:cNvPr id="748592" name="Rectangle 48"/>
          <p:cNvSpPr>
            <a:spLocks noChangeArrowheads="1"/>
          </p:cNvSpPr>
          <p:nvPr/>
        </p:nvSpPr>
        <p:spPr bwMode="auto">
          <a:xfrm>
            <a:off x="4572000" y="2590800"/>
            <a:ext cx="2057400" cy="1524000"/>
          </a:xfrm>
          <a:prstGeom prst="rect">
            <a:avLst/>
          </a:prstGeom>
          <a:solidFill>
            <a:schemeClr val="accent1"/>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search(A)</a:t>
            </a:r>
          </a:p>
          <a:p>
            <a:pPr eaLnBrk="1" hangingPunct="1"/>
            <a:r>
              <a:rPr lang="en-US" altLang="x-none">
                <a:solidFill>
                  <a:srgbClr val="000000"/>
                </a:solidFill>
              </a:rPr>
              <a:t>--&gt;</a:t>
            </a:r>
          </a:p>
          <a:p>
            <a:pPr eaLnBrk="1" hangingPunct="1"/>
            <a:r>
              <a:rPr lang="en-US" altLang="x-none">
                <a:solidFill>
                  <a:srgbClr val="000000"/>
                </a:solidFill>
              </a:rPr>
              <a:t>123.2.0.18</a:t>
            </a:r>
          </a:p>
          <a:p>
            <a:pPr eaLnBrk="1" hangingPunct="1"/>
            <a:r>
              <a:rPr lang="en-US" altLang="x-none">
                <a:solidFill>
                  <a:srgbClr val="000000"/>
                </a:solidFill>
              </a:rPr>
              <a:t>124.1.0.1</a:t>
            </a:r>
          </a:p>
        </p:txBody>
      </p:sp>
      <p:sp>
        <p:nvSpPr>
          <p:cNvPr id="251939"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1940"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Tree>
    <p:extLst>
      <p:ext uri="{BB962C8B-B14F-4D97-AF65-F5344CB8AC3E}">
        <p14:creationId xmlns:p14="http://schemas.microsoft.com/office/powerpoint/2010/main" val="1030680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8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85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499"/>
                                          </p:stCondLst>
                                        </p:cTn>
                                        <p:tgtEl>
                                          <p:spTgt spid="748592"/>
                                        </p:tgtEl>
                                        <p:attrNameLst>
                                          <p:attrName>style.visibility</p:attrName>
                                        </p:attrNameLst>
                                      </p:cBhvr>
                                      <p:to>
                                        <p:strVal val="hidden"/>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83" grpId="0" autoUpdateAnimBg="0"/>
      <p:bldP spid="748592" grpId="0" animBg="1" autoUpdateAnimBg="0"/>
      <p:bldP spid="748592" grpId="1"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r>
              <a:rPr lang="en-US" altLang="x-none" dirty="0">
                <a:ea typeface="ＭＳ Ｐゴシック" charset="-128"/>
              </a:rPr>
              <a:t>Central Index: Ping</a:t>
            </a:r>
          </a:p>
        </p:txBody>
      </p:sp>
      <p:pic>
        <p:nvPicPr>
          <p:cNvPr id="253954"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5"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6"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8"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9"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0"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1"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2"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3"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64" name="Group 13"/>
          <p:cNvGrpSpPr>
            <a:grpSpLocks/>
          </p:cNvGrpSpPr>
          <p:nvPr/>
        </p:nvGrpSpPr>
        <p:grpSpPr bwMode="auto">
          <a:xfrm>
            <a:off x="6477000" y="5181600"/>
            <a:ext cx="609600" cy="304800"/>
            <a:chOff x="2688" y="3552"/>
            <a:chExt cx="384" cy="192"/>
          </a:xfrm>
        </p:grpSpPr>
        <p:pic>
          <p:nvPicPr>
            <p:cNvPr id="253998"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9"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000"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65"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6"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7"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68" name="Group 20"/>
          <p:cNvGrpSpPr>
            <a:grpSpLocks/>
          </p:cNvGrpSpPr>
          <p:nvPr/>
        </p:nvGrpSpPr>
        <p:grpSpPr bwMode="auto">
          <a:xfrm>
            <a:off x="2057400" y="4191000"/>
            <a:ext cx="609600" cy="304800"/>
            <a:chOff x="2688" y="3552"/>
            <a:chExt cx="384" cy="192"/>
          </a:xfrm>
        </p:grpSpPr>
        <p:pic>
          <p:nvPicPr>
            <p:cNvPr id="253995"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6"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7"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69"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0"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1"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2"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3"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74" name="Group 29"/>
          <p:cNvGrpSpPr>
            <a:grpSpLocks/>
          </p:cNvGrpSpPr>
          <p:nvPr/>
        </p:nvGrpSpPr>
        <p:grpSpPr bwMode="auto">
          <a:xfrm>
            <a:off x="6400800" y="1676400"/>
            <a:ext cx="609600" cy="304800"/>
            <a:chOff x="2688" y="3552"/>
            <a:chExt cx="384" cy="192"/>
          </a:xfrm>
        </p:grpSpPr>
        <p:pic>
          <p:nvPicPr>
            <p:cNvPr id="253992"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3"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94"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3975"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6"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7"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8"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79"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0"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1"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82"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3983" name="Group 49"/>
          <p:cNvGrpSpPr>
            <a:grpSpLocks/>
          </p:cNvGrpSpPr>
          <p:nvPr/>
        </p:nvGrpSpPr>
        <p:grpSpPr bwMode="auto">
          <a:xfrm>
            <a:off x="2057400" y="2590800"/>
            <a:ext cx="2057400" cy="2514600"/>
            <a:chOff x="1296" y="1632"/>
            <a:chExt cx="1296" cy="1584"/>
          </a:xfrm>
        </p:grpSpPr>
        <p:sp>
          <p:nvSpPr>
            <p:cNvPr id="253989" name="Line 50"/>
            <p:cNvSpPr>
              <a:spLocks noChangeShapeType="1"/>
            </p:cNvSpPr>
            <p:nvPr/>
          </p:nvSpPr>
          <p:spPr bwMode="auto">
            <a:xfrm flipH="1" flipV="1">
              <a:off x="1344" y="1632"/>
              <a:ext cx="1248" cy="1536"/>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90" name="Text Box 51"/>
            <p:cNvSpPr txBox="1">
              <a:spLocks noChangeArrowheads="1"/>
            </p:cNvSpPr>
            <p:nvPr/>
          </p:nvSpPr>
          <p:spPr bwMode="auto">
            <a:xfrm>
              <a:off x="1937" y="227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ping</a:t>
              </a:r>
            </a:p>
          </p:txBody>
        </p:sp>
        <p:sp>
          <p:nvSpPr>
            <p:cNvPr id="253991" name="Line 52"/>
            <p:cNvSpPr>
              <a:spLocks noChangeShapeType="1"/>
            </p:cNvSpPr>
            <p:nvPr/>
          </p:nvSpPr>
          <p:spPr bwMode="auto">
            <a:xfrm>
              <a:off x="1296" y="1728"/>
              <a:ext cx="1248" cy="1488"/>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53984"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3985"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
        <p:nvSpPr>
          <p:cNvPr id="253986" name="Line 52"/>
          <p:cNvSpPr>
            <a:spLocks noChangeShapeType="1"/>
          </p:cNvSpPr>
          <p:nvPr/>
        </p:nvSpPr>
        <p:spPr bwMode="auto">
          <a:xfrm flipH="1">
            <a:off x="4557713" y="4835525"/>
            <a:ext cx="1793875" cy="290513"/>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87" name="Line 50"/>
          <p:cNvSpPr>
            <a:spLocks noChangeShapeType="1"/>
          </p:cNvSpPr>
          <p:nvPr/>
        </p:nvSpPr>
        <p:spPr bwMode="auto">
          <a:xfrm flipV="1">
            <a:off x="4683125" y="4918075"/>
            <a:ext cx="1787525" cy="31908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3988" name="Text Box 51"/>
          <p:cNvSpPr txBox="1">
            <a:spLocks noChangeArrowheads="1"/>
          </p:cNvSpPr>
          <p:nvPr/>
        </p:nvSpPr>
        <p:spPr bwMode="auto">
          <a:xfrm>
            <a:off x="5126038" y="4572000"/>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ping</a:t>
            </a:r>
          </a:p>
        </p:txBody>
      </p:sp>
    </p:spTree>
    <p:extLst>
      <p:ext uri="{BB962C8B-B14F-4D97-AF65-F5344CB8AC3E}">
        <p14:creationId xmlns:p14="http://schemas.microsoft.com/office/powerpoint/2010/main" val="1280260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01" name="Rectangle 2"/>
          <p:cNvSpPr>
            <a:spLocks noGrp="1" noChangeArrowheads="1"/>
          </p:cNvSpPr>
          <p:nvPr>
            <p:ph type="title"/>
          </p:nvPr>
        </p:nvSpPr>
        <p:spPr/>
        <p:txBody>
          <a:bodyPr/>
          <a:lstStyle/>
          <a:p>
            <a:r>
              <a:rPr lang="en-US" altLang="x-none" dirty="0">
                <a:ea typeface="ＭＳ Ｐゴシック" charset="-128"/>
              </a:rPr>
              <a:t>Central Index: Fetch</a:t>
            </a:r>
          </a:p>
        </p:txBody>
      </p:sp>
      <p:pic>
        <p:nvPicPr>
          <p:cNvPr id="256002" name="Picture 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3" name="Picture 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4" name="Picture 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38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5" name="Picture 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800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6" name="Picture 7"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53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7" name="Picture 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8" name="Picture 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9"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0"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1"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12" name="Group 13"/>
          <p:cNvGrpSpPr>
            <a:grpSpLocks/>
          </p:cNvGrpSpPr>
          <p:nvPr/>
        </p:nvGrpSpPr>
        <p:grpSpPr bwMode="auto">
          <a:xfrm>
            <a:off x="6477000" y="5181600"/>
            <a:ext cx="609600" cy="304800"/>
            <a:chOff x="2688" y="3552"/>
            <a:chExt cx="384" cy="192"/>
          </a:xfrm>
        </p:grpSpPr>
        <p:pic>
          <p:nvPicPr>
            <p:cNvPr id="256042"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3"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4"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13" name="Picture 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4"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5" name="Picture 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4191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16" name="Group 20"/>
          <p:cNvGrpSpPr>
            <a:grpSpLocks/>
          </p:cNvGrpSpPr>
          <p:nvPr/>
        </p:nvGrpSpPr>
        <p:grpSpPr bwMode="auto">
          <a:xfrm>
            <a:off x="2057400" y="4191000"/>
            <a:ext cx="609600" cy="304800"/>
            <a:chOff x="2688" y="3552"/>
            <a:chExt cx="384" cy="192"/>
          </a:xfrm>
        </p:grpSpPr>
        <p:pic>
          <p:nvPicPr>
            <p:cNvPr id="256039"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0" name="Picture 2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1" name="Picture 2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17" name="Picture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8"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819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9" name="Picture 26"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0" name="Picture 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1" name="Picture 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22" name="Group 29"/>
          <p:cNvGrpSpPr>
            <a:grpSpLocks/>
          </p:cNvGrpSpPr>
          <p:nvPr/>
        </p:nvGrpSpPr>
        <p:grpSpPr bwMode="auto">
          <a:xfrm>
            <a:off x="6400800" y="1676400"/>
            <a:ext cx="609600" cy="304800"/>
            <a:chOff x="2688" y="3552"/>
            <a:chExt cx="384" cy="192"/>
          </a:xfrm>
        </p:grpSpPr>
        <p:pic>
          <p:nvPicPr>
            <p:cNvPr id="256036" name="Picture 3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8"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7" name="Picture 3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8"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0" y="35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23" name="Picture 3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4"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5" name="Picture 3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133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6" name="Picture 3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7" name="Picture 3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2057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8" name="Picture 3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167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9" name="Picture 40" descr="j0223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276600"/>
            <a:ext cx="682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0"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1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1" name="Rectangle 53"/>
          <p:cNvSpPr>
            <a:spLocks noChangeArrowheads="1"/>
          </p:cNvSpPr>
          <p:nvPr/>
        </p:nvSpPr>
        <p:spPr bwMode="auto">
          <a:xfrm>
            <a:off x="1066800" y="1676400"/>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123.2.0.18</a:t>
            </a:r>
          </a:p>
        </p:txBody>
      </p:sp>
      <p:sp>
        <p:nvSpPr>
          <p:cNvPr id="256032" name="Rectangle 53"/>
          <p:cNvSpPr>
            <a:spLocks noChangeArrowheads="1"/>
          </p:cNvSpPr>
          <p:nvPr/>
        </p:nvSpPr>
        <p:spPr bwMode="auto">
          <a:xfrm>
            <a:off x="6940550" y="4337050"/>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124.1.0.1</a:t>
            </a:r>
          </a:p>
        </p:txBody>
      </p:sp>
      <p:sp>
        <p:nvSpPr>
          <p:cNvPr id="256033" name="Line 52"/>
          <p:cNvSpPr>
            <a:spLocks noChangeShapeType="1"/>
          </p:cNvSpPr>
          <p:nvPr/>
        </p:nvSpPr>
        <p:spPr bwMode="auto">
          <a:xfrm flipH="1">
            <a:off x="4557713" y="4835525"/>
            <a:ext cx="1793875" cy="290513"/>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034" name="Line 50"/>
          <p:cNvSpPr>
            <a:spLocks noChangeShapeType="1"/>
          </p:cNvSpPr>
          <p:nvPr/>
        </p:nvSpPr>
        <p:spPr bwMode="auto">
          <a:xfrm flipV="1">
            <a:off x="4683125" y="4918075"/>
            <a:ext cx="1787525" cy="31908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035" name="Text Box 51"/>
          <p:cNvSpPr txBox="1">
            <a:spLocks noChangeArrowheads="1"/>
          </p:cNvSpPr>
          <p:nvPr/>
        </p:nvSpPr>
        <p:spPr bwMode="auto">
          <a:xfrm>
            <a:off x="5126038" y="4572000"/>
            <a:ext cx="684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fetch</a:t>
            </a:r>
          </a:p>
        </p:txBody>
      </p:sp>
    </p:spTree>
    <p:extLst>
      <p:ext uri="{BB962C8B-B14F-4D97-AF65-F5344CB8AC3E}">
        <p14:creationId xmlns:p14="http://schemas.microsoft.com/office/powerpoint/2010/main" val="12325933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804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0808296-919F-7C4C-887B-E55416D00CB6}" type="slidenum">
              <a:rPr lang="en-US" altLang="x-none" sz="1400">
                <a:solidFill>
                  <a:srgbClr val="000000"/>
                </a:solidFill>
                <a:latin typeface="Times New Roman" charset="0"/>
              </a:rPr>
              <a:pPr eaLnBrk="1" hangingPunct="1"/>
              <a:t>169</a:t>
            </a:fld>
            <a:endParaRPr lang="en-US" altLang="x-none" sz="1400">
              <a:solidFill>
                <a:srgbClr val="000000"/>
              </a:solidFill>
              <a:latin typeface="Times New Roman" charset="0"/>
            </a:endParaRPr>
          </a:p>
        </p:txBody>
      </p:sp>
      <p:sp>
        <p:nvSpPr>
          <p:cNvPr id="258050"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4000" u="sng">
                <a:solidFill>
                  <a:srgbClr val="3333CC"/>
                </a:solidFill>
              </a:rPr>
              <a:t>Napster Messages</a:t>
            </a:r>
          </a:p>
        </p:txBody>
      </p:sp>
      <p:sp>
        <p:nvSpPr>
          <p:cNvPr id="258051" name="Text Box 3"/>
          <p:cNvSpPr txBox="1">
            <a:spLocks noChangeArrowheads="1"/>
          </p:cNvSpPr>
          <p:nvPr/>
        </p:nvSpPr>
        <p:spPr bwMode="auto">
          <a:xfrm>
            <a:off x="496888" y="1274763"/>
            <a:ext cx="49911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rPr>
              <a:t>General Packet Format</a:t>
            </a:r>
          </a:p>
          <a:p>
            <a:pPr eaLnBrk="1" hangingPunct="1"/>
            <a:endParaRPr lang="en-US" altLang="x-none" sz="2000">
              <a:solidFill>
                <a:srgbClr val="000000"/>
              </a:solidFill>
            </a:endParaRPr>
          </a:p>
          <a:p>
            <a:pPr eaLnBrk="1" hangingPunct="1"/>
            <a:r>
              <a:rPr lang="en-US" altLang="x-none" sz="2000">
                <a:solidFill>
                  <a:srgbClr val="000000"/>
                </a:solidFill>
              </a:rPr>
              <a:t>             [chunksize]    [chunkinfo]    [data...]</a:t>
            </a:r>
          </a:p>
          <a:p>
            <a:pPr eaLnBrk="1" hangingPunct="1"/>
            <a:endParaRPr lang="en-US" altLang="x-none" sz="2000">
              <a:solidFill>
                <a:srgbClr val="000000"/>
              </a:solidFill>
            </a:endParaRPr>
          </a:p>
          <a:p>
            <a:pPr eaLnBrk="1" hangingPunct="1"/>
            <a:r>
              <a:rPr lang="en-US" altLang="x-none" sz="2000">
                <a:solidFill>
                  <a:srgbClr val="000000"/>
                </a:solidFill>
              </a:rPr>
              <a:t>         CHUNKSIZE:</a:t>
            </a:r>
          </a:p>
          <a:p>
            <a:pPr eaLnBrk="1" hangingPunct="1"/>
            <a:r>
              <a:rPr lang="en-US" altLang="x-none" sz="2000">
                <a:solidFill>
                  <a:srgbClr val="000000"/>
                </a:solidFill>
              </a:rPr>
              <a:t>             Intel-endian 16-bit integer</a:t>
            </a:r>
          </a:p>
          <a:p>
            <a:pPr eaLnBrk="1" hangingPunct="1"/>
            <a:r>
              <a:rPr lang="en-US" altLang="x-none" sz="2000">
                <a:solidFill>
                  <a:srgbClr val="000000"/>
                </a:solidFill>
              </a:rPr>
              <a:t>             size of [data...] in bytes</a:t>
            </a:r>
          </a:p>
          <a:p>
            <a:pPr eaLnBrk="1" hangingPunct="1"/>
            <a:endParaRPr lang="en-US" altLang="x-none" sz="2000">
              <a:solidFill>
                <a:srgbClr val="000000"/>
              </a:solidFill>
            </a:endParaRPr>
          </a:p>
          <a:p>
            <a:pPr eaLnBrk="1" hangingPunct="1"/>
            <a:r>
              <a:rPr lang="en-US" altLang="x-none" sz="2000">
                <a:solidFill>
                  <a:srgbClr val="000000"/>
                </a:solidFill>
              </a:rPr>
              <a:t>         CHUNKINFO: (hex)</a:t>
            </a:r>
          </a:p>
          <a:p>
            <a:pPr eaLnBrk="1" hangingPunct="1"/>
            <a:r>
              <a:rPr lang="en-US" altLang="x-none" sz="2000">
                <a:solidFill>
                  <a:srgbClr val="000000"/>
                </a:solidFill>
              </a:rPr>
              <a:t>             Intel-endian 16-bit integer.</a:t>
            </a:r>
          </a:p>
          <a:p>
            <a:pPr eaLnBrk="1" hangingPunct="1"/>
            <a:endParaRPr lang="en-US" altLang="x-none" sz="2000">
              <a:solidFill>
                <a:srgbClr val="000000"/>
              </a:solidFill>
            </a:endParaRPr>
          </a:p>
          <a:p>
            <a:pPr eaLnBrk="1" hangingPunct="1"/>
            <a:r>
              <a:rPr lang="en-US" altLang="x-none" sz="2000">
                <a:solidFill>
                  <a:srgbClr val="000000"/>
                </a:solidFill>
              </a:rPr>
              <a:t>            </a:t>
            </a:r>
          </a:p>
        </p:txBody>
      </p:sp>
      <p:sp>
        <p:nvSpPr>
          <p:cNvPr id="258052" name="Text Box 4"/>
          <p:cNvSpPr txBox="1">
            <a:spLocks noChangeArrowheads="1"/>
          </p:cNvSpPr>
          <p:nvPr/>
        </p:nvSpPr>
        <p:spPr bwMode="auto">
          <a:xfrm>
            <a:off x="731838" y="4568825"/>
            <a:ext cx="470693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             00 - login rejected</a:t>
            </a:r>
          </a:p>
          <a:p>
            <a:pPr eaLnBrk="1" hangingPunct="1"/>
            <a:r>
              <a:rPr lang="en-US" altLang="x-none" sz="1800">
                <a:solidFill>
                  <a:srgbClr val="000000"/>
                </a:solidFill>
              </a:rPr>
              <a:t>             02 - login requested</a:t>
            </a:r>
          </a:p>
          <a:p>
            <a:pPr eaLnBrk="1" hangingPunct="1"/>
            <a:r>
              <a:rPr lang="en-US" altLang="x-none" sz="1800">
                <a:solidFill>
                  <a:srgbClr val="000000"/>
                </a:solidFill>
              </a:rPr>
              <a:t>             03 - login accepted</a:t>
            </a:r>
          </a:p>
          <a:p>
            <a:pPr eaLnBrk="1" hangingPunct="1"/>
            <a:r>
              <a:rPr lang="en-US" altLang="x-none" sz="1800">
                <a:solidFill>
                  <a:srgbClr val="000000"/>
                </a:solidFill>
              </a:rPr>
              <a:t>             0D - challenge? (nuprin1715)</a:t>
            </a:r>
          </a:p>
          <a:p>
            <a:pPr eaLnBrk="1" hangingPunct="1"/>
            <a:r>
              <a:rPr lang="en-US" altLang="x-none" sz="1800">
                <a:solidFill>
                  <a:srgbClr val="000000"/>
                </a:solidFill>
              </a:rPr>
              <a:t>             2D - added to hotlist</a:t>
            </a:r>
          </a:p>
          <a:p>
            <a:pPr eaLnBrk="1" hangingPunct="1"/>
            <a:r>
              <a:rPr lang="en-US" altLang="x-none" sz="1800">
                <a:solidFill>
                  <a:srgbClr val="000000"/>
                </a:solidFill>
              </a:rPr>
              <a:t>             2E - browse error (user isn't online!)</a:t>
            </a:r>
          </a:p>
          <a:p>
            <a:pPr eaLnBrk="1" hangingPunct="1"/>
            <a:r>
              <a:rPr lang="en-US" altLang="x-none" sz="1800">
                <a:solidFill>
                  <a:srgbClr val="000000"/>
                </a:solidFill>
              </a:rPr>
              <a:t>             2F - user offline</a:t>
            </a:r>
          </a:p>
          <a:p>
            <a:pPr eaLnBrk="1" hangingPunct="1"/>
            <a:r>
              <a:rPr lang="en-US" altLang="x-none" sz="1800">
                <a:solidFill>
                  <a:srgbClr val="000000"/>
                </a:solidFill>
              </a:rPr>
              <a:t>             </a:t>
            </a:r>
          </a:p>
        </p:txBody>
      </p:sp>
      <p:sp>
        <p:nvSpPr>
          <p:cNvPr id="258053" name="Text Box 5"/>
          <p:cNvSpPr txBox="1">
            <a:spLocks noChangeArrowheads="1"/>
          </p:cNvSpPr>
          <p:nvPr/>
        </p:nvSpPr>
        <p:spPr bwMode="auto">
          <a:xfrm>
            <a:off x="4465638" y="4478338"/>
            <a:ext cx="4008437"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latin typeface="Times New Roman" charset="0"/>
              </a:rPr>
              <a:t>          </a:t>
            </a:r>
            <a:r>
              <a:rPr lang="en-US" altLang="x-none" sz="1800">
                <a:solidFill>
                  <a:srgbClr val="000000"/>
                </a:solidFill>
              </a:rPr>
              <a:t>5B - whois query</a:t>
            </a:r>
          </a:p>
          <a:p>
            <a:pPr eaLnBrk="1" hangingPunct="1"/>
            <a:r>
              <a:rPr lang="en-US" altLang="x-none" sz="1800">
                <a:solidFill>
                  <a:srgbClr val="000000"/>
                </a:solidFill>
              </a:rPr>
              <a:t>             5C - whois result</a:t>
            </a:r>
          </a:p>
          <a:p>
            <a:pPr eaLnBrk="1" hangingPunct="1"/>
            <a:r>
              <a:rPr lang="en-US" altLang="x-none" sz="1800">
                <a:solidFill>
                  <a:srgbClr val="000000"/>
                </a:solidFill>
              </a:rPr>
              <a:t>             5D - whois: user is offline!</a:t>
            </a:r>
          </a:p>
          <a:p>
            <a:pPr eaLnBrk="1" hangingPunct="1"/>
            <a:r>
              <a:rPr lang="en-US" altLang="x-none" sz="1800">
                <a:solidFill>
                  <a:srgbClr val="000000"/>
                </a:solidFill>
              </a:rPr>
              <a:t>             69 - list all channels</a:t>
            </a:r>
          </a:p>
          <a:p>
            <a:pPr eaLnBrk="1" hangingPunct="1"/>
            <a:r>
              <a:rPr lang="en-US" altLang="x-none" sz="1800">
                <a:solidFill>
                  <a:srgbClr val="000000"/>
                </a:solidFill>
              </a:rPr>
              <a:t>             6A - channel info</a:t>
            </a:r>
          </a:p>
          <a:p>
            <a:pPr eaLnBrk="1" hangingPunct="1"/>
            <a:r>
              <a:rPr lang="en-US" altLang="x-none" sz="1800">
                <a:solidFill>
                  <a:srgbClr val="000000"/>
                </a:solidFill>
              </a:rPr>
              <a:t>             90 - join channel</a:t>
            </a:r>
          </a:p>
          <a:p>
            <a:pPr eaLnBrk="1" hangingPunct="1"/>
            <a:r>
              <a:rPr lang="en-US" altLang="x-none" sz="1800">
                <a:solidFill>
                  <a:srgbClr val="000000"/>
                </a:solidFill>
              </a:rPr>
              <a:t>             91 - leave channel</a:t>
            </a:r>
          </a:p>
          <a:p>
            <a:pPr eaLnBrk="1" hangingPunct="1"/>
            <a:r>
              <a:rPr lang="en-US" altLang="x-none" sz="1800">
                <a:solidFill>
                  <a:srgbClr val="000000"/>
                </a:solidFill>
              </a:rPr>
              <a:t>             …..</a:t>
            </a:r>
          </a:p>
        </p:txBody>
      </p:sp>
    </p:spTree>
    <p:extLst>
      <p:ext uri="{BB962C8B-B14F-4D97-AF65-F5344CB8AC3E}">
        <p14:creationId xmlns:p14="http://schemas.microsoft.com/office/powerpoint/2010/main" val="49174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atin typeface="Comic Sans MS" charset="0"/>
              </a:rPr>
              <a:t>ARP in Action</a:t>
            </a:r>
          </a:p>
        </p:txBody>
      </p:sp>
      <p:sp>
        <p:nvSpPr>
          <p:cNvPr id="12185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1D6CD59-0926-C943-A217-03E155701321}"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17</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218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7800"/>
            <a:ext cx="695325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860" name="Rectangle 8"/>
          <p:cNvSpPr>
            <a:spLocks noChangeArrowheads="1"/>
          </p:cNvSpPr>
          <p:nvPr/>
        </p:nvSpPr>
        <p:spPr bwMode="auto">
          <a:xfrm>
            <a:off x="1123950" y="38862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0" name="Rectangle 9"/>
          <p:cNvSpPr>
            <a:spLocks noChangeArrowheads="1"/>
          </p:cNvSpPr>
          <p:nvPr/>
        </p:nvSpPr>
        <p:spPr bwMode="auto">
          <a:xfrm>
            <a:off x="685800" y="4876800"/>
            <a:ext cx="6305550" cy="138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 Router broadcasts ARP  broadcast query: who has VIP?</a:t>
            </a:r>
            <a:b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br>
            <a:endPar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 ARP reply from LB: I have VIP; my MAC is MAC</a:t>
            </a:r>
            <a:r>
              <a:rPr kumimoji="0" lang="en-US" sz="2400" b="0" i="0" u="none" strike="noStrike" kern="1200" cap="none" spc="0" normalizeH="0" baseline="-25000" noProof="0">
                <a:ln>
                  <a:noFill/>
                </a:ln>
                <a:solidFill>
                  <a:srgbClr val="000000"/>
                </a:solidFill>
                <a:effectLst/>
                <a:uLnTx/>
                <a:uFillTx/>
                <a:latin typeface="Comic Sans MS" charset="0"/>
                <a:ea typeface="ＭＳ Ｐゴシック" charset="-128"/>
                <a:cs typeface="+mn-cs"/>
              </a:rPr>
              <a:t>LB</a:t>
            </a:r>
            <a:br>
              <a:rPr kumimoji="0" lang="en-US" sz="2400" b="0" i="0" u="none" strike="noStrike" kern="1200" cap="none" spc="0" normalizeH="0" baseline="-25000" noProof="0">
                <a:ln>
                  <a:noFill/>
                </a:ln>
                <a:solidFill>
                  <a:srgbClr val="000000"/>
                </a:solidFill>
                <a:effectLst/>
                <a:uLnTx/>
                <a:uFillTx/>
                <a:latin typeface="Comic Sans MS" charset="0"/>
                <a:ea typeface="ＭＳ Ｐゴシック" charset="-128"/>
                <a:cs typeface="+mn-cs"/>
              </a:rPr>
            </a:br>
            <a:endParaRPr kumimoji="0" lang="en-US" sz="2400" b="0" i="0" u="none" strike="noStrike" kern="1200" cap="none" spc="0" normalizeH="0" baseline="-25000" noProof="0">
              <a:ln>
                <a:noFill/>
              </a:ln>
              <a:solidFill>
                <a:srgbClr val="000000"/>
              </a:solidFill>
              <a:effectLst/>
              <a:uLnTx/>
              <a:uFillTx/>
              <a:latin typeface="Comic Sans MS" charset="0"/>
              <a:ea typeface="ＭＳ Ｐゴシック" charset="-128"/>
              <a:cs typeface="+mn-cs"/>
            </a:endParaRP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 Data packet from R to LB: destination MAC = MAC</a:t>
            </a:r>
            <a:r>
              <a:rPr kumimoji="0" lang="en-US" sz="2400" b="0" i="0" u="none" strike="noStrike" kern="1200" cap="none" spc="0" normalizeH="0" baseline="-25000" noProof="0">
                <a:ln>
                  <a:noFill/>
                </a:ln>
                <a:solidFill>
                  <a:srgbClr val="000000"/>
                </a:solidFill>
                <a:effectLst/>
                <a:uLnTx/>
                <a:uFillTx/>
                <a:latin typeface="Comic Sans MS" charset="0"/>
                <a:ea typeface="ＭＳ Ｐゴシック" charset="-128"/>
                <a:cs typeface="+mn-cs"/>
              </a:rPr>
              <a:t>LB</a:t>
            </a: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 </a:t>
            </a:r>
            <a:endParaRPr kumimoji="0" lang="en-US" sz="2400" b="0" i="0" u="none" strike="noStrike" kern="1200" cap="none" spc="0" normalizeH="0" baseline="-25000" noProof="0">
              <a:ln>
                <a:noFill/>
              </a:ln>
              <a:solidFill>
                <a:srgbClr val="000000"/>
              </a:solidFill>
              <a:effectLst/>
              <a:uLnTx/>
              <a:uFillTx/>
              <a:latin typeface="Arial" charset="0"/>
              <a:ea typeface="ＭＳ Ｐゴシック" charset="-128"/>
              <a:cs typeface="+mn-cs"/>
            </a:endParaRPr>
          </a:p>
        </p:txBody>
      </p:sp>
      <p:sp>
        <p:nvSpPr>
          <p:cNvPr id="121862" name="Rectangle 11"/>
          <p:cNvSpPr>
            <a:spLocks noChangeArrowheads="1"/>
          </p:cNvSpPr>
          <p:nvPr/>
        </p:nvSpPr>
        <p:spPr bwMode="auto">
          <a:xfrm>
            <a:off x="5562600" y="16764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Router R</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nvGrpSpPr>
          <p:cNvPr id="121863" name="Group 7"/>
          <p:cNvGrpSpPr>
            <a:grpSpLocks/>
          </p:cNvGrpSpPr>
          <p:nvPr/>
        </p:nvGrpSpPr>
        <p:grpSpPr bwMode="auto">
          <a:xfrm>
            <a:off x="5638800" y="1066800"/>
            <a:ext cx="2286000" cy="457200"/>
            <a:chOff x="4267200" y="4724400"/>
            <a:chExt cx="2286000" cy="457200"/>
          </a:xfrm>
        </p:grpSpPr>
        <p:sp>
          <p:nvSpPr>
            <p:cNvPr id="121864" name="Rectangle 8"/>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D=VIP</a:t>
              </a:r>
            </a:p>
          </p:txBody>
        </p:sp>
        <p:sp>
          <p:nvSpPr>
            <p:cNvPr id="121865" name="Rectangle 1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S=client</a:t>
              </a:r>
            </a:p>
          </p:txBody>
        </p:sp>
      </p:grpSp>
    </p:spTree>
    <p:extLst>
      <p:ext uri="{BB962C8B-B14F-4D97-AF65-F5344CB8AC3E}">
        <p14:creationId xmlns:p14="http://schemas.microsoft.com/office/powerpoint/2010/main" val="4170431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1584746-C7E3-6447-BF33-082AFEDFF445}" type="slidenum">
              <a:rPr lang="en-US" altLang="x-none" sz="1400">
                <a:solidFill>
                  <a:srgbClr val="000000"/>
                </a:solidFill>
                <a:latin typeface="Times New Roman" charset="0"/>
              </a:rPr>
              <a:pPr eaLnBrk="1" hangingPunct="1"/>
              <a:t>170</a:t>
            </a:fld>
            <a:endParaRPr lang="en-US" altLang="x-none" sz="1400">
              <a:solidFill>
                <a:srgbClr val="000000"/>
              </a:solidFill>
              <a:latin typeface="Times New Roman" charset="0"/>
            </a:endParaRPr>
          </a:p>
        </p:txBody>
      </p:sp>
      <p:sp>
        <p:nvSpPr>
          <p:cNvPr id="260098" name="Rectangle 2"/>
          <p:cNvSpPr>
            <a:spLocks noGrp="1" noChangeArrowheads="1"/>
          </p:cNvSpPr>
          <p:nvPr>
            <p:ph type="title"/>
          </p:nvPr>
        </p:nvSpPr>
        <p:spPr/>
        <p:txBody>
          <a:bodyPr/>
          <a:lstStyle/>
          <a:p>
            <a:r>
              <a:rPr lang="en-US" altLang="x-none" dirty="0">
                <a:ea typeface="ＭＳ Ｐゴシック" charset="-128"/>
              </a:rPr>
              <a:t>Centralized Index</a:t>
            </a:r>
          </a:p>
        </p:txBody>
      </p:sp>
      <p:sp>
        <p:nvSpPr>
          <p:cNvPr id="16388" name="Rectangle 3"/>
          <p:cNvSpPr>
            <a:spLocks noGrp="1" noChangeArrowheads="1"/>
          </p:cNvSpPr>
          <p:nvPr>
            <p:ph type="body" idx="1"/>
          </p:nvPr>
        </p:nvSpPr>
        <p:spPr>
          <a:xfrm>
            <a:off x="533400" y="1474788"/>
            <a:ext cx="8077200" cy="5040312"/>
          </a:xfrm>
        </p:spPr>
        <p:txBody>
          <a:bodyPr/>
          <a:lstStyle/>
          <a:p>
            <a:pPr>
              <a:lnSpc>
                <a:spcPct val="90000"/>
              </a:lnSpc>
              <a:buFont typeface="Wingdings" pitchFamily="2" charset="2"/>
              <a:buChar char="q"/>
            </a:pPr>
            <a:r>
              <a:rPr lang="en-US" altLang="x-none" dirty="0">
                <a:ea typeface="ＭＳ Ｐゴシック" charset="-128"/>
              </a:rPr>
              <a:t>Advantages</a:t>
            </a:r>
          </a:p>
          <a:p>
            <a:pPr lvl="1">
              <a:lnSpc>
                <a:spcPct val="90000"/>
              </a:lnSpc>
              <a:buFont typeface="Courier New" panose="02070309020205020404" pitchFamily="49" charset="0"/>
              <a:buChar char="o"/>
            </a:pPr>
            <a:r>
              <a:rPr lang="en-US" altLang="x-none" dirty="0">
                <a:ea typeface="ＭＳ Ｐゴシック" charset="-128"/>
              </a:rPr>
              <a:t>simplicity, easy to implement sophisticated search engines (</a:t>
            </a:r>
            <a:r>
              <a:rPr lang="en-US" altLang="x-none" dirty="0" err="1">
                <a:ea typeface="ＭＳ Ｐゴシック" charset="-128"/>
              </a:rPr>
              <a:t>boolean</a:t>
            </a:r>
            <a:r>
              <a:rPr lang="en-US" altLang="x-none" dirty="0">
                <a:ea typeface="ＭＳ Ｐゴシック" charset="-128"/>
              </a:rPr>
              <a:t> </a:t>
            </a:r>
            <a:r>
              <a:rPr lang="en-US" altLang="x-none" dirty="0" err="1">
                <a:ea typeface="ＭＳ Ｐゴシック" charset="-128"/>
              </a:rPr>
              <a:t>exp</a:t>
            </a:r>
            <a:r>
              <a:rPr lang="en-US" altLang="x-none" dirty="0">
                <a:ea typeface="ＭＳ Ｐゴシック" charset="-128"/>
              </a:rPr>
              <a:t>) on top of the index system</a:t>
            </a:r>
          </a:p>
          <a:p>
            <a:pPr lvl="1">
              <a:lnSpc>
                <a:spcPct val="90000"/>
              </a:lnSpc>
            </a:pPr>
            <a:endParaRPr lang="en-US" altLang="x-none" dirty="0">
              <a:ea typeface="ＭＳ Ｐゴシック" charset="-128"/>
            </a:endParaRPr>
          </a:p>
          <a:p>
            <a:pPr>
              <a:lnSpc>
                <a:spcPct val="90000"/>
              </a:lnSpc>
              <a:buFont typeface="Wingdings" pitchFamily="2" charset="2"/>
              <a:buChar char="q"/>
            </a:pPr>
            <a:r>
              <a:rPr lang="en-US" altLang="x-none" dirty="0">
                <a:ea typeface="ＭＳ Ｐゴシック" charset="-128"/>
              </a:rPr>
              <a:t>Disadvantages</a:t>
            </a:r>
            <a:r>
              <a:rPr lang="en-US" altLang="zh-CN" dirty="0">
                <a:ea typeface="宋体" charset="-122"/>
              </a:rPr>
              <a:t> </a:t>
            </a:r>
          </a:p>
          <a:p>
            <a:pPr lvl="1">
              <a:lnSpc>
                <a:spcPct val="90000"/>
              </a:lnSpc>
              <a:buFont typeface="Courier New" panose="02070309020205020404" pitchFamily="49" charset="0"/>
              <a:buChar char="o"/>
            </a:pPr>
            <a:r>
              <a:rPr lang="en-US" altLang="zh-CN" dirty="0">
                <a:ea typeface="宋体" charset="-122"/>
              </a:rPr>
              <a:t>lack of </a:t>
            </a:r>
            <a:r>
              <a:rPr lang="en-US" altLang="x-none" dirty="0">
                <a:ea typeface="ＭＳ Ｐゴシック" charset="-128"/>
              </a:rPr>
              <a:t>robustness, scalability: central search server single point of bottleneck/failure</a:t>
            </a:r>
            <a:endParaRPr lang="en-US" altLang="zh-CN" dirty="0">
              <a:ea typeface="宋体" charset="-122"/>
            </a:endParaRPr>
          </a:p>
          <a:p>
            <a:pPr lvl="1">
              <a:lnSpc>
                <a:spcPct val="90000"/>
              </a:lnSpc>
              <a:buFont typeface="Courier New" panose="02070309020205020404" pitchFamily="49" charset="0"/>
              <a:buChar char="o"/>
            </a:pPr>
            <a:r>
              <a:rPr lang="en-US" altLang="zh-CN" dirty="0">
                <a:ea typeface="宋体" charset="-122"/>
              </a:rPr>
              <a:t>easy to take down !</a:t>
            </a:r>
            <a:endParaRPr lang="en-US" altLang="x-none" dirty="0">
              <a:ea typeface="ＭＳ Ｐゴシック" charset="-128"/>
            </a:endParaRPr>
          </a:p>
        </p:txBody>
      </p:sp>
    </p:spTree>
    <p:extLst>
      <p:ext uri="{BB962C8B-B14F-4D97-AF65-F5344CB8AC3E}">
        <p14:creationId xmlns:p14="http://schemas.microsoft.com/office/powerpoint/2010/main" val="1337913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atin typeface="Comic Sans MS" charset="0"/>
              </a:rPr>
              <a:t>LB/DR Problem</a:t>
            </a:r>
          </a:p>
        </p:txBody>
      </p:sp>
      <p:sp>
        <p:nvSpPr>
          <p:cNvPr id="12390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3382AEA3-826E-104E-A277-7785D10B6B22}"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18</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239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7800"/>
            <a:ext cx="695325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08" name="Rectangle 5"/>
          <p:cNvSpPr>
            <a:spLocks noChangeArrowheads="1"/>
          </p:cNvSpPr>
          <p:nvPr/>
        </p:nvSpPr>
        <p:spPr bwMode="auto">
          <a:xfrm>
            <a:off x="3486150" y="39624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23909" name="Rectangle 6"/>
          <p:cNvSpPr>
            <a:spLocks noChangeArrowheads="1"/>
          </p:cNvSpPr>
          <p:nvPr/>
        </p:nvSpPr>
        <p:spPr bwMode="auto">
          <a:xfrm>
            <a:off x="5162550" y="38862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23910" name="Rectangle 7"/>
          <p:cNvSpPr>
            <a:spLocks noChangeArrowheads="1"/>
          </p:cNvSpPr>
          <p:nvPr/>
        </p:nvSpPr>
        <p:spPr bwMode="auto">
          <a:xfrm>
            <a:off x="6838950" y="38862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23911" name="Rectangle 8"/>
          <p:cNvSpPr>
            <a:spLocks noChangeArrowheads="1"/>
          </p:cNvSpPr>
          <p:nvPr/>
        </p:nvSpPr>
        <p:spPr bwMode="auto">
          <a:xfrm>
            <a:off x="1123950" y="38862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10" name="Rectangle 9"/>
          <p:cNvSpPr>
            <a:spLocks noChangeArrowheads="1"/>
          </p:cNvSpPr>
          <p:nvPr/>
        </p:nvSpPr>
        <p:spPr bwMode="auto">
          <a:xfrm>
            <a:off x="685800" y="4876800"/>
            <a:ext cx="8353425"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128"/>
                <a:cs typeface="+mn-cs"/>
              </a:rPr>
              <a:t>ARP and race condition:</a:t>
            </a:r>
          </a:p>
          <a:p>
            <a:pPr marL="0" marR="0" lvl="0" indent="0" algn="l" defTabSz="912813"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128"/>
                <a:cs typeface="+mn-cs"/>
              </a:rPr>
              <a:t> When router R gets a packet with dest. address VIP, it broadcasts</a:t>
            </a:r>
            <a:br>
              <a:rPr kumimoji="0" lang="en-US" sz="2000" b="0" i="0" u="none" strike="noStrike" kern="1200" cap="none" spc="0" normalizeH="0" baseline="0" noProof="0">
                <a:ln>
                  <a:noFill/>
                </a:ln>
                <a:solidFill>
                  <a:srgbClr val="000000"/>
                </a:solidFill>
                <a:effectLst/>
                <a:uLnTx/>
                <a:uFillTx/>
                <a:latin typeface="Comic Sans MS" charset="0"/>
                <a:ea typeface="ＭＳ Ｐゴシック" charset="-128"/>
                <a:cs typeface="+mn-cs"/>
              </a:rPr>
            </a:b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128"/>
                <a:cs typeface="+mn-cs"/>
              </a:rPr>
              <a:t> an Address Resolution Protocol (ARP) request: who has VIP?</a:t>
            </a:r>
          </a:p>
          <a:p>
            <a:pPr marL="0" marR="0" lvl="0" indent="0" algn="l" defTabSz="912813"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128"/>
                <a:cs typeface="+mn-cs"/>
              </a:rPr>
              <a:t> One of the real servers may reply before load balancer</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1" name="Rectangle 10"/>
          <p:cNvSpPr/>
          <p:nvPr/>
        </p:nvSpPr>
        <p:spPr>
          <a:xfrm>
            <a:off x="685800" y="6248400"/>
            <a:ext cx="7678738" cy="400050"/>
          </a:xfrm>
          <a:prstGeom prst="rect">
            <a:avLst/>
          </a:prstGeom>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a:ea typeface="ＭＳ Ｐゴシック" charset="-128"/>
                <a:cs typeface="+mn-cs"/>
              </a:rPr>
              <a:t>Solution: configure real servers to not respond to ARP request</a:t>
            </a:r>
          </a:p>
        </p:txBody>
      </p:sp>
      <p:sp>
        <p:nvSpPr>
          <p:cNvPr id="123914" name="Rectangle 11"/>
          <p:cNvSpPr>
            <a:spLocks noChangeArrowheads="1"/>
          </p:cNvSpPr>
          <p:nvPr/>
        </p:nvSpPr>
        <p:spPr bwMode="auto">
          <a:xfrm>
            <a:off x="5562600" y="16764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Router R</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745709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r>
              <a:rPr lang="en-US">
                <a:latin typeface="Comic Sans MS" charset="0"/>
              </a:rPr>
              <a:t>LB via Direct Routing</a:t>
            </a:r>
          </a:p>
        </p:txBody>
      </p:sp>
      <p:sp>
        <p:nvSpPr>
          <p:cNvPr id="125954" name="Rectangle 3"/>
          <p:cNvSpPr>
            <a:spLocks noGrp="1" noChangeArrowheads="1"/>
          </p:cNvSpPr>
          <p:nvPr>
            <p:ph type="body" idx="1"/>
          </p:nvPr>
        </p:nvSpPr>
        <p:spPr>
          <a:xfrm>
            <a:off x="533400" y="1600200"/>
            <a:ext cx="7772400" cy="4876800"/>
          </a:xfrm>
        </p:spPr>
        <p:txBody>
          <a:bodyPr/>
          <a:lstStyle/>
          <a:p>
            <a:pPr>
              <a:lnSpc>
                <a:spcPct val="80000"/>
              </a:lnSpc>
              <a:buFont typeface="Wingdings" charset="0"/>
              <a:buChar char="q"/>
            </a:pPr>
            <a:r>
              <a:rPr lang="en-US" altLang="zh-CN" sz="2400" dirty="0">
                <a:latin typeface="Comic Sans MS" charset="0"/>
                <a:ea typeface="宋体" charset="0"/>
                <a:cs typeface="宋体" charset="0"/>
              </a:rPr>
              <a:t>The virtual IP address is shared by real servers and the load balancer. </a:t>
            </a:r>
          </a:p>
          <a:p>
            <a:pPr>
              <a:lnSpc>
                <a:spcPct val="80000"/>
              </a:lnSpc>
              <a:buFont typeface="Wingdings" charset="0"/>
              <a:buChar char="q"/>
            </a:pPr>
            <a:r>
              <a:rPr lang="en-US" sz="2400" dirty="0">
                <a:latin typeface="Comic Sans MS" charset="0"/>
              </a:rPr>
              <a:t>Each real server has a </a:t>
            </a:r>
            <a:r>
              <a:rPr lang="en-US" sz="2400" dirty="0">
                <a:solidFill>
                  <a:srgbClr val="C00000"/>
                </a:solidFill>
                <a:latin typeface="Comic Sans MS" charset="0"/>
              </a:rPr>
              <a:t>non-</a:t>
            </a:r>
            <a:r>
              <a:rPr lang="en-US" sz="2400" dirty="0" err="1">
                <a:solidFill>
                  <a:srgbClr val="C00000"/>
                </a:solidFill>
                <a:latin typeface="Comic Sans MS" charset="0"/>
              </a:rPr>
              <a:t>ARPing</a:t>
            </a:r>
            <a:r>
              <a:rPr lang="en-US" sz="2400" dirty="0">
                <a:latin typeface="Comic Sans MS" charset="0"/>
              </a:rPr>
              <a:t>, loopback alias interface configured with the virtual IP address, and the load balancer has an interface configured with the virtual IP address to accept incoming packets. </a:t>
            </a:r>
          </a:p>
          <a:p>
            <a:pPr>
              <a:lnSpc>
                <a:spcPct val="80000"/>
              </a:lnSpc>
              <a:buFont typeface="Wingdings" charset="0"/>
              <a:buChar char="q"/>
            </a:pPr>
            <a:r>
              <a:rPr lang="en-US" altLang="zh-CN" sz="2400" dirty="0">
                <a:latin typeface="Comic Sans MS" charset="0"/>
                <a:ea typeface="宋体" charset="0"/>
                <a:cs typeface="宋体" charset="0"/>
              </a:rPr>
              <a:t>The workflow of LB/DR is similar to that of LB/NAT: </a:t>
            </a:r>
          </a:p>
          <a:p>
            <a:pPr lvl="1">
              <a:lnSpc>
                <a:spcPct val="80000"/>
              </a:lnSpc>
              <a:buFont typeface="Courier New" charset="0"/>
              <a:buChar char="o"/>
            </a:pPr>
            <a:r>
              <a:rPr lang="en-US" altLang="zh-CN" sz="1800" dirty="0">
                <a:latin typeface="Comic Sans MS" charset="0"/>
                <a:ea typeface="宋体" charset="0"/>
                <a:cs typeface="宋体" charset="0"/>
              </a:rPr>
              <a:t>the load balancer directly routes a packet to the selected server </a:t>
            </a:r>
          </a:p>
          <a:p>
            <a:pPr lvl="2">
              <a:lnSpc>
                <a:spcPct val="80000"/>
              </a:lnSpc>
            </a:pPr>
            <a:r>
              <a:rPr lang="en-US" altLang="zh-CN" sz="1400" dirty="0">
                <a:latin typeface="Comic Sans MS" charset="0"/>
                <a:ea typeface="宋体" charset="0"/>
                <a:cs typeface="宋体" charset="0"/>
              </a:rPr>
              <a:t>the load balancer simply changes the MAC address of the data frame to that of the server and retransmits it on the LAN (how to know the real server’s MAC?)</a:t>
            </a:r>
          </a:p>
          <a:p>
            <a:pPr lvl="1">
              <a:lnSpc>
                <a:spcPct val="80000"/>
              </a:lnSpc>
              <a:buFont typeface="Courier New" charset="0"/>
              <a:buChar char="o"/>
            </a:pPr>
            <a:r>
              <a:rPr lang="en-US" altLang="zh-CN" sz="1800" dirty="0">
                <a:latin typeface="Comic Sans MS" charset="0"/>
                <a:ea typeface="宋体" charset="0"/>
                <a:cs typeface="宋体" charset="0"/>
              </a:rPr>
              <a:t>When the server receives the forwarded packet, the server determines that the packet is for the address on its loopback alias interface, processes the request, and finally returns the result directly to the user</a:t>
            </a:r>
            <a:endParaRPr lang="en-US" sz="1800" dirty="0">
              <a:latin typeface="Comic Sans MS" charset="0"/>
            </a:endParaRP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19</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10563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a:xfrm>
            <a:off x="533400" y="1600200"/>
            <a:ext cx="8077200" cy="4648200"/>
          </a:xfrm>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宋体" charset="-122"/>
              </a:rPr>
              <a:t>Multi-servers</a:t>
            </a:r>
          </a:p>
          <a:p>
            <a:pPr lvl="1">
              <a:buFont typeface="Courier New" panose="02070309020205020404" pitchFamily="49" charset="0"/>
              <a:buChar char="o"/>
            </a:pPr>
            <a:r>
              <a:rPr lang="en-US" dirty="0">
                <a:latin typeface="Comic Sans MS" charset="0"/>
              </a:rPr>
              <a:t>Basic issues</a:t>
            </a:r>
          </a:p>
          <a:p>
            <a:pPr lvl="1">
              <a:buFont typeface="Courier New" panose="02070309020205020404" pitchFamily="49" charset="0"/>
              <a:buChar char="o"/>
            </a:pPr>
            <a:r>
              <a:rPr lang="en-US" dirty="0">
                <a:latin typeface="Comic Sans MS" charset="0"/>
              </a:rPr>
              <a:t>Load direction</a:t>
            </a:r>
          </a:p>
          <a:p>
            <a:pPr lvl="2"/>
            <a:r>
              <a:rPr lang="en-US" dirty="0">
                <a:latin typeface="Comic Sans MS" charset="0"/>
              </a:rPr>
              <a:t>DNS (IP level)</a:t>
            </a:r>
          </a:p>
          <a:p>
            <a:pPr lvl="2"/>
            <a:r>
              <a:rPr lang="en-US" dirty="0">
                <a:latin typeface="Comic Sans MS" charset="0"/>
              </a:rPr>
              <a:t>Load balancer/smart switch (sub-IP level)</a:t>
            </a:r>
            <a:endParaRPr lang="en-US" altLang="x-none" dirty="0">
              <a:ea typeface="ＭＳ Ｐゴシック" charset="-128"/>
            </a:endParaRP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p:txBody>
      </p:sp>
      <p:sp>
        <p:nvSpPr>
          <p:cNvPr id="82947" name="Slide Number Placeholder 3"/>
          <p:cNvSpPr>
            <a:spLocks noGrp="1"/>
          </p:cNvSpPr>
          <p:nvPr>
            <p:ph type="sldNum" sz="quarter" idx="12"/>
          </p:nvPr>
        </p:nvSpPr>
        <p:spPr>
          <a:xfrm>
            <a:off x="5187950" y="6386513"/>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2</a:t>
            </a:fld>
            <a:endParaRPr lang="en-US" altLang="x-none" sz="1400">
              <a:solidFill>
                <a:srgbClr val="000000"/>
              </a:solidFill>
              <a:latin typeface="Comic Sans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a:xfrm>
            <a:off x="533400" y="76200"/>
            <a:ext cx="7772400" cy="1143000"/>
          </a:xfrm>
        </p:spPr>
        <p:txBody>
          <a:bodyPr/>
          <a:lstStyle/>
          <a:p>
            <a:r>
              <a:rPr lang="en-US">
                <a:latin typeface="Comic Sans MS" charset="0"/>
              </a:rPr>
              <a:t>LB/DR Advantages and Disadvantages</a:t>
            </a:r>
          </a:p>
        </p:txBody>
      </p:sp>
      <p:sp>
        <p:nvSpPr>
          <p:cNvPr id="159746" name="Rectangle 3"/>
          <p:cNvSpPr>
            <a:spLocks noGrp="1" noChangeArrowheads="1"/>
          </p:cNvSpPr>
          <p:nvPr>
            <p:ph type="body" idx="1"/>
          </p:nvPr>
        </p:nvSpPr>
        <p:spPr/>
        <p:txBody>
          <a:bodyPr/>
          <a:lstStyle/>
          <a:p>
            <a:pPr>
              <a:lnSpc>
                <a:spcPct val="90000"/>
              </a:lnSpc>
              <a:buFont typeface="Wingdings" charset="0"/>
              <a:buChar char="q"/>
            </a:pPr>
            <a:r>
              <a:rPr lang="en-US" dirty="0">
                <a:latin typeface="Comic Sans MS" charset="0"/>
              </a:rPr>
              <a:t>Advantages:</a:t>
            </a:r>
          </a:p>
          <a:p>
            <a:pPr lvl="1">
              <a:lnSpc>
                <a:spcPct val="90000"/>
              </a:lnSpc>
              <a:buFont typeface="Courier New" charset="0"/>
              <a:buChar char="o"/>
            </a:pPr>
            <a:r>
              <a:rPr lang="en-US" dirty="0">
                <a:latin typeface="Comic Sans MS" charset="0"/>
              </a:rPr>
              <a:t>Real servers send response packets to clients directly, avoiding LB as bottleneck</a:t>
            </a:r>
          </a:p>
          <a:p>
            <a:pPr lvl="1">
              <a:lnSpc>
                <a:spcPct val="90000"/>
              </a:lnSpc>
              <a:buFont typeface="Courier New" charset="0"/>
              <a:buChar char="o"/>
            </a:pPr>
            <a:endParaRPr lang="en-US" dirty="0">
              <a:latin typeface="Comic Sans MS" charset="0"/>
            </a:endParaRPr>
          </a:p>
          <a:p>
            <a:pPr>
              <a:lnSpc>
                <a:spcPct val="90000"/>
              </a:lnSpc>
              <a:buFont typeface="Wingdings" charset="0"/>
              <a:buChar char="q"/>
            </a:pPr>
            <a:r>
              <a:rPr lang="en-US" dirty="0">
                <a:latin typeface="Comic Sans MS" charset="0"/>
              </a:rPr>
              <a:t>Disadvantages:</a:t>
            </a:r>
          </a:p>
          <a:p>
            <a:pPr lvl="1">
              <a:lnSpc>
                <a:spcPct val="90000"/>
              </a:lnSpc>
              <a:buFont typeface="Courier New" charset="0"/>
              <a:buChar char="o"/>
            </a:pPr>
            <a:r>
              <a:rPr lang="en-US" dirty="0">
                <a:latin typeface="Comic Sans MS" charset="0"/>
              </a:rPr>
              <a:t>Servers must have non-</a:t>
            </a:r>
            <a:r>
              <a:rPr lang="en-US" dirty="0" err="1">
                <a:latin typeface="Comic Sans MS" charset="0"/>
              </a:rPr>
              <a:t>arp</a:t>
            </a:r>
            <a:r>
              <a:rPr lang="en-US" dirty="0">
                <a:latin typeface="Comic Sans MS" charset="0"/>
              </a:rPr>
              <a:t> alias interface</a:t>
            </a:r>
          </a:p>
          <a:p>
            <a:pPr lvl="1">
              <a:lnSpc>
                <a:spcPct val="90000"/>
              </a:lnSpc>
              <a:buFont typeface="Courier New" charset="0"/>
              <a:buChar char="o"/>
            </a:pPr>
            <a:r>
              <a:rPr lang="en-US" dirty="0">
                <a:latin typeface="Comic Sans MS" charset="0"/>
              </a:rPr>
              <a:t>The load balancer and server must have one of their interfaces in the same LAN segment</a:t>
            </a:r>
          </a:p>
          <a:p>
            <a:pPr lvl="1">
              <a:lnSpc>
                <a:spcPct val="90000"/>
              </a:lnSpc>
              <a:buFont typeface="Courier New" charset="0"/>
              <a:buChar char="o"/>
            </a:pPr>
            <a:r>
              <a:rPr lang="en-US" dirty="0">
                <a:latin typeface="Comic Sans MS" charset="0"/>
              </a:rPr>
              <a:t>Considered by some as a hack, not a clean architecture</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20</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159541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152400"/>
            <a:ext cx="7772400" cy="1143000"/>
          </a:xfrm>
        </p:spPr>
        <p:txBody>
          <a:bodyPr/>
          <a:lstStyle/>
          <a:p>
            <a:r>
              <a:rPr lang="en-US" sz="3200">
                <a:latin typeface="Comic Sans MS" charset="0"/>
              </a:rPr>
              <a:t>Example Implementation of LB</a:t>
            </a:r>
          </a:p>
        </p:txBody>
      </p:sp>
      <p:sp>
        <p:nvSpPr>
          <p:cNvPr id="130050" name="Content Placeholder 2"/>
          <p:cNvSpPr>
            <a:spLocks noGrp="1"/>
          </p:cNvSpPr>
          <p:nvPr>
            <p:ph idx="1"/>
          </p:nvPr>
        </p:nvSpPr>
        <p:spPr>
          <a:xfrm>
            <a:off x="533400" y="1447800"/>
            <a:ext cx="7772400" cy="5181600"/>
          </a:xfrm>
        </p:spPr>
        <p:txBody>
          <a:bodyPr/>
          <a:lstStyle/>
          <a:p>
            <a:pPr>
              <a:buFont typeface="Wingdings" charset="0"/>
              <a:buChar char="q"/>
            </a:pPr>
            <a:r>
              <a:rPr lang="en-US" dirty="0">
                <a:latin typeface="Comic Sans MS" charset="0"/>
              </a:rPr>
              <a:t>An example open source implementation is Linux virtual server (</a:t>
            </a:r>
            <a:r>
              <a:rPr lang="en-US" dirty="0" err="1">
                <a:latin typeface="Comic Sans MS" charset="0"/>
              </a:rPr>
              <a:t>linux-vs.org</a:t>
            </a:r>
            <a:r>
              <a:rPr lang="en-US" dirty="0">
                <a:latin typeface="Comic Sans MS" charset="0"/>
              </a:rPr>
              <a:t>)</a:t>
            </a:r>
          </a:p>
          <a:p>
            <a:pPr lvl="2"/>
            <a:r>
              <a:rPr lang="en-US" dirty="0">
                <a:latin typeface="Comic Sans MS" charset="0"/>
              </a:rPr>
              <a:t>Used by</a:t>
            </a:r>
          </a:p>
          <a:p>
            <a:pPr lvl="3"/>
            <a:r>
              <a:rPr lang="en-US" dirty="0" err="1">
                <a:latin typeface="Times New Roman" charset="0"/>
              </a:rPr>
              <a:t>www.linux.com</a:t>
            </a:r>
            <a:endParaRPr lang="en-US" dirty="0">
              <a:latin typeface="Times New Roman" charset="0"/>
            </a:endParaRPr>
          </a:p>
          <a:p>
            <a:pPr lvl="3"/>
            <a:r>
              <a:rPr lang="en-US" dirty="0" err="1">
                <a:latin typeface="Times New Roman" charset="0"/>
              </a:rPr>
              <a:t>sourceforge.net</a:t>
            </a:r>
            <a:endParaRPr lang="en-US" dirty="0">
              <a:latin typeface="Times New Roman" charset="0"/>
            </a:endParaRPr>
          </a:p>
          <a:p>
            <a:pPr lvl="3"/>
            <a:r>
              <a:rPr lang="en-US" dirty="0" err="1">
                <a:latin typeface="Times New Roman" charset="0"/>
              </a:rPr>
              <a:t>wikipedia.org</a:t>
            </a:r>
            <a:endParaRPr lang="en-US" dirty="0">
              <a:latin typeface="Times New Roman" charset="0"/>
            </a:endParaRPr>
          </a:p>
          <a:p>
            <a:pPr lvl="2"/>
            <a:r>
              <a:rPr lang="en-US" dirty="0">
                <a:latin typeface="Comic Sans MS" charset="0"/>
              </a:rPr>
              <a:t>More details on ARP problem: http://</a:t>
            </a:r>
            <a:r>
              <a:rPr lang="en-US" dirty="0" err="1">
                <a:latin typeface="Comic Sans MS" charset="0"/>
              </a:rPr>
              <a:t>www.austintek.com</a:t>
            </a:r>
            <a:r>
              <a:rPr lang="en-US" dirty="0">
                <a:latin typeface="Comic Sans MS" charset="0"/>
              </a:rPr>
              <a:t>/LVS/LVS-HOWTO/HOWTO/LVS-</a:t>
            </a:r>
            <a:r>
              <a:rPr lang="en-US" dirty="0" err="1">
                <a:latin typeface="Comic Sans MS" charset="0"/>
              </a:rPr>
              <a:t>HOWTO.arp_problem.html</a:t>
            </a:r>
            <a:endParaRPr lang="en-US" dirty="0">
              <a:latin typeface="Comic Sans MS" charset="0"/>
            </a:endParaRPr>
          </a:p>
          <a:p>
            <a:pPr lvl="1">
              <a:buFont typeface="Courier New" charset="0"/>
              <a:buChar char="o"/>
            </a:pPr>
            <a:r>
              <a:rPr lang="en-US" dirty="0">
                <a:latin typeface="Comic Sans MS" charset="0"/>
              </a:rPr>
              <a:t>Many commercial LB servers from F5, Cisco, …</a:t>
            </a:r>
          </a:p>
          <a:p>
            <a:pPr>
              <a:buFont typeface="Wingdings" charset="0"/>
              <a:buChar char="q"/>
            </a:pPr>
            <a:r>
              <a:rPr lang="en-US" dirty="0">
                <a:latin typeface="Comic Sans MS" charset="0"/>
              </a:rPr>
              <a:t>More details please read chapter 2 of </a:t>
            </a:r>
            <a:r>
              <a:rPr lang="en-US" dirty="0">
                <a:latin typeface="Comic Sans MS" charset="0"/>
                <a:hlinkClick r:id="rId3" action="ppaction://hlinkfile"/>
              </a:rPr>
              <a:t>Load Balancing Servers, Firewalls, and Caches</a:t>
            </a:r>
            <a:r>
              <a:rPr lang="en-US" dirty="0">
                <a:latin typeface="Comic Sans MS" charset="0"/>
              </a:rPr>
              <a:t> </a:t>
            </a:r>
          </a:p>
        </p:txBody>
      </p:sp>
      <p:sp>
        <p:nvSpPr>
          <p:cNvPr id="13005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FAE7103-34E2-A541-A648-8D1E5D75A031}"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21</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Tree>
    <p:extLst>
      <p:ext uri="{BB962C8B-B14F-4D97-AF65-F5344CB8AC3E}">
        <p14:creationId xmlns:p14="http://schemas.microsoft.com/office/powerpoint/2010/main" val="3120226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533400" y="76200"/>
            <a:ext cx="7772400" cy="1143000"/>
          </a:xfrm>
        </p:spPr>
        <p:txBody>
          <a:bodyPr/>
          <a:lstStyle/>
          <a:p>
            <a:r>
              <a:rPr lang="en-US" dirty="0">
                <a:latin typeface="Comic Sans MS" charset="0"/>
              </a:rPr>
              <a:t>Problem of the</a:t>
            </a:r>
            <a:br>
              <a:rPr lang="en-US" dirty="0">
                <a:latin typeface="Comic Sans MS" charset="0"/>
              </a:rPr>
            </a:br>
            <a:r>
              <a:rPr lang="en-US" dirty="0">
                <a:latin typeface="Comic Sans MS" charset="0"/>
              </a:rPr>
              <a:t>Load Balancer Architecture</a:t>
            </a:r>
          </a:p>
        </p:txBody>
      </p:sp>
      <p:sp>
        <p:nvSpPr>
          <p:cNvPr id="13209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DE679EF-B2D0-B24C-81D6-8745C23E6EBB}"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22</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
        <p:nvSpPr>
          <p:cNvPr id="22" name="Rectangle 3"/>
          <p:cNvSpPr>
            <a:spLocks noChangeArrowheads="1"/>
          </p:cNvSpPr>
          <p:nvPr/>
        </p:nvSpPr>
        <p:spPr bwMode="auto">
          <a:xfrm>
            <a:off x="4724400" y="26670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charset="0"/>
                <a:ea typeface="ＭＳ Ｐゴシック" charset="-128"/>
                <a:cs typeface="+mn-cs"/>
              </a:rPr>
              <a:t>LB</a:t>
            </a:r>
          </a:p>
        </p:txBody>
      </p:sp>
      <p:sp>
        <p:nvSpPr>
          <p:cNvPr id="23" name="Rectangle 4"/>
          <p:cNvSpPr>
            <a:spLocks noChangeArrowheads="1"/>
          </p:cNvSpPr>
          <p:nvPr/>
        </p:nvSpPr>
        <p:spPr bwMode="auto">
          <a:xfrm>
            <a:off x="381000" y="2667000"/>
            <a:ext cx="762000" cy="457200"/>
          </a:xfrm>
          <a:prstGeom prst="rect">
            <a:avLst/>
          </a:prstGeom>
          <a:solidFill>
            <a:srgbClr val="FFCC00"/>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Client</a:t>
            </a:r>
          </a:p>
        </p:txBody>
      </p:sp>
      <p:sp>
        <p:nvSpPr>
          <p:cNvPr id="24" name="Rectangle 6"/>
          <p:cNvSpPr>
            <a:spLocks noChangeArrowheads="1"/>
          </p:cNvSpPr>
          <p:nvPr/>
        </p:nvSpPr>
        <p:spPr bwMode="auto">
          <a:xfrm>
            <a:off x="7162800" y="16764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Server1</a:t>
            </a:r>
          </a:p>
        </p:txBody>
      </p:sp>
      <p:sp>
        <p:nvSpPr>
          <p:cNvPr id="25" name="Rectangle 7"/>
          <p:cNvSpPr>
            <a:spLocks noChangeArrowheads="1"/>
          </p:cNvSpPr>
          <p:nvPr/>
        </p:nvSpPr>
        <p:spPr bwMode="auto">
          <a:xfrm>
            <a:off x="7162800" y="25908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Server2</a:t>
            </a:r>
          </a:p>
        </p:txBody>
      </p:sp>
      <p:sp>
        <p:nvSpPr>
          <p:cNvPr id="26" name="Rectangle 8"/>
          <p:cNvSpPr>
            <a:spLocks noChangeArrowheads="1"/>
          </p:cNvSpPr>
          <p:nvPr/>
        </p:nvSpPr>
        <p:spPr bwMode="auto">
          <a:xfrm>
            <a:off x="7162800" y="36576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Server3</a:t>
            </a:r>
          </a:p>
        </p:txBody>
      </p:sp>
      <p:sp>
        <p:nvSpPr>
          <p:cNvPr id="27" name="Line 16"/>
          <p:cNvSpPr>
            <a:spLocks noChangeShapeType="1"/>
          </p:cNvSpPr>
          <p:nvPr/>
        </p:nvSpPr>
        <p:spPr bwMode="auto">
          <a:xfrm>
            <a:off x="6324600" y="1905000"/>
            <a:ext cx="0" cy="213360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8" name="Line 17"/>
          <p:cNvSpPr>
            <a:spLocks noChangeShapeType="1"/>
          </p:cNvSpPr>
          <p:nvPr/>
        </p:nvSpPr>
        <p:spPr bwMode="auto">
          <a:xfrm>
            <a:off x="6324600" y="4038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9" name="Line 18"/>
          <p:cNvSpPr>
            <a:spLocks noChangeShapeType="1"/>
          </p:cNvSpPr>
          <p:nvPr/>
        </p:nvSpPr>
        <p:spPr bwMode="auto">
          <a:xfrm>
            <a:off x="6324600" y="19050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0" name="Line 19"/>
          <p:cNvSpPr>
            <a:spLocks noChangeShapeType="1"/>
          </p:cNvSpPr>
          <p:nvPr/>
        </p:nvSpPr>
        <p:spPr bwMode="auto">
          <a:xfrm>
            <a:off x="6324600" y="2895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1" name="Line 21"/>
          <p:cNvSpPr>
            <a:spLocks noChangeShapeType="1"/>
          </p:cNvSpPr>
          <p:nvPr/>
        </p:nvSpPr>
        <p:spPr bwMode="auto">
          <a:xfrm>
            <a:off x="1143000" y="2895600"/>
            <a:ext cx="9906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2" name="Cloud"/>
          <p:cNvSpPr>
            <a:spLocks noChangeAspect="1" noEditPoints="1" noChangeArrowheads="1"/>
          </p:cNvSpPr>
          <p:nvPr/>
        </p:nvSpPr>
        <p:spPr bwMode="auto">
          <a:xfrm>
            <a:off x="1447800" y="1905000"/>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336699"/>
          </a:solidFill>
          <a:ln w="9525">
            <a:solidFill>
              <a:srgbClr val="000000"/>
            </a:solidFill>
            <a:miter lim="800000"/>
            <a:headEnd/>
            <a:tailEnd/>
          </a:ln>
          <a:effectLst>
            <a:outerShdw blurRad="63500" dist="107763" dir="2700000" algn="ctr" rotWithShape="0">
              <a:srgbClr val="808080"/>
            </a:outerShdw>
          </a:effec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3" name="Line 25"/>
          <p:cNvSpPr>
            <a:spLocks noChangeShapeType="1"/>
          </p:cNvSpPr>
          <p:nvPr/>
        </p:nvSpPr>
        <p:spPr bwMode="auto">
          <a:xfrm>
            <a:off x="4191000" y="2895600"/>
            <a:ext cx="5334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4" name="Line 26"/>
          <p:cNvSpPr>
            <a:spLocks noChangeShapeType="1"/>
          </p:cNvSpPr>
          <p:nvPr/>
        </p:nvSpPr>
        <p:spPr bwMode="auto">
          <a:xfrm>
            <a:off x="6019800" y="2895600"/>
            <a:ext cx="3048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5" name="Line 27"/>
          <p:cNvSpPr>
            <a:spLocks noChangeShapeType="1"/>
          </p:cNvSpPr>
          <p:nvPr/>
        </p:nvSpPr>
        <p:spPr bwMode="auto">
          <a:xfrm>
            <a:off x="1371600" y="2743200"/>
            <a:ext cx="3124200" cy="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6" name="Line 28"/>
          <p:cNvSpPr>
            <a:spLocks noChangeShapeType="1"/>
          </p:cNvSpPr>
          <p:nvPr/>
        </p:nvSpPr>
        <p:spPr bwMode="auto">
          <a:xfrm flipV="1">
            <a:off x="6172200" y="1981200"/>
            <a:ext cx="9144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7" name="Line 29"/>
          <p:cNvSpPr>
            <a:spLocks noChangeShapeType="1"/>
          </p:cNvSpPr>
          <p:nvPr/>
        </p:nvSpPr>
        <p:spPr bwMode="auto">
          <a:xfrm rot="10800000" flipV="1">
            <a:off x="6324600" y="2133600"/>
            <a:ext cx="9144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8" name="Line 30"/>
          <p:cNvSpPr>
            <a:spLocks noChangeShapeType="1"/>
          </p:cNvSpPr>
          <p:nvPr/>
        </p:nvSpPr>
        <p:spPr bwMode="auto">
          <a:xfrm rot="10800000">
            <a:off x="1371600" y="3048000"/>
            <a:ext cx="3124200" cy="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9" name="Rectangle 38"/>
          <p:cNvSpPr>
            <a:spLocks noChangeArrowheads="1"/>
          </p:cNvSpPr>
          <p:nvPr/>
        </p:nvSpPr>
        <p:spPr bwMode="auto">
          <a:xfrm>
            <a:off x="762000" y="5410200"/>
            <a:ext cx="7334059" cy="954107"/>
          </a:xfrm>
          <a:prstGeom prst="rect">
            <a:avLst/>
          </a:prstGeom>
          <a:noFill/>
          <a:ln w="9525">
            <a:noFill/>
            <a:miter lim="800000"/>
            <a:headEnd/>
            <a:tailEnd/>
          </a:ln>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omic Sans MS"/>
                <a:ea typeface="ＭＳ Ｐゴシック" charset="-128"/>
                <a:cs typeface="Arial" pitchFamily="34" charset="0"/>
              </a:rPr>
              <a:t>One major problem is that the LB </a:t>
            </a:r>
            <a:br>
              <a:rPr kumimoji="0" lang="en-US" sz="2800" b="0" i="0" u="none" strike="noStrike" kern="1200" cap="none" spc="0" normalizeH="0" baseline="0" noProof="0" dirty="0">
                <a:ln>
                  <a:noFill/>
                </a:ln>
                <a:solidFill>
                  <a:srgbClr val="000000"/>
                </a:solidFill>
                <a:effectLst/>
                <a:uLnTx/>
                <a:uFillTx/>
                <a:latin typeface="Comic Sans MS"/>
                <a:ea typeface="ＭＳ Ｐゴシック" charset="-128"/>
                <a:cs typeface="Arial" pitchFamily="34" charset="0"/>
              </a:rPr>
            </a:br>
            <a:r>
              <a:rPr kumimoji="0" lang="en-US" sz="2800" b="0" i="0" u="none" strike="noStrike" kern="1200" cap="none" spc="0" normalizeH="0" baseline="0" noProof="0" dirty="0">
                <a:ln>
                  <a:noFill/>
                </a:ln>
                <a:solidFill>
                  <a:srgbClr val="000000"/>
                </a:solidFill>
                <a:effectLst/>
                <a:uLnTx/>
                <a:uFillTx/>
                <a:latin typeface="Comic Sans MS"/>
                <a:ea typeface="ＭＳ Ｐゴシック" charset="-128"/>
                <a:cs typeface="Arial" pitchFamily="34" charset="0"/>
              </a:rPr>
              <a:t>becomes a single point of failure (SPOF). </a:t>
            </a:r>
          </a:p>
        </p:txBody>
      </p:sp>
      <p:sp>
        <p:nvSpPr>
          <p:cNvPr id="132117" name="Rectangle 39"/>
          <p:cNvSpPr>
            <a:spLocks noChangeArrowheads="1"/>
          </p:cNvSpPr>
          <p:nvPr/>
        </p:nvSpPr>
        <p:spPr bwMode="auto">
          <a:xfrm>
            <a:off x="4800600" y="22860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grpSp>
        <p:nvGrpSpPr>
          <p:cNvPr id="132118" name="Group 41"/>
          <p:cNvGrpSpPr>
            <a:grpSpLocks/>
          </p:cNvGrpSpPr>
          <p:nvPr/>
        </p:nvGrpSpPr>
        <p:grpSpPr bwMode="auto">
          <a:xfrm>
            <a:off x="1828800" y="2133600"/>
            <a:ext cx="2286000" cy="457200"/>
            <a:chOff x="4267200" y="4724400"/>
            <a:chExt cx="2286000" cy="457200"/>
          </a:xfrm>
        </p:grpSpPr>
        <p:sp>
          <p:nvSpPr>
            <p:cNvPr id="132119"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D=VIP</a:t>
              </a:r>
            </a:p>
          </p:txBody>
        </p:sp>
        <p:sp>
          <p:nvSpPr>
            <p:cNvPr id="132120"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S=client</a:t>
              </a:r>
            </a:p>
          </p:txBody>
        </p:sp>
      </p:grpSp>
    </p:spTree>
    <p:extLst>
      <p:ext uri="{BB962C8B-B14F-4D97-AF65-F5344CB8AC3E}">
        <p14:creationId xmlns:p14="http://schemas.microsoft.com/office/powerpoint/2010/main" val="249066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533400" y="304800"/>
            <a:ext cx="7772400" cy="914400"/>
          </a:xfrm>
        </p:spPr>
        <p:txBody>
          <a:bodyPr/>
          <a:lstStyle/>
          <a:p>
            <a:r>
              <a:rPr lang="en-US">
                <a:latin typeface="Comic Sans MS" charset="0"/>
              </a:rPr>
              <a:t>Solutions</a:t>
            </a:r>
          </a:p>
        </p:txBody>
      </p:sp>
      <p:sp>
        <p:nvSpPr>
          <p:cNvPr id="134146" name="Content Placeholder 2"/>
          <p:cNvSpPr>
            <a:spLocks noGrp="1"/>
          </p:cNvSpPr>
          <p:nvPr>
            <p:ph idx="1"/>
          </p:nvPr>
        </p:nvSpPr>
        <p:spPr/>
        <p:txBody>
          <a:bodyPr/>
          <a:lstStyle/>
          <a:p>
            <a:pPr>
              <a:buFont typeface="Wingdings" charset="0"/>
              <a:buChar char="q"/>
            </a:pPr>
            <a:r>
              <a:rPr lang="en-US" dirty="0">
                <a:latin typeface="Comic Sans MS" charset="0"/>
              </a:rPr>
              <a:t>Redundant load balancers</a:t>
            </a:r>
          </a:p>
          <a:p>
            <a:pPr lvl="1">
              <a:buFont typeface="Courier New" charset="0"/>
              <a:buChar char="o"/>
            </a:pPr>
            <a:r>
              <a:rPr lang="en-US" dirty="0">
                <a:latin typeface="Comic Sans MS" charset="0"/>
              </a:rPr>
              <a:t>E.g., two load balancers (a good question to think offline)</a:t>
            </a:r>
          </a:p>
          <a:p>
            <a:pPr>
              <a:buFont typeface="Wingdings" charset="0"/>
              <a:buChar char="q"/>
            </a:pPr>
            <a:r>
              <a:rPr lang="en-US" dirty="0">
                <a:latin typeface="Comic Sans MS" charset="0"/>
              </a:rPr>
              <a:t>Fully distributed load balancing</a:t>
            </a:r>
          </a:p>
          <a:p>
            <a:pPr lvl="1">
              <a:buFont typeface="Courier New" charset="0"/>
              <a:buChar char="o"/>
            </a:pPr>
            <a:r>
              <a:rPr lang="en-US" dirty="0">
                <a:latin typeface="Comic Sans MS" charset="0"/>
              </a:rPr>
              <a:t>e.g., Microsoft Network Load Balancing (NLB)</a:t>
            </a:r>
          </a:p>
        </p:txBody>
      </p:sp>
      <p:sp>
        <p:nvSpPr>
          <p:cNvPr id="13414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09639E0-FE31-D54E-8505-668044D4ED09}"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pic>
        <p:nvPicPr>
          <p:cNvPr id="134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962400"/>
            <a:ext cx="5334000" cy="2627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324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atin typeface="Comic Sans MS" charset="0"/>
              </a:rPr>
              <a:t>Microsoft NLB</a:t>
            </a:r>
          </a:p>
        </p:txBody>
      </p:sp>
      <p:sp>
        <p:nvSpPr>
          <p:cNvPr id="136194" name="Content Placeholder 2"/>
          <p:cNvSpPr>
            <a:spLocks noGrp="1"/>
          </p:cNvSpPr>
          <p:nvPr>
            <p:ph idx="1"/>
          </p:nvPr>
        </p:nvSpPr>
        <p:spPr/>
        <p:txBody>
          <a:bodyPr/>
          <a:lstStyle/>
          <a:p>
            <a:pPr>
              <a:buFont typeface="Wingdings" charset="0"/>
              <a:buChar char="q"/>
            </a:pPr>
            <a:r>
              <a:rPr lang="en-US" sz="2400" dirty="0">
                <a:latin typeface="Comic Sans MS" charset="0"/>
              </a:rPr>
              <a:t>No dedicated load balancer</a:t>
            </a:r>
          </a:p>
          <a:p>
            <a:pPr>
              <a:buFont typeface="Wingdings" charset="0"/>
              <a:buChar char="q"/>
            </a:pPr>
            <a:r>
              <a:rPr lang="en-US" sz="2400" dirty="0">
                <a:latin typeface="Comic Sans MS" charset="0"/>
              </a:rPr>
              <a:t>All servers in the cluster receive all packets</a:t>
            </a:r>
          </a:p>
          <a:p>
            <a:pPr>
              <a:buFont typeface="Wingdings" charset="0"/>
              <a:buChar char="q"/>
            </a:pPr>
            <a:r>
              <a:rPr lang="en-US" sz="2400" dirty="0">
                <a:latin typeface="Comic Sans MS" charset="0"/>
              </a:rPr>
              <a:t>Key issue: one and only one server processes each packet</a:t>
            </a:r>
          </a:p>
          <a:p>
            <a:pPr lvl="1">
              <a:buFont typeface="Wingdings" charset="0"/>
              <a:buChar char="q"/>
            </a:pPr>
            <a:r>
              <a:rPr lang="en-US" sz="2000" dirty="0">
                <a:latin typeface="Comic Sans MS" charset="0"/>
              </a:rPr>
              <a:t>All servers within the cluster simultaneously run a mapping algorithm to determine which server should handle the packet. Those servers not required to service the packet simply discard it.</a:t>
            </a:r>
          </a:p>
          <a:p>
            <a:pPr marL="1200150" lvl="3" indent="-342900">
              <a:buSzPct val="85000"/>
              <a:buFont typeface="Wingdings" charset="0"/>
              <a:buChar char="q"/>
            </a:pPr>
            <a:r>
              <a:rPr lang="en-US" dirty="0">
                <a:latin typeface="Comic Sans MS" charset="0"/>
              </a:rPr>
              <a:t>Mapping (ranking) algorithm: computing the </a:t>
            </a:r>
            <a:r>
              <a:rPr lang="ja-JP" altLang="en-US" dirty="0">
                <a:latin typeface="Comic Sans MS" charset="0"/>
              </a:rPr>
              <a:t>“</a:t>
            </a:r>
            <a:r>
              <a:rPr lang="en-US" altLang="ja-JP" dirty="0">
                <a:latin typeface="Comic Sans MS" charset="0"/>
              </a:rPr>
              <a:t>winning</a:t>
            </a:r>
            <a:r>
              <a:rPr lang="ja-JP" altLang="en-US" dirty="0">
                <a:latin typeface="Comic Sans MS" charset="0"/>
              </a:rPr>
              <a:t>”</a:t>
            </a:r>
            <a:r>
              <a:rPr lang="en-US" altLang="ja-JP" dirty="0">
                <a:latin typeface="Comic Sans MS" charset="0"/>
              </a:rPr>
              <a:t> server according to host priorities, multicast or unicast mode, port rules, affinity, load percentage distribution, client IP address, client port number, other internal load information</a:t>
            </a:r>
            <a:endParaRPr lang="en-US" dirty="0">
              <a:latin typeface="Comic Sans MS" charset="0"/>
            </a:endParaRPr>
          </a:p>
        </p:txBody>
      </p:sp>
      <p:sp>
        <p:nvSpPr>
          <p:cNvPr id="13619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900FA8B6-1E80-D24D-A58C-6BF622825785}"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24</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
        <p:nvSpPr>
          <p:cNvPr id="136196" name="Rectangle 4"/>
          <p:cNvSpPr>
            <a:spLocks noChangeArrowheads="1"/>
          </p:cNvSpPr>
          <p:nvPr/>
        </p:nvSpPr>
        <p:spPr bwMode="auto">
          <a:xfrm>
            <a:off x="304800" y="6259513"/>
            <a:ext cx="8305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455613" marR="0" lvl="1" indent="1588"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http://technet.microsoft.com/en-us/library/cc739506%28WS.10%29.aspx</a:t>
            </a:r>
          </a:p>
        </p:txBody>
      </p:sp>
    </p:spTree>
    <p:extLst>
      <p:ext uri="{BB962C8B-B14F-4D97-AF65-F5344CB8AC3E}">
        <p14:creationId xmlns:p14="http://schemas.microsoft.com/office/powerpoint/2010/main" val="15783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19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1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atin typeface="Comic Sans MS" charset="0"/>
              </a:rPr>
              <a:t>Discussion</a:t>
            </a:r>
          </a:p>
        </p:txBody>
      </p:sp>
      <p:sp>
        <p:nvSpPr>
          <p:cNvPr id="138242" name="Content Placeholder 2"/>
          <p:cNvSpPr>
            <a:spLocks noGrp="1"/>
          </p:cNvSpPr>
          <p:nvPr>
            <p:ph idx="1"/>
          </p:nvPr>
        </p:nvSpPr>
        <p:spPr/>
        <p:txBody>
          <a:bodyPr/>
          <a:lstStyle/>
          <a:p>
            <a:pPr>
              <a:buFont typeface="Wingdings" charset="0"/>
              <a:buChar char="q"/>
            </a:pPr>
            <a:r>
              <a:rPr lang="en-US">
                <a:latin typeface="Comic Sans MS" charset="0"/>
              </a:rPr>
              <a:t>Compare the design of using Load Balancer vs Microsoft NLB</a:t>
            </a:r>
          </a:p>
        </p:txBody>
      </p:sp>
      <p:sp>
        <p:nvSpPr>
          <p:cNvPr id="1382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75A72D1-C736-9C42-A06D-B6634395B015}"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25</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Tree>
    <p:extLst>
      <p:ext uri="{BB962C8B-B14F-4D97-AF65-F5344CB8AC3E}">
        <p14:creationId xmlns:p14="http://schemas.microsoft.com/office/powerpoint/2010/main" val="749506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33400" y="228600"/>
            <a:ext cx="8229600" cy="1143000"/>
          </a:xfrm>
        </p:spPr>
        <p:txBody>
          <a:bodyPr/>
          <a:lstStyle/>
          <a:p>
            <a:r>
              <a:rPr lang="en-US" altLang="x-none" sz="2800" dirty="0">
                <a:ea typeface="ＭＳ Ｐゴシック" charset="-128"/>
              </a:rPr>
              <a:t>Recap: Direction Mechanisms</a:t>
            </a:r>
          </a:p>
        </p:txBody>
      </p:sp>
      <p:sp>
        <p:nvSpPr>
          <p:cNvPr id="10957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A83602F-5B4E-BE47-B4B1-F7C52859E63A}" type="slidenum">
              <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26</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grpSp>
        <p:nvGrpSpPr>
          <p:cNvPr id="109592" name="Group 2"/>
          <p:cNvGrpSpPr>
            <a:grpSpLocks/>
          </p:cNvGrpSpPr>
          <p:nvPr/>
        </p:nvGrpSpPr>
        <p:grpSpPr bwMode="auto">
          <a:xfrm>
            <a:off x="0" y="3365810"/>
            <a:ext cx="7010400" cy="3352800"/>
            <a:chOff x="76200" y="3048000"/>
            <a:chExt cx="7010400" cy="3352800"/>
          </a:xfrm>
        </p:grpSpPr>
        <p:sp>
          <p:nvSpPr>
            <p:cNvPr id="27" name="Rectangle 26"/>
            <p:cNvSpPr/>
            <p:nvPr/>
          </p:nvSpPr>
          <p:spPr bwMode="auto">
            <a:xfrm>
              <a:off x="3276600" y="3352800"/>
              <a:ext cx="38100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Cluster2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in Europe</a:t>
              </a:r>
            </a:p>
          </p:txBody>
        </p:sp>
        <p:sp>
          <p:nvSpPr>
            <p:cNvPr id="13" name="Rectangle 12"/>
            <p:cNvSpPr/>
            <p:nvPr/>
          </p:nvSpPr>
          <p:spPr bwMode="auto">
            <a:xfrm>
              <a:off x="762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Cluster1</a:t>
              </a:r>
              <a:b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b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in US East</a:t>
              </a:r>
            </a:p>
          </p:txBody>
        </p:sp>
        <p:sp>
          <p:nvSpPr>
            <p:cNvPr id="14" name="Rectangle 13"/>
            <p:cNvSpPr/>
            <p:nvPr/>
          </p:nvSpPr>
          <p:spPr bwMode="auto">
            <a:xfrm>
              <a:off x="18288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Cluster2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in US West</a:t>
              </a:r>
            </a:p>
          </p:txBody>
        </p:sp>
        <p:cxnSp>
          <p:nvCxnSpPr>
            <p:cNvPr id="109597" name="Straight Connector 24"/>
            <p:cNvCxnSpPr>
              <a:cxnSpLocks noChangeShapeType="1"/>
              <a:stCxn id="6" idx="2"/>
              <a:endCxn id="13" idx="0"/>
            </p:cNvCxnSpPr>
            <p:nvPr/>
          </p:nvCxnSpPr>
          <p:spPr bwMode="auto">
            <a:xfrm flipH="1">
              <a:off x="723900" y="3048000"/>
              <a:ext cx="7239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9598" name="Straight Connector 26"/>
            <p:cNvCxnSpPr>
              <a:cxnSpLocks noChangeShapeType="1"/>
              <a:stCxn id="6" idx="2"/>
              <a:endCxn id="14" idx="0"/>
            </p:cNvCxnSpPr>
            <p:nvPr/>
          </p:nvCxnSpPr>
          <p:spPr bwMode="auto">
            <a:xfrm>
              <a:off x="1447800" y="3048000"/>
              <a:ext cx="10287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8" name="Rectangle 27"/>
            <p:cNvSpPr/>
            <p:nvPr/>
          </p:nvSpPr>
          <p:spPr bwMode="auto">
            <a:xfrm>
              <a:off x="3429000" y="51816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29" name="Rectangle 28"/>
            <p:cNvSpPr/>
            <p:nvPr/>
          </p:nvSpPr>
          <p:spPr bwMode="auto">
            <a:xfrm>
              <a:off x="3581400" y="5410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30" name="Rectangle 29"/>
            <p:cNvSpPr/>
            <p:nvPr/>
          </p:nvSpPr>
          <p:spPr bwMode="auto">
            <a:xfrm>
              <a:off x="3810000" y="55626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proxy</a:t>
              </a:r>
            </a:p>
          </p:txBody>
        </p:sp>
        <p:cxnSp>
          <p:nvCxnSpPr>
            <p:cNvPr id="109602" name="Straight Arrow Connector 31"/>
            <p:cNvCxnSpPr>
              <a:cxnSpLocks noChangeShapeType="1"/>
            </p:cNvCxnSpPr>
            <p:nvPr/>
          </p:nvCxnSpPr>
          <p:spPr bwMode="auto">
            <a:xfrm rot="5400000">
              <a:off x="3600450" y="4895850"/>
              <a:ext cx="304800" cy="2667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9603" name="Straight Arrow Connector 33"/>
            <p:cNvCxnSpPr>
              <a:cxnSpLocks noChangeShapeType="1"/>
              <a:endCxn id="29" idx="0"/>
            </p:cNvCxnSpPr>
            <p:nvPr/>
          </p:nvCxnSpPr>
          <p:spPr bwMode="auto">
            <a:xfrm rot="5400000">
              <a:off x="3600450" y="5124450"/>
              <a:ext cx="533400"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9604" name="Straight Arrow Connector 35"/>
            <p:cNvCxnSpPr>
              <a:cxnSpLocks noChangeShapeType="1"/>
              <a:endCxn id="30" idx="0"/>
            </p:cNvCxnSpPr>
            <p:nvPr/>
          </p:nvCxnSpPr>
          <p:spPr bwMode="auto">
            <a:xfrm rot="16200000" flipH="1">
              <a:off x="3657600" y="5105400"/>
              <a:ext cx="685800" cy="228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9605" name="Straight Connector 36"/>
            <p:cNvCxnSpPr>
              <a:cxnSpLocks noChangeShapeType="1"/>
            </p:cNvCxnSpPr>
            <p:nvPr/>
          </p:nvCxnSpPr>
          <p:spPr bwMode="auto">
            <a:xfrm>
              <a:off x="1981200" y="5562600"/>
              <a:ext cx="806450" cy="0"/>
            </a:xfrm>
            <a:prstGeom prst="line">
              <a:avLst/>
            </a:prstGeom>
            <a:noFill/>
            <a:ln w="25400">
              <a:solidFill>
                <a:schemeClr val="tx1"/>
              </a:solidFill>
              <a:prstDash val="sysDash"/>
              <a:round/>
              <a:headEnd/>
              <a:tailEnd/>
            </a:ln>
            <a:extLst>
              <a:ext uri="{909E8E84-426E-40dd-AFC4-6F175D3DCCD1}">
                <a14:hiddenFill xmlns:a14="http://schemas.microsoft.com/office/drawing/2010/main" xmlns="">
                  <a:noFill/>
                </a14:hiddenFill>
              </a:ext>
            </a:extLst>
          </p:spPr>
        </p:cxnSp>
        <p:sp>
          <p:nvSpPr>
            <p:cNvPr id="31" name="Oval 30"/>
            <p:cNvSpPr/>
            <p:nvPr/>
          </p:nvSpPr>
          <p:spPr bwMode="auto">
            <a:xfrm>
              <a:off x="3429000" y="4038600"/>
              <a:ext cx="990600" cy="9144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Load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balancer</a:t>
              </a:r>
            </a:p>
          </p:txBody>
        </p:sp>
        <p:cxnSp>
          <p:nvCxnSpPr>
            <p:cNvPr id="109608" name="Straight Connector 36"/>
            <p:cNvCxnSpPr>
              <a:cxnSpLocks noChangeShapeType="1"/>
            </p:cNvCxnSpPr>
            <p:nvPr/>
          </p:nvCxnSpPr>
          <p:spPr bwMode="auto">
            <a:xfrm>
              <a:off x="260350" y="5562600"/>
              <a:ext cx="806450" cy="0"/>
            </a:xfrm>
            <a:prstGeom prst="line">
              <a:avLst/>
            </a:prstGeom>
            <a:noFill/>
            <a:ln w="25400">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109609" name="Straight Connector 26"/>
            <p:cNvCxnSpPr>
              <a:cxnSpLocks noChangeShapeType="1"/>
              <a:stCxn id="6" idx="2"/>
              <a:endCxn id="27" idx="0"/>
            </p:cNvCxnSpPr>
            <p:nvPr/>
          </p:nvCxnSpPr>
          <p:spPr bwMode="auto">
            <a:xfrm>
              <a:off x="1447800" y="3048000"/>
              <a:ext cx="37338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4" name="Group 3"/>
          <p:cNvGrpSpPr>
            <a:grpSpLocks/>
          </p:cNvGrpSpPr>
          <p:nvPr/>
        </p:nvGrpSpPr>
        <p:grpSpPr bwMode="auto">
          <a:xfrm>
            <a:off x="4277592" y="5651810"/>
            <a:ext cx="2580409" cy="914400"/>
            <a:chOff x="4313583" y="5715000"/>
            <a:chExt cx="2468217" cy="914400"/>
          </a:xfrm>
        </p:grpSpPr>
        <p:sp>
          <p:nvSpPr>
            <p:cNvPr id="43" name="Oval 42"/>
            <p:cNvSpPr/>
            <p:nvPr/>
          </p:nvSpPr>
          <p:spPr bwMode="auto">
            <a:xfrm>
              <a:off x="4800600" y="5715000"/>
              <a:ext cx="685800" cy="6858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Load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balancer</a:t>
              </a:r>
            </a:p>
          </p:txBody>
        </p:sp>
        <p:cxnSp>
          <p:nvCxnSpPr>
            <p:cNvPr id="109583" name="Straight Arrow Connector 44"/>
            <p:cNvCxnSpPr>
              <a:cxnSpLocks noChangeShapeType="1"/>
            </p:cNvCxnSpPr>
            <p:nvPr/>
          </p:nvCxnSpPr>
          <p:spPr bwMode="auto">
            <a:xfrm>
              <a:off x="4313583" y="6057900"/>
              <a:ext cx="487017"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46" name="Rectangle 45"/>
            <p:cNvSpPr/>
            <p:nvPr/>
          </p:nvSpPr>
          <p:spPr bwMode="auto">
            <a:xfrm>
              <a:off x="5791200" y="5791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47" name="Rectangle 46"/>
            <p:cNvSpPr/>
            <p:nvPr/>
          </p:nvSpPr>
          <p:spPr bwMode="auto">
            <a:xfrm>
              <a:off x="5943600" y="60198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48" name="Rectangle 47"/>
            <p:cNvSpPr/>
            <p:nvPr/>
          </p:nvSpPr>
          <p:spPr bwMode="auto">
            <a:xfrm>
              <a:off x="6172200" y="61722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servers</a:t>
              </a:r>
            </a:p>
          </p:txBody>
        </p:sp>
        <p:cxnSp>
          <p:nvCxnSpPr>
            <p:cNvPr id="109587" name="Straight Arrow Connector 49"/>
            <p:cNvCxnSpPr>
              <a:cxnSpLocks noChangeShapeType="1"/>
              <a:stCxn id="43" idx="6"/>
              <a:endCxn id="46" idx="1"/>
            </p:cNvCxnSpPr>
            <p:nvPr/>
          </p:nvCxnSpPr>
          <p:spPr bwMode="auto">
            <a:xfrm flipV="1">
              <a:off x="5486400" y="6019800"/>
              <a:ext cx="304800"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9588" name="Straight Arrow Connector 51"/>
            <p:cNvCxnSpPr>
              <a:cxnSpLocks noChangeShapeType="1"/>
              <a:stCxn id="43" idx="6"/>
              <a:endCxn id="47" idx="1"/>
            </p:cNvCxnSpPr>
            <p:nvPr/>
          </p:nvCxnSpPr>
          <p:spPr bwMode="auto">
            <a:xfrm>
              <a:off x="5486400" y="6057900"/>
              <a:ext cx="457200" cy="1905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9589" name="Straight Arrow Connector 53"/>
            <p:cNvCxnSpPr>
              <a:cxnSpLocks noChangeShapeType="1"/>
              <a:stCxn id="43" idx="6"/>
              <a:endCxn id="48" idx="1"/>
            </p:cNvCxnSpPr>
            <p:nvPr/>
          </p:nvCxnSpPr>
          <p:spPr bwMode="auto">
            <a:xfrm>
              <a:off x="5486400" y="6057900"/>
              <a:ext cx="685800" cy="3429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grpSp>
      <p:grpSp>
        <p:nvGrpSpPr>
          <p:cNvPr id="2" name="Group 1"/>
          <p:cNvGrpSpPr>
            <a:grpSpLocks/>
          </p:cNvGrpSpPr>
          <p:nvPr/>
        </p:nvGrpSpPr>
        <p:grpSpPr bwMode="auto">
          <a:xfrm>
            <a:off x="990600" y="2146610"/>
            <a:ext cx="6629400" cy="1295400"/>
            <a:chOff x="990600" y="1752600"/>
            <a:chExt cx="6629400" cy="1295400"/>
          </a:xfrm>
        </p:grpSpPr>
        <p:sp>
          <p:nvSpPr>
            <p:cNvPr id="5" name="Rectangle 4"/>
            <p:cNvSpPr/>
            <p:nvPr/>
          </p:nvSpPr>
          <p:spPr bwMode="auto">
            <a:xfrm>
              <a:off x="32004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DNS name1</a:t>
              </a:r>
            </a:p>
          </p:txBody>
        </p:sp>
        <p:sp>
          <p:nvSpPr>
            <p:cNvPr id="6" name="Rectangle 5"/>
            <p:cNvSpPr/>
            <p:nvPr/>
          </p:nvSpPr>
          <p:spPr bwMode="auto">
            <a:xfrm>
              <a:off x="990600" y="25146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IP1</a:t>
              </a:r>
            </a:p>
          </p:txBody>
        </p:sp>
        <p:sp>
          <p:nvSpPr>
            <p:cNvPr id="9" name="Rectangle 8"/>
            <p:cNvSpPr/>
            <p:nvPr/>
          </p:nvSpPr>
          <p:spPr bwMode="auto">
            <a:xfrm>
              <a:off x="43434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IP2</a:t>
              </a:r>
            </a:p>
          </p:txBody>
        </p:sp>
        <p:sp>
          <p:nvSpPr>
            <p:cNvPr id="10" name="Rectangle 9"/>
            <p:cNvSpPr/>
            <p:nvPr/>
          </p:nvSpPr>
          <p:spPr bwMode="auto">
            <a:xfrm>
              <a:off x="68580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ＭＳ Ｐゴシック" charset="-128"/>
                  <a:cs typeface="Arial" charset="0"/>
                </a:rPr>
                <a:t>IPn</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endParaRPr>
            </a:p>
          </p:txBody>
        </p:sp>
        <p:cxnSp>
          <p:nvCxnSpPr>
            <p:cNvPr id="109578" name="Straight Connector 18"/>
            <p:cNvCxnSpPr>
              <a:cxnSpLocks noChangeShapeType="1"/>
              <a:endCxn id="6" idx="0"/>
            </p:cNvCxnSpPr>
            <p:nvPr/>
          </p:nvCxnSpPr>
          <p:spPr bwMode="auto">
            <a:xfrm flipH="1">
              <a:off x="1371600" y="2209800"/>
              <a:ext cx="28194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9579" name="Straight Connector 20"/>
            <p:cNvCxnSpPr>
              <a:cxnSpLocks noChangeShapeType="1"/>
              <a:endCxn id="9" idx="0"/>
            </p:cNvCxnSpPr>
            <p:nvPr/>
          </p:nvCxnSpPr>
          <p:spPr bwMode="auto">
            <a:xfrm>
              <a:off x="4191000" y="2209800"/>
              <a:ext cx="53340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9580" name="Straight Connector 22"/>
            <p:cNvCxnSpPr>
              <a:cxnSpLocks noChangeShapeType="1"/>
              <a:endCxn id="10" idx="0"/>
            </p:cNvCxnSpPr>
            <p:nvPr/>
          </p:nvCxnSpPr>
          <p:spPr bwMode="auto">
            <a:xfrm>
              <a:off x="4191000" y="2209800"/>
              <a:ext cx="304800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44" name="Rectangle 43"/>
            <p:cNvSpPr/>
            <p:nvPr/>
          </p:nvSpPr>
          <p:spPr bwMode="auto">
            <a:xfrm>
              <a:off x="57150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DNS name2</a:t>
              </a:r>
            </a:p>
          </p:txBody>
        </p:sp>
      </p:grpSp>
      <p:sp>
        <p:nvSpPr>
          <p:cNvPr id="49" name="Rectangle 48"/>
          <p:cNvSpPr/>
          <p:nvPr/>
        </p:nvSpPr>
        <p:spPr bwMode="auto">
          <a:xfrm>
            <a:off x="4572000" y="14478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App</a:t>
            </a:r>
          </a:p>
        </p:txBody>
      </p:sp>
      <p:cxnSp>
        <p:nvCxnSpPr>
          <p:cNvPr id="50" name="Straight Connector 18"/>
          <p:cNvCxnSpPr>
            <a:cxnSpLocks noChangeShapeType="1"/>
            <a:endCxn id="5" idx="0"/>
          </p:cNvCxnSpPr>
          <p:nvPr/>
        </p:nvCxnSpPr>
        <p:spPr bwMode="auto">
          <a:xfrm flipH="1">
            <a:off x="4076700" y="1953787"/>
            <a:ext cx="1104900" cy="19282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51" name="Straight Connector 18"/>
          <p:cNvCxnSpPr>
            <a:cxnSpLocks noChangeShapeType="1"/>
            <a:endCxn id="44" idx="0"/>
          </p:cNvCxnSpPr>
          <p:nvPr/>
        </p:nvCxnSpPr>
        <p:spPr bwMode="auto">
          <a:xfrm>
            <a:off x="5448300" y="1935899"/>
            <a:ext cx="1143000" cy="21071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41" name="Rectangular Callout 40"/>
          <p:cNvSpPr/>
          <p:nvPr/>
        </p:nvSpPr>
        <p:spPr bwMode="auto">
          <a:xfrm>
            <a:off x="6591300" y="4127810"/>
            <a:ext cx="2362200" cy="1219200"/>
          </a:xfrm>
          <a:prstGeom prst="wedgeRectCallout">
            <a:avLst>
              <a:gd name="adj1" fmla="val -142220"/>
              <a:gd name="adj2" fmla="val 539"/>
            </a:avLst>
          </a:prstGeom>
          <a:solidFill>
            <a:schemeClr val="accent3"/>
          </a:solidFill>
          <a:ln w="9525" cap="flat" cmpd="sng" algn="ctr">
            <a:solidFill>
              <a:schemeClr val="tx1"/>
            </a:solidFill>
            <a:prstDash val="solid"/>
            <a:round/>
            <a:headEnd type="none" w="med" len="med"/>
            <a:tailEnd type="none" w="med" len="med"/>
          </a:ln>
          <a:effectLst/>
        </p:spPr>
        <p:txBody>
          <a:bodyPr wrap="none"/>
          <a:lstStyle/>
          <a:p>
            <a:pPr marL="342900" marR="0" lvl="0" indent="-342900" algn="l" defTabSz="914400" rtl="0" eaLnBrk="0" fontAlgn="base" latinLnBrk="0" hangingPunct="0">
              <a:lnSpc>
                <a:spcPct val="100000"/>
              </a:lnSpc>
              <a:spcBef>
                <a:spcPct val="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mn-cs"/>
              </a:rPr>
              <a:t>Rewrite</a:t>
            </a:r>
          </a:p>
          <a:p>
            <a:pPr marL="342900" marR="0" lvl="0" indent="-342900" algn="l" defTabSz="914400" rtl="0" eaLnBrk="0" fontAlgn="base" latinLnBrk="0" hangingPunct="0">
              <a:lnSpc>
                <a:spcPct val="100000"/>
              </a:lnSpc>
              <a:spcBef>
                <a:spcPct val="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mn-cs"/>
              </a:rPr>
              <a:t>Direct reply</a:t>
            </a:r>
          </a:p>
          <a:p>
            <a:pPr marL="342900" marR="0" lvl="0" indent="-342900" algn="l" defTabSz="914400" rtl="0" eaLnBrk="0" fontAlgn="base" latinLnBrk="0" hangingPunct="0">
              <a:lnSpc>
                <a:spcPct val="100000"/>
              </a:lnSpc>
              <a:spcBef>
                <a:spcPct val="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mn-cs"/>
              </a:rPr>
              <a:t>Fault tolerance</a:t>
            </a:r>
          </a:p>
        </p:txBody>
      </p:sp>
    </p:spTree>
    <p:extLst>
      <p:ext uri="{BB962C8B-B14F-4D97-AF65-F5344CB8AC3E}">
        <p14:creationId xmlns:p14="http://schemas.microsoft.com/office/powerpoint/2010/main" val="244710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p:txBody>
          <a:bodyPr/>
          <a:lstStyle/>
          <a:p>
            <a:r>
              <a:rPr lang="en-US">
                <a:latin typeface="Comic Sans MS" charset="0"/>
              </a:rPr>
              <a:t>Outline</a:t>
            </a:r>
          </a:p>
        </p:txBody>
      </p:sp>
      <p:sp>
        <p:nvSpPr>
          <p:cNvPr id="142338" name="Content Placeholder 2"/>
          <p:cNvSpPr>
            <a:spLocks noGrp="1"/>
          </p:cNvSpPr>
          <p:nvPr>
            <p:ph idx="1"/>
          </p:nvPr>
        </p:nvSpPr>
        <p:spPr/>
        <p:txBody>
          <a:bodyPr/>
          <a:lstStyle/>
          <a:p>
            <a:pPr>
              <a:buFont typeface="Wingdings" charset="0"/>
              <a:buChar char="q"/>
            </a:pPr>
            <a:r>
              <a:rPr lang="en-US" dirty="0">
                <a:latin typeface="Comic Sans MS" charset="0"/>
              </a:rPr>
              <a:t>Admin and recap</a:t>
            </a:r>
          </a:p>
          <a:p>
            <a:pPr>
              <a:buFont typeface="Wingdings" charset="0"/>
              <a:buChar char="q"/>
            </a:pPr>
            <a:r>
              <a:rPr lang="en-US" altLang="zh-CN" dirty="0">
                <a:latin typeface="Comic Sans MS" charset="0"/>
              </a:rPr>
              <a:t>Single,</a:t>
            </a:r>
            <a:r>
              <a:rPr lang="zh-CN" altLang="en-US" dirty="0">
                <a:latin typeface="Comic Sans MS" charset="0"/>
              </a:rPr>
              <a:t> </a:t>
            </a:r>
            <a:r>
              <a:rPr lang="en-US" altLang="zh-CN" dirty="0">
                <a:latin typeface="Comic Sans MS" charset="0"/>
              </a:rPr>
              <a:t>high-performance</a:t>
            </a:r>
            <a:r>
              <a:rPr lang="zh-CN" altLang="en-US" dirty="0">
                <a:latin typeface="Comic Sans MS" charset="0"/>
              </a:rPr>
              <a:t> </a:t>
            </a:r>
            <a:r>
              <a:rPr lang="en-US" altLang="zh-CN" dirty="0">
                <a:latin typeface="Comic Sans MS" charset="0"/>
              </a:rPr>
              <a:t>network</a:t>
            </a:r>
            <a:r>
              <a:rPr lang="zh-CN" altLang="en-US" dirty="0">
                <a:latin typeface="Comic Sans MS" charset="0"/>
              </a:rPr>
              <a:t> </a:t>
            </a:r>
            <a:r>
              <a:rPr lang="en-US" altLang="zh-CN" dirty="0">
                <a:latin typeface="Comic Sans MS" charset="0"/>
              </a:rPr>
              <a:t>server</a:t>
            </a:r>
            <a:endParaRPr lang="en-US" dirty="0">
              <a:latin typeface="Comic Sans MS" charset="0"/>
            </a:endParaRPr>
          </a:p>
          <a:p>
            <a:pPr>
              <a:buFont typeface="Wingdings" charset="0"/>
              <a:buChar char="q"/>
            </a:pPr>
            <a:r>
              <a:rPr lang="en-US" dirty="0">
                <a:latin typeface="Comic Sans MS" charset="0"/>
              </a:rPr>
              <a:t>Multiple servers</a:t>
            </a:r>
          </a:p>
          <a:p>
            <a:pPr lvl="1">
              <a:buFont typeface="Courier New" charset="0"/>
              <a:buChar char="o"/>
            </a:pPr>
            <a:r>
              <a:rPr lang="en-US" dirty="0">
                <a:latin typeface="Comic Sans MS" charset="0"/>
              </a:rPr>
              <a:t>Overview</a:t>
            </a:r>
          </a:p>
          <a:p>
            <a:pPr lvl="1">
              <a:buFont typeface="Courier New" charset="0"/>
              <a:buChar char="o"/>
            </a:pPr>
            <a:r>
              <a:rPr lang="en-US" dirty="0">
                <a:latin typeface="Comic Sans MS" charset="0"/>
              </a:rPr>
              <a:t>Basic mechanisms</a:t>
            </a:r>
          </a:p>
          <a:p>
            <a:pPr lvl="1">
              <a:buFont typeface="Courier New" charset="0"/>
              <a:buChar char="o"/>
            </a:pPr>
            <a:r>
              <a:rPr lang="en-US" dirty="0">
                <a:latin typeface="Comic Sans MS" charset="0"/>
              </a:rPr>
              <a:t>Example: YouTube (offline read)</a:t>
            </a:r>
          </a:p>
        </p:txBody>
      </p:sp>
      <p:sp>
        <p:nvSpPr>
          <p:cNvPr id="142339" name="Slide Number Placeholder 3"/>
          <p:cNvSpPr>
            <a:spLocks noGrp="1"/>
          </p:cNvSpPr>
          <p:nvPr>
            <p:ph type="sldNum" sz="quarter" idx="11"/>
          </p:nvPr>
        </p:nvSpPr>
        <p:spPr>
          <a:xfrm>
            <a:off x="5187950" y="6386513"/>
            <a:ext cx="3956050" cy="45561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BBB51E0-A213-6248-ADCA-6BB4AED22786}"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2773773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atin typeface="Comic Sans MS" charset="0"/>
              </a:rPr>
              <a:t>You Tube</a:t>
            </a:r>
          </a:p>
        </p:txBody>
      </p:sp>
      <p:sp>
        <p:nvSpPr>
          <p:cNvPr id="144386" name="Content Placeholder 2"/>
          <p:cNvSpPr>
            <a:spLocks noGrp="1"/>
          </p:cNvSpPr>
          <p:nvPr>
            <p:ph idx="1"/>
          </p:nvPr>
        </p:nvSpPr>
        <p:spPr/>
        <p:txBody>
          <a:bodyPr/>
          <a:lstStyle/>
          <a:p>
            <a:pPr>
              <a:buFont typeface="Wingdings" charset="0"/>
              <a:buChar char="q"/>
            </a:pPr>
            <a:r>
              <a:rPr lang="en-US">
                <a:latin typeface="Comic Sans MS" charset="0"/>
              </a:rPr>
              <a:t>02/2005: Founded by Chad Hurley, Steve Chen and Jawed Karim, who were all early employees of PayPal.</a:t>
            </a:r>
          </a:p>
          <a:p>
            <a:pPr>
              <a:buFont typeface="Wingdings" charset="0"/>
              <a:buChar char="q"/>
            </a:pPr>
            <a:r>
              <a:rPr lang="en-US">
                <a:latin typeface="Comic Sans MS" charset="0"/>
              </a:rPr>
              <a:t>10/2005: First round of funding ($11.5 M)</a:t>
            </a:r>
          </a:p>
          <a:p>
            <a:pPr>
              <a:buFont typeface="Wingdings" charset="0"/>
              <a:buChar char="q"/>
            </a:pPr>
            <a:r>
              <a:rPr lang="en-US">
                <a:latin typeface="Comic Sans MS" charset="0"/>
              </a:rPr>
              <a:t>03/2006: 30 M video views/day</a:t>
            </a:r>
          </a:p>
          <a:p>
            <a:pPr>
              <a:buFont typeface="Wingdings" charset="0"/>
              <a:buChar char="q"/>
            </a:pPr>
            <a:r>
              <a:rPr lang="en-US">
                <a:latin typeface="Comic Sans MS" charset="0"/>
              </a:rPr>
              <a:t>07/2006: 100 M video views/day</a:t>
            </a:r>
          </a:p>
          <a:p>
            <a:pPr>
              <a:buFont typeface="Wingdings" charset="0"/>
              <a:buChar char="q"/>
            </a:pPr>
            <a:r>
              <a:rPr lang="en-US">
                <a:latin typeface="Comic Sans MS" charset="0"/>
              </a:rPr>
              <a:t>11/2006: acquired by Google</a:t>
            </a:r>
          </a:p>
          <a:p>
            <a:pPr>
              <a:buFont typeface="Wingdings" charset="0"/>
              <a:buChar char="q"/>
            </a:pPr>
            <a:r>
              <a:rPr lang="en-US">
                <a:latin typeface="Comic Sans MS" charset="0"/>
              </a:rPr>
              <a:t>10/2009: Chad Hurley announced in a blog that YouTube serving well over 1 B video views/day (avg = 11,574 video views /sec )</a:t>
            </a:r>
          </a:p>
          <a:p>
            <a:pPr>
              <a:buFont typeface="Wingdings" charset="0"/>
              <a:buChar char="q"/>
            </a:pPr>
            <a:endParaRPr lang="en-US">
              <a:latin typeface="Comic Sans MS" charset="0"/>
            </a:endParaRPr>
          </a:p>
        </p:txBody>
      </p:sp>
      <p:sp>
        <p:nvSpPr>
          <p:cNvPr id="1443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3B81C529-7D31-664B-BEE7-18B4EF0F7E02}"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28</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144388" name="Rectangle 13"/>
          <p:cNvSpPr>
            <a:spLocks noChangeArrowheads="1"/>
          </p:cNvSpPr>
          <p:nvPr/>
        </p:nvSpPr>
        <p:spPr bwMode="auto">
          <a:xfrm>
            <a:off x="1600200" y="87313"/>
            <a:ext cx="7543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http://video.google.com/videoplay?docid=-6304964351441328559#</a:t>
            </a:r>
          </a:p>
        </p:txBody>
      </p:sp>
    </p:spTree>
    <p:extLst>
      <p:ext uri="{BB962C8B-B14F-4D97-AF65-F5344CB8AC3E}">
        <p14:creationId xmlns:p14="http://schemas.microsoft.com/office/powerpoint/2010/main" val="31861424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r>
              <a:rPr lang="en-US">
                <a:latin typeface="Comic Sans MS" charset="0"/>
              </a:rPr>
              <a:t>Pre-Google Team Size</a:t>
            </a:r>
          </a:p>
        </p:txBody>
      </p:sp>
      <p:sp>
        <p:nvSpPr>
          <p:cNvPr id="146434" name="Content Placeholder 2"/>
          <p:cNvSpPr>
            <a:spLocks noGrp="1"/>
          </p:cNvSpPr>
          <p:nvPr>
            <p:ph idx="1"/>
          </p:nvPr>
        </p:nvSpPr>
        <p:spPr/>
        <p:txBody>
          <a:bodyPr/>
          <a:lstStyle/>
          <a:p>
            <a:pPr>
              <a:buFont typeface="Wingdings" charset="0"/>
              <a:buChar char="q"/>
            </a:pPr>
            <a:r>
              <a:rPr lang="en-US">
                <a:latin typeface="Comic Sans MS" charset="0"/>
              </a:rPr>
              <a:t>2 Sysadmins</a:t>
            </a:r>
          </a:p>
          <a:p>
            <a:pPr>
              <a:buFont typeface="Wingdings" charset="0"/>
              <a:buChar char="q"/>
            </a:pPr>
            <a:r>
              <a:rPr lang="en-US">
                <a:latin typeface="Comic Sans MS" charset="0"/>
              </a:rPr>
              <a:t>2 Scalability software architects</a:t>
            </a:r>
          </a:p>
          <a:p>
            <a:pPr>
              <a:buFont typeface="Wingdings" charset="0"/>
              <a:buChar char="q"/>
            </a:pPr>
            <a:r>
              <a:rPr lang="en-US">
                <a:latin typeface="Comic Sans MS" charset="0"/>
              </a:rPr>
              <a:t>2 feature developers</a:t>
            </a:r>
          </a:p>
          <a:p>
            <a:pPr>
              <a:buFont typeface="Wingdings" charset="0"/>
              <a:buChar char="q"/>
            </a:pPr>
            <a:r>
              <a:rPr lang="en-US">
                <a:latin typeface="Comic Sans MS" charset="0"/>
              </a:rPr>
              <a:t>2 network engineers</a:t>
            </a:r>
          </a:p>
          <a:p>
            <a:pPr>
              <a:buFont typeface="Wingdings" charset="0"/>
              <a:buChar char="q"/>
            </a:pPr>
            <a:r>
              <a:rPr lang="en-US">
                <a:latin typeface="Comic Sans MS" charset="0"/>
              </a:rPr>
              <a:t>1 DBA</a:t>
            </a:r>
          </a:p>
          <a:p>
            <a:pPr>
              <a:buFont typeface="Wingdings" charset="0"/>
              <a:buChar char="q"/>
            </a:pPr>
            <a:r>
              <a:rPr lang="en-US">
                <a:latin typeface="Comic Sans MS" charset="0"/>
              </a:rPr>
              <a:t>0 chefs</a:t>
            </a:r>
          </a:p>
        </p:txBody>
      </p:sp>
      <p:sp>
        <p:nvSpPr>
          <p:cNvPr id="1464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68764008-E280-8946-90B2-8FC3808F99EC}"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387501179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600">
                <a:ea typeface="ＭＳ Ｐゴシック" charset="-128"/>
              </a:rPr>
              <a:t>Admin</a:t>
            </a:r>
          </a:p>
        </p:txBody>
      </p:sp>
      <p:sp>
        <p:nvSpPr>
          <p:cNvPr id="84994" name="Content Placeholder 2"/>
          <p:cNvSpPr>
            <a:spLocks noGrp="1"/>
          </p:cNvSpPr>
          <p:nvPr>
            <p:ph idx="1"/>
          </p:nvPr>
        </p:nvSpPr>
        <p:spPr>
          <a:xfrm>
            <a:off x="533400" y="1524000"/>
            <a:ext cx="7772400" cy="4648200"/>
          </a:xfrm>
        </p:spPr>
        <p:txBody>
          <a:bodyPr/>
          <a:lstStyle/>
          <a:p>
            <a:pPr>
              <a:buFont typeface="Wingdings" pitchFamily="2" charset="2"/>
              <a:buChar char="q"/>
            </a:pPr>
            <a:r>
              <a:rPr lang="en-US" altLang="x-none" dirty="0">
                <a:ea typeface="ＭＳ Ｐゴシック" charset="-128"/>
              </a:rPr>
              <a:t>Assignment three status and questions?</a:t>
            </a:r>
          </a:p>
          <a:p>
            <a:pPr>
              <a:buFont typeface="Wingdings" pitchFamily="2" charset="2"/>
              <a:buChar char="q"/>
            </a:pPr>
            <a:endParaRPr lang="en-US" altLang="x-none" dirty="0">
              <a:ea typeface="ＭＳ Ｐゴシック" charset="-128"/>
            </a:endParaRPr>
          </a:p>
          <a:p>
            <a:pPr>
              <a:buFont typeface="Wingdings" pitchFamily="2" charset="2"/>
              <a:buChar char="q"/>
            </a:pPr>
            <a:r>
              <a:rPr lang="en-US" altLang="x-none" dirty="0">
                <a:ea typeface="ＭＳ Ｐゴシック" charset="-128"/>
              </a:rPr>
              <a:t>Mid</a:t>
            </a:r>
            <a:r>
              <a:rPr lang="en-US" altLang="zh-CN" dirty="0">
                <a:ea typeface="ＭＳ Ｐゴシック" charset="-128"/>
              </a:rPr>
              <a:t>term</a:t>
            </a:r>
            <a:r>
              <a:rPr lang="zh-CN" altLang="en-US" dirty="0">
                <a:ea typeface="ＭＳ Ｐゴシック" charset="-128"/>
              </a:rPr>
              <a:t> </a:t>
            </a:r>
            <a:r>
              <a:rPr lang="en-US" altLang="zh-CN" dirty="0">
                <a:ea typeface="ＭＳ Ｐゴシック" charset="-128"/>
              </a:rPr>
              <a:t>e</a:t>
            </a:r>
            <a:r>
              <a:rPr lang="en-US" altLang="x-none" dirty="0">
                <a:ea typeface="ＭＳ Ｐゴシック" charset="-128"/>
              </a:rPr>
              <a:t>xam 1: T</a:t>
            </a:r>
            <a:r>
              <a:rPr lang="en-US" altLang="zh-CN" dirty="0">
                <a:ea typeface="ＭＳ Ｐゴシック" charset="-128"/>
              </a:rPr>
              <a:t>hurs</a:t>
            </a:r>
            <a:r>
              <a:rPr lang="en-US" altLang="x-none" dirty="0">
                <a:ea typeface="ＭＳ Ｐゴシック" charset="-128"/>
              </a:rPr>
              <a:t>day next week</a:t>
            </a:r>
            <a:r>
              <a:rPr lang="zh-CN" altLang="en-US" dirty="0">
                <a:ea typeface="ＭＳ Ｐゴシック" charset="-128"/>
              </a:rPr>
              <a:t> </a:t>
            </a:r>
            <a:r>
              <a:rPr lang="en-US" altLang="zh-CN" dirty="0">
                <a:ea typeface="ＭＳ Ｐゴシック" charset="-128"/>
              </a:rPr>
              <a:t>(i.e.,</a:t>
            </a:r>
            <a:r>
              <a:rPr lang="zh-CN" altLang="en-US" dirty="0">
                <a:ea typeface="ＭＳ Ｐゴシック" charset="-128"/>
              </a:rPr>
              <a:t> </a:t>
            </a:r>
            <a:r>
              <a:rPr lang="en-US" altLang="zh-CN" dirty="0">
                <a:ea typeface="ＭＳ Ｐゴシック" charset="-128"/>
              </a:rPr>
              <a:t>Nov.</a:t>
            </a:r>
            <a:r>
              <a:rPr lang="zh-CN" altLang="en-US" dirty="0">
                <a:ea typeface="ＭＳ Ｐゴシック" charset="-128"/>
              </a:rPr>
              <a:t> </a:t>
            </a:r>
            <a:r>
              <a:rPr lang="en-US" altLang="zh-CN" dirty="0">
                <a:ea typeface="ＭＳ Ｐゴシック" charset="-128"/>
              </a:rPr>
              <a:t>11)</a:t>
            </a:r>
          </a:p>
          <a:p>
            <a:pPr lvl="1">
              <a:buFont typeface="Courier New" panose="02070309020205020404" pitchFamily="49" charset="0"/>
              <a:buChar char="o"/>
            </a:pPr>
            <a:r>
              <a:rPr lang="en-US" altLang="x-none" dirty="0">
                <a:ea typeface="ＭＳ Ｐゴシック" charset="-128"/>
              </a:rPr>
              <a:t>cover from lecture 1 to lecture</a:t>
            </a:r>
            <a:r>
              <a:rPr lang="zh-CN" altLang="en-US" dirty="0">
                <a:ea typeface="ＭＳ Ｐゴシック" charset="-128"/>
              </a:rPr>
              <a:t> </a:t>
            </a:r>
            <a:r>
              <a:rPr lang="en-US" altLang="zh-CN" dirty="0">
                <a:ea typeface="ＭＳ Ｐゴシック" charset="-128"/>
              </a:rPr>
              <a:t>16</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one</a:t>
            </a:r>
            <a:r>
              <a:rPr lang="zh-CN" altLang="en-US" dirty="0">
                <a:ea typeface="ＭＳ Ｐゴシック" charset="-128"/>
              </a:rPr>
              <a:t> </a:t>
            </a:r>
            <a:r>
              <a:rPr lang="en-US" altLang="zh-CN" dirty="0">
                <a:ea typeface="ＭＳ Ｐゴシック" charset="-128"/>
              </a:rPr>
              <a:t>on</a:t>
            </a:r>
            <a:r>
              <a:rPr lang="zh-CN" altLang="en-US" dirty="0">
                <a:ea typeface="ＭＳ Ｐゴシック" charset="-128"/>
              </a:rPr>
              <a:t> </a:t>
            </a:r>
            <a:r>
              <a:rPr lang="en-US" altLang="zh-CN" dirty="0">
                <a:ea typeface="ＭＳ Ｐゴシック" charset="-128"/>
              </a:rPr>
              <a:t>Nov.</a:t>
            </a:r>
            <a:r>
              <a:rPr lang="zh-CN" altLang="en-US" dirty="0">
                <a:ea typeface="ＭＳ Ｐゴシック" charset="-128"/>
              </a:rPr>
              <a:t> </a:t>
            </a:r>
            <a:r>
              <a:rPr lang="en-US" altLang="zh-CN" dirty="0">
                <a:ea typeface="ＭＳ Ｐゴシック" charset="-128"/>
              </a:rPr>
              <a:t>9)</a:t>
            </a:r>
            <a:endParaRPr lang="en-US" altLang="x-none" dirty="0">
              <a:ea typeface="ＭＳ Ｐゴシック" charset="-128"/>
            </a:endParaRPr>
          </a:p>
        </p:txBody>
      </p:sp>
      <p:sp>
        <p:nvSpPr>
          <p:cNvPr id="84995" name="Slide Number Placeholder 3"/>
          <p:cNvSpPr>
            <a:spLocks noGrp="1"/>
          </p:cNvSpPr>
          <p:nvPr>
            <p:ph type="sldNum" sz="quarter" idx="12"/>
          </p:nvPr>
        </p:nvSpPr>
        <p:spPr>
          <a:xfrm>
            <a:off x="5111750" y="6324600"/>
            <a:ext cx="3956050" cy="45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D54B909-C241-F842-BC7D-CEEC38D9C957}" type="slidenum">
              <a:rPr lang="en-US" altLang="x-none" sz="1400">
                <a:solidFill>
                  <a:srgbClr val="000000"/>
                </a:solidFill>
                <a:latin typeface="Comic Sans MS" charset="0"/>
              </a:rPr>
              <a:pPr eaLnBrk="1" hangingPunct="1"/>
              <a:t>3</a:t>
            </a:fld>
            <a:endParaRPr lang="en-US" altLang="x-none" sz="1400">
              <a:solidFill>
                <a:srgbClr val="000000"/>
              </a:solidFill>
              <a:latin typeface="Comic Sans M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Title 1"/>
          <p:cNvSpPr>
            <a:spLocks noGrp="1"/>
          </p:cNvSpPr>
          <p:nvPr>
            <p:ph type="title"/>
          </p:nvPr>
        </p:nvSpPr>
        <p:spPr/>
        <p:txBody>
          <a:bodyPr/>
          <a:lstStyle/>
          <a:p>
            <a:r>
              <a:rPr lang="en-US">
                <a:latin typeface="Comic Sans MS" charset="0"/>
              </a:rPr>
              <a:t>YouTube Design Alg.</a:t>
            </a:r>
          </a:p>
        </p:txBody>
      </p:sp>
      <p:sp>
        <p:nvSpPr>
          <p:cNvPr id="148482" name="Content Placeholder 2"/>
          <p:cNvSpPr>
            <a:spLocks noGrp="1"/>
          </p:cNvSpPr>
          <p:nvPr>
            <p:ph idx="1"/>
          </p:nvPr>
        </p:nvSpPr>
        <p:spPr>
          <a:xfrm>
            <a:off x="533400" y="1600200"/>
            <a:ext cx="8305800" cy="4648200"/>
          </a:xfrm>
        </p:spPr>
        <p:txBody>
          <a:bodyPr/>
          <a:lstStyle/>
          <a:p>
            <a:pPr>
              <a:buFont typeface="Wingdings" charset="0"/>
              <a:buNone/>
            </a:pPr>
            <a:r>
              <a:rPr lang="en-US">
                <a:latin typeface="Courier New" charset="0"/>
                <a:cs typeface="Courier New" charset="0"/>
              </a:rPr>
              <a:t>  while (true)</a:t>
            </a:r>
            <a:br>
              <a:rPr lang="en-US">
                <a:latin typeface="Courier New" charset="0"/>
                <a:cs typeface="Courier New" charset="0"/>
              </a:rPr>
            </a:br>
            <a:r>
              <a:rPr lang="en-US">
                <a:latin typeface="Courier New" charset="0"/>
                <a:cs typeface="Courier New" charset="0"/>
              </a:rPr>
              <a:t>{ </a:t>
            </a:r>
            <a:br>
              <a:rPr lang="en-US">
                <a:latin typeface="Courier New" charset="0"/>
                <a:cs typeface="Courier New" charset="0"/>
              </a:rPr>
            </a:br>
            <a:r>
              <a:rPr lang="en-US">
                <a:latin typeface="Courier New" charset="0"/>
                <a:cs typeface="Courier New" charset="0"/>
              </a:rPr>
              <a:t>  identify_and_fix_bottlenecks();</a:t>
            </a:r>
            <a:br>
              <a:rPr lang="en-US">
                <a:latin typeface="Courier New" charset="0"/>
                <a:cs typeface="Courier New" charset="0"/>
              </a:rPr>
            </a:br>
            <a:r>
              <a:rPr lang="en-US">
                <a:latin typeface="Courier New" charset="0"/>
                <a:cs typeface="Courier New" charset="0"/>
              </a:rPr>
              <a:t>  drink();</a:t>
            </a:r>
            <a:br>
              <a:rPr lang="en-US">
                <a:latin typeface="Courier New" charset="0"/>
                <a:cs typeface="Courier New" charset="0"/>
              </a:rPr>
            </a:br>
            <a:r>
              <a:rPr lang="en-US">
                <a:latin typeface="Courier New" charset="0"/>
                <a:cs typeface="Courier New" charset="0"/>
              </a:rPr>
              <a:t>  sleep();</a:t>
            </a:r>
            <a:br>
              <a:rPr lang="en-US">
                <a:latin typeface="Courier New" charset="0"/>
                <a:cs typeface="Courier New" charset="0"/>
              </a:rPr>
            </a:br>
            <a:r>
              <a:rPr lang="en-US">
                <a:latin typeface="Courier New" charset="0"/>
                <a:cs typeface="Courier New" charset="0"/>
              </a:rPr>
              <a:t>  notice_new_bottleneck();</a:t>
            </a:r>
            <a:br>
              <a:rPr lang="en-US">
                <a:latin typeface="Courier New" charset="0"/>
                <a:cs typeface="Courier New" charset="0"/>
              </a:rPr>
            </a:br>
            <a:r>
              <a:rPr lang="en-US">
                <a:latin typeface="Courier New" charset="0"/>
                <a:cs typeface="Courier New" charset="0"/>
              </a:rPr>
              <a:t>}</a:t>
            </a:r>
          </a:p>
        </p:txBody>
      </p:sp>
      <p:sp>
        <p:nvSpPr>
          <p:cNvPr id="1484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9637063-8642-8948-93EB-357DD5AC21ED}"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30</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1353653231"/>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atin typeface="Comic Sans MS" charset="0"/>
              </a:rPr>
              <a:t>YouTube Major Components</a:t>
            </a:r>
          </a:p>
        </p:txBody>
      </p:sp>
      <p:sp>
        <p:nvSpPr>
          <p:cNvPr id="69635" name="Content Placeholder 2"/>
          <p:cNvSpPr>
            <a:spLocks noGrp="1"/>
          </p:cNvSpPr>
          <p:nvPr>
            <p:ph idx="1"/>
          </p:nvPr>
        </p:nvSpPr>
        <p:spPr/>
        <p:txBody>
          <a:bodyPr/>
          <a:lstStyle/>
          <a:p>
            <a:pPr>
              <a:buFont typeface="Wingdings" charset="0"/>
              <a:buChar char="q"/>
            </a:pPr>
            <a:r>
              <a:rPr lang="en-US">
                <a:latin typeface="Comic Sans MS" charset="0"/>
              </a:rPr>
              <a:t>Web servers</a:t>
            </a:r>
          </a:p>
          <a:p>
            <a:pPr lvl="1">
              <a:buFont typeface="Courier New" charset="0"/>
              <a:buChar char="o"/>
            </a:pPr>
            <a:endParaRPr lang="en-US">
              <a:latin typeface="Comic Sans MS" charset="0"/>
            </a:endParaRPr>
          </a:p>
          <a:p>
            <a:pPr>
              <a:buFont typeface="Wingdings" charset="0"/>
              <a:buChar char="q"/>
            </a:pPr>
            <a:r>
              <a:rPr lang="en-US">
                <a:latin typeface="Comic Sans MS" charset="0"/>
              </a:rPr>
              <a:t>Video servers</a:t>
            </a:r>
          </a:p>
          <a:p>
            <a:pPr>
              <a:buFont typeface="Wingdings" charset="0"/>
              <a:buChar char="q"/>
            </a:pPr>
            <a:endParaRPr lang="en-US">
              <a:latin typeface="Comic Sans MS" charset="0"/>
            </a:endParaRPr>
          </a:p>
          <a:p>
            <a:pPr>
              <a:buFont typeface="Wingdings" charset="0"/>
              <a:buChar char="q"/>
            </a:pPr>
            <a:r>
              <a:rPr lang="en-US">
                <a:latin typeface="Comic Sans MS" charset="0"/>
              </a:rPr>
              <a:t>Thumbnail servers</a:t>
            </a:r>
          </a:p>
          <a:p>
            <a:pPr>
              <a:buFont typeface="Wingdings" charset="0"/>
              <a:buChar char="q"/>
            </a:pPr>
            <a:endParaRPr lang="en-US">
              <a:latin typeface="Comic Sans MS" charset="0"/>
            </a:endParaRPr>
          </a:p>
          <a:p>
            <a:pPr>
              <a:buFont typeface="Wingdings" charset="0"/>
              <a:buChar char="q"/>
            </a:pPr>
            <a:r>
              <a:rPr lang="en-US">
                <a:latin typeface="Comic Sans MS" charset="0"/>
              </a:rPr>
              <a:t>Database servers</a:t>
            </a:r>
          </a:p>
        </p:txBody>
      </p:sp>
      <p:sp>
        <p:nvSpPr>
          <p:cNvPr id="1505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D8C9C9B-F1B2-F34A-BC36-81244A7366ED}"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31</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33521708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7" name="Title 1"/>
          <p:cNvSpPr>
            <a:spLocks noGrp="1"/>
          </p:cNvSpPr>
          <p:nvPr>
            <p:ph type="title"/>
          </p:nvPr>
        </p:nvSpPr>
        <p:spPr/>
        <p:txBody>
          <a:bodyPr/>
          <a:lstStyle/>
          <a:p>
            <a:r>
              <a:rPr lang="en-US">
                <a:latin typeface="Comic Sans MS" charset="0"/>
              </a:rPr>
              <a:t>YouTube: Web Servers</a:t>
            </a:r>
          </a:p>
        </p:txBody>
      </p:sp>
      <p:sp>
        <p:nvSpPr>
          <p:cNvPr id="152578" name="Content Placeholder 2"/>
          <p:cNvSpPr>
            <a:spLocks noGrp="1"/>
          </p:cNvSpPr>
          <p:nvPr>
            <p:ph idx="1"/>
          </p:nvPr>
        </p:nvSpPr>
        <p:spPr>
          <a:xfrm>
            <a:off x="533400" y="1600200"/>
            <a:ext cx="4876800" cy="4648200"/>
          </a:xfrm>
        </p:spPr>
        <p:txBody>
          <a:bodyPr/>
          <a:lstStyle/>
          <a:p>
            <a:pPr marL="342900" lvl="1" indent="-342900">
              <a:buSzPct val="85000"/>
              <a:buFont typeface="Wingdings" charset="0"/>
              <a:buChar char="q"/>
            </a:pPr>
            <a:r>
              <a:rPr lang="en-US">
                <a:latin typeface="Comic Sans MS" charset="0"/>
              </a:rPr>
              <a:t>Components</a:t>
            </a:r>
          </a:p>
          <a:p>
            <a:pPr marL="742950" lvl="2" indent="-342900">
              <a:buSzPct val="85000"/>
              <a:buFont typeface="Wingdings" charset="0"/>
              <a:buChar char="q"/>
            </a:pPr>
            <a:r>
              <a:rPr lang="en-US">
                <a:latin typeface="Comic Sans MS" charset="0"/>
              </a:rPr>
              <a:t>Netscaler load balancer; Apache; </a:t>
            </a:r>
            <a:br>
              <a:rPr lang="en-US">
                <a:latin typeface="Comic Sans MS" charset="0"/>
              </a:rPr>
            </a:br>
            <a:r>
              <a:rPr lang="en-US">
                <a:latin typeface="Comic Sans MS" charset="0"/>
              </a:rPr>
              <a:t>Python App Servers; Databases</a:t>
            </a:r>
          </a:p>
          <a:p>
            <a:pPr marL="342900" lvl="1" indent="-342900">
              <a:buSzPct val="85000"/>
              <a:buFont typeface="Wingdings" charset="0"/>
              <a:buChar char="q"/>
            </a:pPr>
            <a:r>
              <a:rPr lang="en-US">
                <a:latin typeface="Comic Sans MS" charset="0"/>
              </a:rPr>
              <a:t>Python</a:t>
            </a:r>
          </a:p>
          <a:p>
            <a:pPr marL="742950" lvl="2" indent="-342900">
              <a:buSzPct val="85000"/>
              <a:buFont typeface="Wingdings" charset="0"/>
              <a:buChar char="q"/>
            </a:pPr>
            <a:r>
              <a:rPr lang="en-US">
                <a:latin typeface="Comic Sans MS" charset="0"/>
              </a:rPr>
              <a:t>Web code (CPU) is not bottleneck</a:t>
            </a:r>
          </a:p>
          <a:p>
            <a:pPr marL="1200150" lvl="3" indent="-342900">
              <a:buSzPct val="85000"/>
              <a:buFont typeface="Wingdings" charset="0"/>
              <a:buChar char="q"/>
            </a:pPr>
            <a:r>
              <a:rPr lang="en-US">
                <a:latin typeface="Times New Roman" charset="0"/>
              </a:rPr>
              <a:t>JIT to C to speedup</a:t>
            </a:r>
          </a:p>
          <a:p>
            <a:pPr marL="1200150" lvl="3" indent="-342900">
              <a:buSzPct val="85000"/>
              <a:buFont typeface="Wingdings" charset="0"/>
              <a:buChar char="q"/>
            </a:pPr>
            <a:r>
              <a:rPr lang="en-US">
                <a:latin typeface="Times New Roman" charset="0"/>
              </a:rPr>
              <a:t>C extensions</a:t>
            </a:r>
          </a:p>
          <a:p>
            <a:pPr marL="1200150" lvl="3" indent="-342900">
              <a:buSzPct val="85000"/>
              <a:buFont typeface="Wingdings" charset="0"/>
              <a:buChar char="q"/>
            </a:pPr>
            <a:r>
              <a:rPr lang="en-US">
                <a:latin typeface="Times New Roman" charset="0"/>
              </a:rPr>
              <a:t>Pre-generate HTML responses</a:t>
            </a:r>
          </a:p>
          <a:p>
            <a:pPr marL="742950" lvl="2" indent="-342900">
              <a:buSzPct val="85000"/>
              <a:buFont typeface="Wingdings" charset="0"/>
              <a:buChar char="q"/>
            </a:pPr>
            <a:r>
              <a:rPr lang="en-US">
                <a:latin typeface="Comic Sans MS" charset="0"/>
              </a:rPr>
              <a:t>Development speed more important</a:t>
            </a:r>
          </a:p>
        </p:txBody>
      </p:sp>
      <p:sp>
        <p:nvSpPr>
          <p:cNvPr id="1525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CF8D0A33-C863-B94F-94C3-3189D3A1FFFE}"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32</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152580" name="Rectangle 4"/>
          <p:cNvSpPr>
            <a:spLocks noChangeArrowheads="1"/>
          </p:cNvSpPr>
          <p:nvPr/>
        </p:nvSpPr>
        <p:spPr bwMode="auto">
          <a:xfrm>
            <a:off x="6781800" y="2362200"/>
            <a:ext cx="1752600" cy="1905000"/>
          </a:xfrm>
          <a:prstGeom prst="rect">
            <a:avLst/>
          </a:prstGeom>
          <a:solidFill>
            <a:schemeClr val="bg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6" name="Rectangle 5"/>
          <p:cNvSpPr/>
          <p:nvPr/>
        </p:nvSpPr>
        <p:spPr bwMode="auto">
          <a:xfrm>
            <a:off x="6934200" y="1600200"/>
            <a:ext cx="1447800" cy="5334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Times New Roman" pitchFamily="18" charset="0"/>
                <a:ea typeface="ＭＳ Ｐゴシック" charset="-128"/>
                <a:cs typeface="Arial" charset="0"/>
              </a:rPr>
              <a:t>NetScaler</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endParaRPr>
          </a:p>
        </p:txBody>
      </p:sp>
      <p:sp>
        <p:nvSpPr>
          <p:cNvPr id="7" name="Rectangle 6"/>
          <p:cNvSpPr/>
          <p:nvPr/>
        </p:nvSpPr>
        <p:spPr bwMode="auto">
          <a:xfrm>
            <a:off x="6934200" y="2438400"/>
            <a:ext cx="1447800" cy="5334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Apache</a:t>
            </a:r>
          </a:p>
        </p:txBody>
      </p:sp>
      <p:sp>
        <p:nvSpPr>
          <p:cNvPr id="8" name="Rectangle 7"/>
          <p:cNvSpPr/>
          <p:nvPr/>
        </p:nvSpPr>
        <p:spPr bwMode="auto">
          <a:xfrm>
            <a:off x="6934200" y="3276600"/>
            <a:ext cx="1447800" cy="838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Python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App Server</a:t>
            </a:r>
          </a:p>
        </p:txBody>
      </p:sp>
      <p:sp>
        <p:nvSpPr>
          <p:cNvPr id="152584" name="Oval 8"/>
          <p:cNvSpPr>
            <a:spLocks noChangeArrowheads="1"/>
          </p:cNvSpPr>
          <p:nvPr/>
        </p:nvSpPr>
        <p:spPr bwMode="auto">
          <a:xfrm>
            <a:off x="6858000" y="4648200"/>
            <a:ext cx="609600" cy="6096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52585" name="Oval 9"/>
          <p:cNvSpPr>
            <a:spLocks noChangeArrowheads="1"/>
          </p:cNvSpPr>
          <p:nvPr/>
        </p:nvSpPr>
        <p:spPr bwMode="auto">
          <a:xfrm>
            <a:off x="7620000" y="4648200"/>
            <a:ext cx="609600" cy="6096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52586" name="Oval 10"/>
          <p:cNvSpPr>
            <a:spLocks noChangeArrowheads="1"/>
          </p:cNvSpPr>
          <p:nvPr/>
        </p:nvSpPr>
        <p:spPr bwMode="auto">
          <a:xfrm>
            <a:off x="8382000" y="4648200"/>
            <a:ext cx="609600" cy="6096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52587" name="Rectangle 11"/>
          <p:cNvSpPr>
            <a:spLocks noChangeArrowheads="1"/>
          </p:cNvSpPr>
          <p:nvPr/>
        </p:nvSpPr>
        <p:spPr bwMode="auto">
          <a:xfrm>
            <a:off x="5638800" y="3048000"/>
            <a:ext cx="9413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Web</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servers</a:t>
            </a:r>
          </a:p>
        </p:txBody>
      </p:sp>
      <p:sp>
        <p:nvSpPr>
          <p:cNvPr id="152588" name="Rectangle 12"/>
          <p:cNvSpPr>
            <a:spLocks noChangeArrowheads="1"/>
          </p:cNvSpPr>
          <p:nvPr/>
        </p:nvSpPr>
        <p:spPr bwMode="auto">
          <a:xfrm>
            <a:off x="5494338" y="4811713"/>
            <a:ext cx="12874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Databases</a:t>
            </a:r>
          </a:p>
        </p:txBody>
      </p:sp>
    </p:spTree>
    <p:extLst>
      <p:ext uri="{BB962C8B-B14F-4D97-AF65-F5344CB8AC3E}">
        <p14:creationId xmlns:p14="http://schemas.microsoft.com/office/powerpoint/2010/main" val="206752925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5" name="Title 1"/>
          <p:cNvSpPr>
            <a:spLocks noGrp="1"/>
          </p:cNvSpPr>
          <p:nvPr>
            <p:ph type="title"/>
          </p:nvPr>
        </p:nvSpPr>
        <p:spPr/>
        <p:txBody>
          <a:bodyPr/>
          <a:lstStyle/>
          <a:p>
            <a:r>
              <a:rPr lang="en-US">
                <a:latin typeface="Comic Sans MS" charset="0"/>
              </a:rPr>
              <a:t>YouTube: Video Popularity</a:t>
            </a:r>
          </a:p>
        </p:txBody>
      </p:sp>
      <p:sp>
        <p:nvSpPr>
          <p:cNvPr id="15462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A1A1B16F-FDE3-C84E-AB8A-B189B2A636D6}"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33</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pic>
        <p:nvPicPr>
          <p:cNvPr id="15462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7800" y="1524000"/>
            <a:ext cx="6172200" cy="4716463"/>
          </a:xfrm>
          <a:noFill/>
        </p:spPr>
      </p:pic>
      <p:sp>
        <p:nvSpPr>
          <p:cNvPr id="154628" name="Rectangle 5"/>
          <p:cNvSpPr>
            <a:spLocks noChangeArrowheads="1"/>
          </p:cNvSpPr>
          <p:nvPr/>
        </p:nvSpPr>
        <p:spPr bwMode="auto">
          <a:xfrm>
            <a:off x="457200" y="6172200"/>
            <a:ext cx="64817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See </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a:t>
            </a:r>
            <a:r>
              <a:rPr kumimoji="0" lang="en-US" altLang="ja-JP" sz="1800" b="0" i="0" u="none" strike="noStrike" kern="1200" cap="none" spc="0" normalizeH="0" baseline="0" noProof="0">
                <a:ln>
                  <a:noFill/>
                </a:ln>
                <a:solidFill>
                  <a:srgbClr val="000000"/>
                </a:solidFill>
                <a:effectLst/>
                <a:uLnTx/>
                <a:uFillTx/>
                <a:latin typeface="Arial" charset="0"/>
                <a:ea typeface="ＭＳ Ｐゴシック" charset="-128"/>
                <a:cs typeface="+mn-cs"/>
              </a:rPr>
              <a:t>Statistics and Social Network of YouTube Videos</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a:t>
            </a:r>
            <a:r>
              <a:rPr kumimoji="0" lang="en-US" altLang="ja-JP" sz="1800" b="0" i="0" u="none" strike="noStrike" kern="1200" cap="none" spc="0" normalizeH="0" baseline="0" noProof="0">
                <a:ln>
                  <a:noFill/>
                </a:ln>
                <a:solidFill>
                  <a:srgbClr val="000000"/>
                </a:solidFill>
                <a:effectLst/>
                <a:uLnTx/>
                <a:uFillTx/>
                <a:latin typeface="Arial" charset="0"/>
                <a:ea typeface="ＭＳ Ｐゴシック" charset="-128"/>
                <a:cs typeface="+mn-cs"/>
              </a:rPr>
              <a:t>, 2008.</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60528204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3" name="Title 1"/>
          <p:cNvSpPr>
            <a:spLocks noGrp="1"/>
          </p:cNvSpPr>
          <p:nvPr>
            <p:ph type="title"/>
          </p:nvPr>
        </p:nvSpPr>
        <p:spPr/>
        <p:txBody>
          <a:bodyPr/>
          <a:lstStyle/>
          <a:p>
            <a:r>
              <a:rPr lang="en-US">
                <a:latin typeface="Comic Sans MS" charset="0"/>
              </a:rPr>
              <a:t>YouTube: Video Popularity</a:t>
            </a:r>
          </a:p>
        </p:txBody>
      </p:sp>
      <p:sp>
        <p:nvSpPr>
          <p:cNvPr id="15667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825769B-C8DE-594A-B1F8-519B193FAA5B}"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34</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156675" name="Rectangle 5"/>
          <p:cNvSpPr>
            <a:spLocks noChangeArrowheads="1"/>
          </p:cNvSpPr>
          <p:nvPr/>
        </p:nvSpPr>
        <p:spPr bwMode="auto">
          <a:xfrm>
            <a:off x="457200" y="6172200"/>
            <a:ext cx="64817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See </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a:t>
            </a:r>
            <a:r>
              <a:rPr kumimoji="0" lang="en-US" altLang="ja-JP" sz="1800" b="0" i="0" u="none" strike="noStrike" kern="1200" cap="none" spc="0" normalizeH="0" baseline="0" noProof="0">
                <a:ln>
                  <a:noFill/>
                </a:ln>
                <a:solidFill>
                  <a:srgbClr val="000000"/>
                </a:solidFill>
                <a:effectLst/>
                <a:uLnTx/>
                <a:uFillTx/>
                <a:latin typeface="Arial" charset="0"/>
                <a:ea typeface="ＭＳ Ｐゴシック" charset="-128"/>
                <a:cs typeface="+mn-cs"/>
              </a:rPr>
              <a:t>Statistics and Social Network of YouTube Videos</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a:t>
            </a:r>
            <a:r>
              <a:rPr kumimoji="0" lang="en-US" altLang="ja-JP" sz="1800" b="0" i="0" u="none" strike="noStrike" kern="1200" cap="none" spc="0" normalizeH="0" baseline="0" noProof="0">
                <a:ln>
                  <a:noFill/>
                </a:ln>
                <a:solidFill>
                  <a:srgbClr val="000000"/>
                </a:solidFill>
                <a:effectLst/>
                <a:uLnTx/>
                <a:uFillTx/>
                <a:latin typeface="Arial" charset="0"/>
                <a:ea typeface="ＭＳ Ｐゴシック" charset="-128"/>
                <a:cs typeface="+mn-cs"/>
              </a:rPr>
              <a:t>, 2008.</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pic>
        <p:nvPicPr>
          <p:cNvPr id="156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5048250" cy="447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a:spLocks noChangeArrowheads="1"/>
          </p:cNvSpPr>
          <p:nvPr/>
        </p:nvSpPr>
        <p:spPr bwMode="auto">
          <a:xfrm>
            <a:off x="6096000" y="2895600"/>
            <a:ext cx="2854325"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How to design</a:t>
            </a:r>
            <a:b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a system to handle </a:t>
            </a:r>
            <a:b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highly skewed </a:t>
            </a:r>
            <a:b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distribution?</a:t>
            </a:r>
          </a:p>
        </p:txBody>
      </p:sp>
    </p:spTree>
    <p:extLst>
      <p:ext uri="{BB962C8B-B14F-4D97-AF65-F5344CB8AC3E}">
        <p14:creationId xmlns:p14="http://schemas.microsoft.com/office/powerpoint/2010/main" val="316240687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1" name="Title 1"/>
          <p:cNvSpPr>
            <a:spLocks noGrp="1"/>
          </p:cNvSpPr>
          <p:nvPr>
            <p:ph type="title"/>
          </p:nvPr>
        </p:nvSpPr>
        <p:spPr/>
        <p:txBody>
          <a:bodyPr/>
          <a:lstStyle/>
          <a:p>
            <a:r>
              <a:rPr lang="en-US" sz="3200">
                <a:latin typeface="Comic Sans MS" charset="0"/>
              </a:rPr>
              <a:t>YouTube: Video Server Architecture</a:t>
            </a:r>
          </a:p>
        </p:txBody>
      </p:sp>
      <p:sp>
        <p:nvSpPr>
          <p:cNvPr id="158722" name="Content Placeholder 2"/>
          <p:cNvSpPr>
            <a:spLocks noGrp="1"/>
          </p:cNvSpPr>
          <p:nvPr>
            <p:ph idx="1"/>
          </p:nvPr>
        </p:nvSpPr>
        <p:spPr>
          <a:xfrm>
            <a:off x="533400" y="1447800"/>
            <a:ext cx="7772400" cy="4648200"/>
          </a:xfrm>
        </p:spPr>
        <p:txBody>
          <a:bodyPr/>
          <a:lstStyle/>
          <a:p>
            <a:pPr>
              <a:buFont typeface="Wingdings" charset="0"/>
              <a:buChar char="q"/>
            </a:pPr>
            <a:r>
              <a:rPr lang="en-US">
                <a:latin typeface="Comic Sans MS" charset="0"/>
              </a:rPr>
              <a:t>Tiered architecture</a:t>
            </a:r>
          </a:p>
          <a:p>
            <a:pPr lvl="1">
              <a:buFont typeface="Courier New" charset="0"/>
              <a:buChar char="o"/>
            </a:pPr>
            <a:r>
              <a:rPr lang="en-US">
                <a:latin typeface="Comic Sans MS" charset="0"/>
              </a:rPr>
              <a:t>CDN servers (for popular videos)</a:t>
            </a:r>
          </a:p>
          <a:p>
            <a:pPr lvl="2"/>
            <a:r>
              <a:rPr lang="en-US">
                <a:latin typeface="Comic Sans MS" charset="0"/>
              </a:rPr>
              <a:t>Low delay; mostly in-memory operation</a:t>
            </a:r>
          </a:p>
          <a:p>
            <a:pPr lvl="1">
              <a:buFont typeface="Courier New" charset="0"/>
              <a:buChar char="o"/>
            </a:pPr>
            <a:r>
              <a:rPr lang="en-US">
                <a:latin typeface="Comic Sans MS" charset="0"/>
              </a:rPr>
              <a:t>YouTube servers (not popular 1-20 per day)</a:t>
            </a:r>
          </a:p>
        </p:txBody>
      </p:sp>
      <p:sp>
        <p:nvSpPr>
          <p:cNvPr id="1587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826EF56-8C30-C344-BE42-EF8FC5D1AEB5}"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35</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158724" name="Oval 4"/>
          <p:cNvSpPr>
            <a:spLocks noChangeArrowheads="1"/>
          </p:cNvSpPr>
          <p:nvPr/>
        </p:nvSpPr>
        <p:spPr bwMode="auto">
          <a:xfrm>
            <a:off x="4191000" y="4724400"/>
            <a:ext cx="1447800" cy="7620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Request</a:t>
            </a:r>
          </a:p>
        </p:txBody>
      </p:sp>
      <p:grpSp>
        <p:nvGrpSpPr>
          <p:cNvPr id="2" name="Group 17"/>
          <p:cNvGrpSpPr>
            <a:grpSpLocks/>
          </p:cNvGrpSpPr>
          <p:nvPr/>
        </p:nvGrpSpPr>
        <p:grpSpPr bwMode="auto">
          <a:xfrm>
            <a:off x="4724400" y="3124200"/>
            <a:ext cx="3505200" cy="1711325"/>
            <a:chOff x="4724400" y="3124200"/>
            <a:chExt cx="3505200" cy="1711792"/>
          </a:xfrm>
        </p:grpSpPr>
        <p:sp>
          <p:nvSpPr>
            <p:cNvPr id="158734" name="Oval 7"/>
            <p:cNvSpPr>
              <a:spLocks noChangeArrowheads="1"/>
            </p:cNvSpPr>
            <p:nvPr/>
          </p:nvSpPr>
          <p:spPr bwMode="auto">
            <a:xfrm>
              <a:off x="6781800" y="3124200"/>
              <a:ext cx="1447800" cy="762000"/>
            </a:xfrm>
            <a:prstGeom prst="ellipse">
              <a:avLst/>
            </a:prstGeom>
            <a:solidFill>
              <a:srgbClr val="FFC000"/>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CDN</a:t>
              </a:r>
            </a:p>
          </p:txBody>
        </p:sp>
        <p:cxnSp>
          <p:nvCxnSpPr>
            <p:cNvPr id="158735" name="Straight Arrow Connector 9"/>
            <p:cNvCxnSpPr>
              <a:cxnSpLocks noChangeShapeType="1"/>
              <a:stCxn id="158724" idx="7"/>
              <a:endCxn id="158734" idx="2"/>
            </p:cNvCxnSpPr>
            <p:nvPr/>
          </p:nvCxnSpPr>
          <p:spPr bwMode="auto">
            <a:xfrm rot="5400000" flipH="1" flipV="1">
              <a:off x="5438891" y="3493083"/>
              <a:ext cx="1330792" cy="135502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58736" name="Rectangle 10"/>
            <p:cNvSpPr>
              <a:spLocks noChangeArrowheads="1"/>
            </p:cNvSpPr>
            <p:nvPr/>
          </p:nvSpPr>
          <p:spPr bwMode="auto">
            <a:xfrm>
              <a:off x="4724400" y="3810000"/>
              <a:ext cx="15183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Most popular</a:t>
              </a:r>
            </a:p>
          </p:txBody>
        </p:sp>
      </p:grpSp>
      <p:grpSp>
        <p:nvGrpSpPr>
          <p:cNvPr id="3" name="Group 19"/>
          <p:cNvGrpSpPr>
            <a:grpSpLocks/>
          </p:cNvGrpSpPr>
          <p:nvPr/>
        </p:nvGrpSpPr>
        <p:grpSpPr bwMode="auto">
          <a:xfrm>
            <a:off x="5638800" y="4038600"/>
            <a:ext cx="2514600" cy="2590800"/>
            <a:chOff x="5638800" y="4038600"/>
            <a:chExt cx="2514600" cy="2590800"/>
          </a:xfrm>
        </p:grpSpPr>
        <p:sp>
          <p:nvSpPr>
            <p:cNvPr id="158728" name="Rectangle 11"/>
            <p:cNvSpPr>
              <a:spLocks noChangeArrowheads="1"/>
            </p:cNvSpPr>
            <p:nvPr/>
          </p:nvSpPr>
          <p:spPr bwMode="auto">
            <a:xfrm>
              <a:off x="5715000" y="5562600"/>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Others</a:t>
              </a:r>
            </a:p>
          </p:txBody>
        </p:sp>
        <p:grpSp>
          <p:nvGrpSpPr>
            <p:cNvPr id="158729" name="Group 16"/>
            <p:cNvGrpSpPr>
              <a:grpSpLocks/>
            </p:cNvGrpSpPr>
            <p:nvPr/>
          </p:nvGrpSpPr>
          <p:grpSpPr bwMode="auto">
            <a:xfrm>
              <a:off x="5638800" y="4038600"/>
              <a:ext cx="2514600" cy="2590800"/>
              <a:chOff x="5638800" y="4038600"/>
              <a:chExt cx="2514600" cy="2590800"/>
            </a:xfrm>
          </p:grpSpPr>
          <p:sp>
            <p:nvSpPr>
              <p:cNvPr id="158730" name="Oval 5"/>
              <p:cNvSpPr>
                <a:spLocks noChangeArrowheads="1"/>
              </p:cNvSpPr>
              <p:nvPr/>
            </p:nvSpPr>
            <p:spPr bwMode="auto">
              <a:xfrm>
                <a:off x="6705600" y="4038600"/>
                <a:ext cx="1447800" cy="9906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YouTube</a:t>
                </a:r>
                <a:b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b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Colo 1</a:t>
                </a:r>
              </a:p>
            </p:txBody>
          </p:sp>
          <p:sp>
            <p:nvSpPr>
              <p:cNvPr id="158731" name="Oval 6"/>
              <p:cNvSpPr>
                <a:spLocks noChangeArrowheads="1"/>
              </p:cNvSpPr>
              <p:nvPr/>
            </p:nvSpPr>
            <p:spPr bwMode="auto">
              <a:xfrm>
                <a:off x="6705600" y="5638800"/>
                <a:ext cx="1447800" cy="990600"/>
              </a:xfrm>
              <a:prstGeom prst="ellipse">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YouTube</a:t>
                </a:r>
                <a:b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b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Colo N</a:t>
                </a:r>
              </a:p>
            </p:txBody>
          </p:sp>
          <p:cxnSp>
            <p:nvCxnSpPr>
              <p:cNvPr id="158732" name="Straight Arrow Connector 13"/>
              <p:cNvCxnSpPr>
                <a:cxnSpLocks noChangeShapeType="1"/>
                <a:stCxn id="158724" idx="6"/>
                <a:endCxn id="158730" idx="2"/>
              </p:cNvCxnSpPr>
              <p:nvPr/>
            </p:nvCxnSpPr>
            <p:spPr bwMode="auto">
              <a:xfrm flipV="1">
                <a:off x="5638800" y="4533900"/>
                <a:ext cx="1066800" cy="5715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58733" name="Straight Arrow Connector 15"/>
              <p:cNvCxnSpPr>
                <a:cxnSpLocks noChangeShapeType="1"/>
                <a:stCxn id="158724" idx="6"/>
                <a:endCxn id="158731" idx="1"/>
              </p:cNvCxnSpPr>
              <p:nvPr/>
            </p:nvCxnSpPr>
            <p:spPr bwMode="auto">
              <a:xfrm>
                <a:off x="5638800" y="5105400"/>
                <a:ext cx="1278826" cy="67847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grpSp>
      </p:grpSp>
      <p:sp>
        <p:nvSpPr>
          <p:cNvPr id="158727" name="Right Arrow 18"/>
          <p:cNvSpPr>
            <a:spLocks noChangeArrowheads="1"/>
          </p:cNvSpPr>
          <p:nvPr/>
        </p:nvSpPr>
        <p:spPr bwMode="auto">
          <a:xfrm>
            <a:off x="3429000" y="5029200"/>
            <a:ext cx="762000" cy="152400"/>
          </a:xfrm>
          <a:prstGeom prst="rightArrow">
            <a:avLst>
              <a:gd name="adj1" fmla="val 50000"/>
              <a:gd name="adj2" fmla="val 50000"/>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6283770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69" name="Title 1"/>
          <p:cNvSpPr>
            <a:spLocks noGrp="1"/>
          </p:cNvSpPr>
          <p:nvPr>
            <p:ph type="title"/>
          </p:nvPr>
        </p:nvSpPr>
        <p:spPr>
          <a:xfrm>
            <a:off x="533400" y="304800"/>
            <a:ext cx="7772400" cy="990600"/>
          </a:xfrm>
        </p:spPr>
        <p:txBody>
          <a:bodyPr/>
          <a:lstStyle/>
          <a:p>
            <a:r>
              <a:rPr lang="en-US" sz="3600">
                <a:latin typeface="Comic Sans MS" charset="0"/>
              </a:rPr>
              <a:t>YouTube Redirection Architecture</a:t>
            </a:r>
          </a:p>
        </p:txBody>
      </p:sp>
      <p:sp>
        <p:nvSpPr>
          <p:cNvPr id="16077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CA72A2A-B89C-9D41-9ECA-C09C588C1C9F}"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36</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pic>
        <p:nvPicPr>
          <p:cNvPr id="160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7315200"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bwMode="auto">
          <a:xfrm>
            <a:off x="1066800" y="1600200"/>
            <a:ext cx="2362200" cy="5334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charset="0"/>
              </a:rPr>
              <a:t>YouTube servers</a:t>
            </a:r>
          </a:p>
        </p:txBody>
      </p:sp>
    </p:spTree>
    <p:extLst>
      <p:ext uri="{BB962C8B-B14F-4D97-AF65-F5344CB8AC3E}">
        <p14:creationId xmlns:p14="http://schemas.microsoft.com/office/powerpoint/2010/main" val="236621271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7" name="Title 1"/>
          <p:cNvSpPr>
            <a:spLocks noGrp="1"/>
          </p:cNvSpPr>
          <p:nvPr>
            <p:ph type="title"/>
          </p:nvPr>
        </p:nvSpPr>
        <p:spPr>
          <a:xfrm>
            <a:off x="533400" y="76200"/>
            <a:ext cx="7772400" cy="1143000"/>
          </a:xfrm>
        </p:spPr>
        <p:txBody>
          <a:bodyPr/>
          <a:lstStyle/>
          <a:p>
            <a:r>
              <a:rPr lang="en-US">
                <a:latin typeface="Comic Sans MS" charset="0"/>
              </a:rPr>
              <a:t>YouTube Video Servers</a:t>
            </a:r>
          </a:p>
        </p:txBody>
      </p:sp>
      <p:sp>
        <p:nvSpPr>
          <p:cNvPr id="162818" name="Content Placeholder 2"/>
          <p:cNvSpPr>
            <a:spLocks noGrp="1"/>
          </p:cNvSpPr>
          <p:nvPr>
            <p:ph idx="1"/>
          </p:nvPr>
        </p:nvSpPr>
        <p:spPr/>
        <p:txBody>
          <a:bodyPr/>
          <a:lstStyle/>
          <a:p>
            <a:pPr marL="342900" lvl="1" indent="-342900">
              <a:buSzPct val="85000"/>
              <a:buFont typeface="Wingdings" charset="0"/>
              <a:buChar char="q"/>
            </a:pPr>
            <a:r>
              <a:rPr lang="en-US" sz="2800">
                <a:latin typeface="Comic Sans MS" charset="0"/>
              </a:rPr>
              <a:t>Each video hosted by a mini-cluster consisting of multiple machines</a:t>
            </a:r>
          </a:p>
          <a:p>
            <a:pPr marL="342900" lvl="1" indent="-342900">
              <a:buSzPct val="85000"/>
              <a:buFont typeface="Wingdings" charset="0"/>
              <a:buChar char="q"/>
            </a:pPr>
            <a:r>
              <a:rPr lang="en-US" sz="2800">
                <a:latin typeface="Comic Sans MS" charset="0"/>
              </a:rPr>
              <a:t>Video servers use the lighttpd web server for video transmission:</a:t>
            </a:r>
          </a:p>
          <a:p>
            <a:pPr marL="742950" lvl="2" indent="-342900">
              <a:buSzPct val="85000"/>
              <a:buFont typeface="Wingdings" charset="0"/>
              <a:buChar char="q"/>
            </a:pPr>
            <a:r>
              <a:rPr lang="en-US">
                <a:latin typeface="Comic Sans MS" charset="0"/>
              </a:rPr>
              <a:t>Apache had too much overhead (used in the first few months and then dropped)</a:t>
            </a:r>
            <a:br>
              <a:rPr lang="en-US">
                <a:latin typeface="Comic Sans MS" charset="0"/>
              </a:rPr>
            </a:br>
            <a:endParaRPr lang="en-US">
              <a:latin typeface="Comic Sans MS" charset="0"/>
            </a:endParaRPr>
          </a:p>
          <a:p>
            <a:pPr marL="742950" lvl="2" indent="-342900">
              <a:buSzPct val="85000"/>
              <a:buFont typeface="Wingdings" charset="0"/>
              <a:buChar char="q"/>
            </a:pPr>
            <a:r>
              <a:rPr lang="en-US">
                <a:latin typeface="Comic Sans MS" charset="0"/>
              </a:rPr>
              <a:t>Async io: uses epoll to wait on multiple fds</a:t>
            </a:r>
            <a:br>
              <a:rPr lang="en-US">
                <a:latin typeface="Comic Sans MS" charset="0"/>
              </a:rPr>
            </a:br>
            <a:endParaRPr lang="en-US">
              <a:latin typeface="Comic Sans MS" charset="0"/>
            </a:endParaRPr>
          </a:p>
          <a:p>
            <a:pPr marL="742950" lvl="2" indent="-342900">
              <a:buSzPct val="85000"/>
              <a:buFont typeface="Wingdings" charset="0"/>
              <a:buChar char="q"/>
            </a:pPr>
            <a:r>
              <a:rPr lang="en-US">
                <a:latin typeface="Comic Sans MS" charset="0"/>
              </a:rPr>
              <a:t>Switched from single process to multiple process configuration to handle more connections</a:t>
            </a:r>
          </a:p>
        </p:txBody>
      </p:sp>
      <p:sp>
        <p:nvSpPr>
          <p:cNvPr id="1628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30A9390-A618-5347-AC28-9DEEF069A340}"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37</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299673244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a:latin typeface="Comic Sans MS" charset="0"/>
              </a:rPr>
              <a:t>Thumbnail Servers</a:t>
            </a:r>
          </a:p>
        </p:txBody>
      </p:sp>
      <p:sp>
        <p:nvSpPr>
          <p:cNvPr id="164866" name="Content Placeholder 2"/>
          <p:cNvSpPr>
            <a:spLocks noGrp="1"/>
          </p:cNvSpPr>
          <p:nvPr>
            <p:ph idx="1"/>
          </p:nvPr>
        </p:nvSpPr>
        <p:spPr/>
        <p:txBody>
          <a:bodyPr/>
          <a:lstStyle/>
          <a:p>
            <a:pPr>
              <a:buFont typeface="Wingdings" charset="0"/>
              <a:buChar char="q"/>
            </a:pPr>
            <a:r>
              <a:rPr lang="en-US">
                <a:latin typeface="Comic Sans MS" charset="0"/>
              </a:rPr>
              <a:t>Thumbnails are served by a few machines</a:t>
            </a:r>
          </a:p>
          <a:p>
            <a:pPr>
              <a:buFont typeface="Wingdings" charset="0"/>
              <a:buChar char="q"/>
            </a:pPr>
            <a:r>
              <a:rPr lang="en-US">
                <a:latin typeface="Comic Sans MS" charset="0"/>
              </a:rPr>
              <a:t>Problems running thumbnail servers</a:t>
            </a:r>
          </a:p>
          <a:p>
            <a:pPr lvl="1">
              <a:buFont typeface="Courier New" charset="0"/>
              <a:buChar char="o"/>
            </a:pPr>
            <a:r>
              <a:rPr lang="en-US">
                <a:latin typeface="Comic Sans MS" charset="0"/>
              </a:rPr>
              <a:t>A high number of requests/sec as web pages can display 60 thumbnails on page</a:t>
            </a:r>
          </a:p>
          <a:p>
            <a:pPr lvl="1">
              <a:buFont typeface="Courier New" charset="0"/>
              <a:buChar char="o"/>
            </a:pPr>
            <a:r>
              <a:rPr lang="en-US">
                <a:latin typeface="Comic Sans MS" charset="0"/>
              </a:rPr>
              <a:t>Serving a lot of small objects implies</a:t>
            </a:r>
          </a:p>
          <a:p>
            <a:pPr lvl="2"/>
            <a:r>
              <a:rPr lang="en-US">
                <a:latin typeface="Comic Sans MS" charset="0"/>
              </a:rPr>
              <a:t>lots of disk seeks and problems with file systems inode and page caches</a:t>
            </a:r>
          </a:p>
          <a:p>
            <a:pPr lvl="2"/>
            <a:r>
              <a:rPr lang="en-US">
                <a:latin typeface="Comic Sans MS" charset="0"/>
              </a:rPr>
              <a:t>may ran into per directory file limit</a:t>
            </a:r>
            <a:br>
              <a:rPr lang="en-US">
                <a:latin typeface="Comic Sans MS" charset="0"/>
              </a:rPr>
            </a:br>
            <a:endParaRPr lang="en-US">
              <a:latin typeface="Comic Sans MS" charset="0"/>
            </a:endParaRPr>
          </a:p>
          <a:p>
            <a:pPr lvl="2"/>
            <a:r>
              <a:rPr lang="en-US">
                <a:latin typeface="Comic Sans MS" charset="0"/>
              </a:rPr>
              <a:t>Solution: storage switched to Google BigTable</a:t>
            </a:r>
          </a:p>
        </p:txBody>
      </p:sp>
      <p:sp>
        <p:nvSpPr>
          <p:cNvPr id="16486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2DAFED80-A542-C348-B6A8-E210974EEDAE}"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371848605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3" name="Title 1"/>
          <p:cNvSpPr>
            <a:spLocks noGrp="1"/>
          </p:cNvSpPr>
          <p:nvPr>
            <p:ph type="title"/>
          </p:nvPr>
        </p:nvSpPr>
        <p:spPr>
          <a:xfrm>
            <a:off x="533400" y="76200"/>
            <a:ext cx="7772400" cy="1143000"/>
          </a:xfrm>
        </p:spPr>
        <p:txBody>
          <a:bodyPr/>
          <a:lstStyle/>
          <a:p>
            <a:r>
              <a:rPr lang="en-US">
                <a:latin typeface="Comic Sans MS" charset="0"/>
              </a:rPr>
              <a:t>Thumbnail Server Software Architecture</a:t>
            </a:r>
          </a:p>
        </p:txBody>
      </p:sp>
      <p:sp>
        <p:nvSpPr>
          <p:cNvPr id="51203" name="Content Placeholder 2"/>
          <p:cNvSpPr>
            <a:spLocks noGrp="1"/>
          </p:cNvSpPr>
          <p:nvPr>
            <p:ph idx="1"/>
          </p:nvPr>
        </p:nvSpPr>
        <p:spPr>
          <a:xfrm>
            <a:off x="533400" y="1447800"/>
            <a:ext cx="7772400" cy="4953000"/>
          </a:xfrm>
        </p:spPr>
        <p:txBody>
          <a:bodyPr/>
          <a:lstStyle/>
          <a:p>
            <a:pPr>
              <a:buFont typeface="Wingdings" charset="0"/>
              <a:buChar char="q"/>
            </a:pPr>
            <a:r>
              <a:rPr lang="en-US">
                <a:latin typeface="Comic Sans MS" charset="0"/>
              </a:rPr>
              <a:t>Design 1: Squid in front of Apache </a:t>
            </a:r>
          </a:p>
          <a:p>
            <a:pPr lvl="1">
              <a:buFont typeface="Courier New" charset="0"/>
              <a:buChar char="o"/>
            </a:pPr>
            <a:r>
              <a:rPr lang="en-US" sz="1800">
                <a:latin typeface="Comic Sans MS" charset="0"/>
              </a:rPr>
              <a:t>Problems</a:t>
            </a:r>
          </a:p>
          <a:p>
            <a:pPr lvl="2"/>
            <a:r>
              <a:rPr lang="en-US" sz="1800">
                <a:latin typeface="Comic Sans MS" charset="0"/>
              </a:rPr>
              <a:t>Squid worked for a while, but as load increased performance eventually decreased: Went from 300 requests/second to 20</a:t>
            </a:r>
          </a:p>
          <a:p>
            <a:pPr lvl="2"/>
            <a:r>
              <a:rPr lang="en-US" sz="1800">
                <a:latin typeface="Comic Sans MS" charset="0"/>
              </a:rPr>
              <a:t>under high loads Apache performed badly, changed to lighttpd</a:t>
            </a:r>
          </a:p>
          <a:p>
            <a:pPr>
              <a:buFont typeface="Wingdings" charset="0"/>
              <a:buChar char="q"/>
            </a:pPr>
            <a:r>
              <a:rPr lang="en-US">
                <a:latin typeface="Comic Sans MS" charset="0"/>
              </a:rPr>
              <a:t>Design 2: lighttpd default: By default lighttpd uses a single thread</a:t>
            </a:r>
          </a:p>
          <a:p>
            <a:pPr lvl="1">
              <a:buFont typeface="Courier New" charset="0"/>
              <a:buChar char="o"/>
            </a:pPr>
            <a:r>
              <a:rPr lang="en-US" sz="1800">
                <a:latin typeface="Comic Sans MS" charset="0"/>
              </a:rPr>
              <a:t>Problem: often stalled due to I/O</a:t>
            </a:r>
          </a:p>
          <a:p>
            <a:pPr>
              <a:buFont typeface="Wingdings" charset="0"/>
              <a:buChar char="q"/>
            </a:pPr>
            <a:r>
              <a:rPr lang="en-US">
                <a:latin typeface="Comic Sans MS" charset="0"/>
              </a:rPr>
              <a:t>Design 3: switched to multiple processes contending on shared accept</a:t>
            </a:r>
          </a:p>
          <a:p>
            <a:pPr lvl="1">
              <a:buFont typeface="Courier New" charset="0"/>
              <a:buChar char="o"/>
            </a:pPr>
            <a:r>
              <a:rPr lang="en-US" sz="2200">
                <a:latin typeface="Comic Sans MS" charset="0"/>
              </a:rPr>
              <a:t>Problems: high contention overhead/individual caches</a:t>
            </a:r>
          </a:p>
        </p:txBody>
      </p:sp>
      <p:sp>
        <p:nvSpPr>
          <p:cNvPr id="16691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425664D-79C7-D047-A6F6-546BDF2F63B1}"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39</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283046531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33400" y="228600"/>
            <a:ext cx="8229600" cy="1143000"/>
          </a:xfrm>
        </p:spPr>
        <p:txBody>
          <a:bodyPr/>
          <a:lstStyle/>
          <a:p>
            <a:r>
              <a:rPr lang="en-US" altLang="x-none" sz="2800" dirty="0">
                <a:ea typeface="ＭＳ Ｐゴシック" charset="-128"/>
              </a:rPr>
              <a:t>Recap: Direction Mechanisms</a:t>
            </a:r>
          </a:p>
        </p:txBody>
      </p:sp>
      <p:grpSp>
        <p:nvGrpSpPr>
          <p:cNvPr id="109592" name="Group 2"/>
          <p:cNvGrpSpPr>
            <a:grpSpLocks/>
          </p:cNvGrpSpPr>
          <p:nvPr/>
        </p:nvGrpSpPr>
        <p:grpSpPr bwMode="auto">
          <a:xfrm>
            <a:off x="0" y="3365810"/>
            <a:ext cx="7010400" cy="3352800"/>
            <a:chOff x="76200" y="3048000"/>
            <a:chExt cx="7010400" cy="3352800"/>
          </a:xfrm>
        </p:grpSpPr>
        <p:sp>
          <p:nvSpPr>
            <p:cNvPr id="27" name="Rectangle 26"/>
            <p:cNvSpPr/>
            <p:nvPr/>
          </p:nvSpPr>
          <p:spPr bwMode="auto">
            <a:xfrm>
              <a:off x="3276600" y="3352800"/>
              <a:ext cx="38100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Europe</a:t>
              </a:r>
            </a:p>
          </p:txBody>
        </p:sp>
        <p:sp>
          <p:nvSpPr>
            <p:cNvPr id="13" name="Rectangle 12"/>
            <p:cNvSpPr/>
            <p:nvPr/>
          </p:nvSpPr>
          <p:spPr bwMode="auto">
            <a:xfrm>
              <a:off x="762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Cluster1</a:t>
              </a:r>
              <a:br>
                <a:rPr lang="en-US" sz="2000" dirty="0">
                  <a:latin typeface="Times New Roman" pitchFamily="18" charset="0"/>
                  <a:ea typeface="+mn-ea"/>
                  <a:cs typeface="Arial" charset="0"/>
                </a:rPr>
              </a:br>
              <a:r>
                <a:rPr lang="en-US" sz="2000" dirty="0">
                  <a:latin typeface="Times New Roman" pitchFamily="18" charset="0"/>
                  <a:ea typeface="+mn-ea"/>
                  <a:cs typeface="Arial" charset="0"/>
                </a:rPr>
                <a:t>in US East</a:t>
              </a:r>
            </a:p>
          </p:txBody>
        </p:sp>
        <p:sp>
          <p:nvSpPr>
            <p:cNvPr id="14" name="Rectangle 13"/>
            <p:cNvSpPr/>
            <p:nvPr/>
          </p:nvSpPr>
          <p:spPr bwMode="auto">
            <a:xfrm>
              <a:off x="18288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US West</a:t>
              </a:r>
            </a:p>
          </p:txBody>
        </p:sp>
        <p:cxnSp>
          <p:nvCxnSpPr>
            <p:cNvPr id="109597" name="Straight Connector 24"/>
            <p:cNvCxnSpPr>
              <a:cxnSpLocks noChangeShapeType="1"/>
              <a:stCxn id="6" idx="2"/>
              <a:endCxn id="13" idx="0"/>
            </p:cNvCxnSpPr>
            <p:nvPr/>
          </p:nvCxnSpPr>
          <p:spPr bwMode="auto">
            <a:xfrm flipH="1">
              <a:off x="723900" y="3048000"/>
              <a:ext cx="7239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98" name="Straight Connector 26"/>
            <p:cNvCxnSpPr>
              <a:cxnSpLocks noChangeShapeType="1"/>
              <a:stCxn id="6" idx="2"/>
              <a:endCxn id="14" idx="0"/>
            </p:cNvCxnSpPr>
            <p:nvPr/>
          </p:nvCxnSpPr>
          <p:spPr bwMode="auto">
            <a:xfrm>
              <a:off x="1447800" y="3048000"/>
              <a:ext cx="10287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28" name="Rectangle 27"/>
            <p:cNvSpPr/>
            <p:nvPr/>
          </p:nvSpPr>
          <p:spPr bwMode="auto">
            <a:xfrm>
              <a:off x="3429000" y="51816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29" name="Rectangle 28"/>
            <p:cNvSpPr/>
            <p:nvPr/>
          </p:nvSpPr>
          <p:spPr bwMode="auto">
            <a:xfrm>
              <a:off x="3581400" y="5410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30" name="Rectangle 29"/>
            <p:cNvSpPr/>
            <p:nvPr/>
          </p:nvSpPr>
          <p:spPr bwMode="auto">
            <a:xfrm>
              <a:off x="3810000" y="55626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proxy</a:t>
              </a:r>
            </a:p>
          </p:txBody>
        </p:sp>
        <p:cxnSp>
          <p:nvCxnSpPr>
            <p:cNvPr id="109602" name="Straight Arrow Connector 31"/>
            <p:cNvCxnSpPr>
              <a:cxnSpLocks noChangeShapeType="1"/>
            </p:cNvCxnSpPr>
            <p:nvPr/>
          </p:nvCxnSpPr>
          <p:spPr bwMode="auto">
            <a:xfrm rot="5400000">
              <a:off x="3600450" y="4895850"/>
              <a:ext cx="304800" cy="2667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3" name="Straight Arrow Connector 33"/>
            <p:cNvCxnSpPr>
              <a:cxnSpLocks noChangeShapeType="1"/>
              <a:endCxn id="29" idx="0"/>
            </p:cNvCxnSpPr>
            <p:nvPr/>
          </p:nvCxnSpPr>
          <p:spPr bwMode="auto">
            <a:xfrm rot="5400000">
              <a:off x="3600450" y="5124450"/>
              <a:ext cx="5334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4" name="Straight Arrow Connector 35"/>
            <p:cNvCxnSpPr>
              <a:cxnSpLocks noChangeShapeType="1"/>
              <a:endCxn id="30" idx="0"/>
            </p:cNvCxnSpPr>
            <p:nvPr/>
          </p:nvCxnSpPr>
          <p:spPr bwMode="auto">
            <a:xfrm rot="16200000" flipH="1">
              <a:off x="3657600" y="5105400"/>
              <a:ext cx="685800" cy="2286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5" name="Straight Connector 36"/>
            <p:cNvCxnSpPr>
              <a:cxnSpLocks noChangeShapeType="1"/>
            </p:cNvCxnSpPr>
            <p:nvPr/>
          </p:nvCxnSpPr>
          <p:spPr bwMode="auto">
            <a:xfrm>
              <a:off x="198120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sp>
          <p:nvSpPr>
            <p:cNvPr id="31" name="Oval 30"/>
            <p:cNvSpPr/>
            <p:nvPr/>
          </p:nvSpPr>
          <p:spPr bwMode="auto">
            <a:xfrm>
              <a:off x="3429000" y="4038600"/>
              <a:ext cx="990600" cy="9144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Load </a:t>
              </a:r>
            </a:p>
            <a:p>
              <a:pPr algn="ctr" defTabSz="914400" eaLnBrk="0" hangingPunct="0">
                <a:defRPr/>
              </a:pPr>
              <a:r>
                <a:rPr lang="en-US" sz="2000" dirty="0">
                  <a:latin typeface="Times New Roman" pitchFamily="18" charset="0"/>
                  <a:ea typeface="+mn-ea"/>
                  <a:cs typeface="Arial" charset="0"/>
                </a:rPr>
                <a:t>balancer</a:t>
              </a:r>
            </a:p>
          </p:txBody>
        </p:sp>
        <p:cxnSp>
          <p:nvCxnSpPr>
            <p:cNvPr id="109608" name="Straight Connector 36"/>
            <p:cNvCxnSpPr>
              <a:cxnSpLocks noChangeShapeType="1"/>
            </p:cNvCxnSpPr>
            <p:nvPr/>
          </p:nvCxnSpPr>
          <p:spPr bwMode="auto">
            <a:xfrm>
              <a:off x="26035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9609" name="Straight Connector 26"/>
            <p:cNvCxnSpPr>
              <a:cxnSpLocks noChangeShapeType="1"/>
              <a:stCxn id="6" idx="2"/>
              <a:endCxn id="27" idx="0"/>
            </p:cNvCxnSpPr>
            <p:nvPr/>
          </p:nvCxnSpPr>
          <p:spPr bwMode="auto">
            <a:xfrm>
              <a:off x="1447800" y="3048000"/>
              <a:ext cx="37338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3"/>
          <p:cNvGrpSpPr>
            <a:grpSpLocks/>
          </p:cNvGrpSpPr>
          <p:nvPr/>
        </p:nvGrpSpPr>
        <p:grpSpPr bwMode="auto">
          <a:xfrm>
            <a:off x="4277592" y="5651810"/>
            <a:ext cx="2580409" cy="914400"/>
            <a:chOff x="4313583" y="5715000"/>
            <a:chExt cx="2468217" cy="914400"/>
          </a:xfrm>
        </p:grpSpPr>
        <p:sp>
          <p:nvSpPr>
            <p:cNvPr id="43" name="Oval 42"/>
            <p:cNvSpPr/>
            <p:nvPr/>
          </p:nvSpPr>
          <p:spPr bwMode="auto">
            <a:xfrm>
              <a:off x="4800600" y="5715000"/>
              <a:ext cx="685800" cy="6858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200" dirty="0">
                  <a:latin typeface="Times New Roman" pitchFamily="18" charset="0"/>
                  <a:ea typeface="+mn-ea"/>
                  <a:cs typeface="Arial" charset="0"/>
                </a:rPr>
                <a:t>Load </a:t>
              </a:r>
            </a:p>
            <a:p>
              <a:pPr algn="ctr" defTabSz="914400" eaLnBrk="0" hangingPunct="0">
                <a:defRPr/>
              </a:pPr>
              <a:r>
                <a:rPr lang="en-US" sz="1200" dirty="0">
                  <a:latin typeface="Times New Roman" pitchFamily="18" charset="0"/>
                  <a:ea typeface="+mn-ea"/>
                  <a:cs typeface="Arial" charset="0"/>
                </a:rPr>
                <a:t>balancer</a:t>
              </a:r>
            </a:p>
          </p:txBody>
        </p:sp>
        <p:cxnSp>
          <p:nvCxnSpPr>
            <p:cNvPr id="109583" name="Straight Arrow Connector 44"/>
            <p:cNvCxnSpPr>
              <a:cxnSpLocks noChangeShapeType="1"/>
            </p:cNvCxnSpPr>
            <p:nvPr/>
          </p:nvCxnSpPr>
          <p:spPr bwMode="auto">
            <a:xfrm>
              <a:off x="4313583" y="6057900"/>
              <a:ext cx="487017"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46" name="Rectangle 45"/>
            <p:cNvSpPr/>
            <p:nvPr/>
          </p:nvSpPr>
          <p:spPr bwMode="auto">
            <a:xfrm>
              <a:off x="5791200" y="5791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7" name="Rectangle 46"/>
            <p:cNvSpPr/>
            <p:nvPr/>
          </p:nvSpPr>
          <p:spPr bwMode="auto">
            <a:xfrm>
              <a:off x="5943600" y="60198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8" name="Rectangle 47"/>
            <p:cNvSpPr/>
            <p:nvPr/>
          </p:nvSpPr>
          <p:spPr bwMode="auto">
            <a:xfrm>
              <a:off x="6172200" y="61722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servers</a:t>
              </a:r>
            </a:p>
          </p:txBody>
        </p:sp>
        <p:cxnSp>
          <p:nvCxnSpPr>
            <p:cNvPr id="109587" name="Straight Arrow Connector 49"/>
            <p:cNvCxnSpPr>
              <a:cxnSpLocks noChangeShapeType="1"/>
              <a:stCxn id="43" idx="6"/>
              <a:endCxn id="46" idx="1"/>
            </p:cNvCxnSpPr>
            <p:nvPr/>
          </p:nvCxnSpPr>
          <p:spPr bwMode="auto">
            <a:xfrm flipV="1">
              <a:off x="5486400" y="6019800"/>
              <a:ext cx="3048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8" name="Straight Arrow Connector 51"/>
            <p:cNvCxnSpPr>
              <a:cxnSpLocks noChangeShapeType="1"/>
              <a:stCxn id="43" idx="6"/>
              <a:endCxn id="47" idx="1"/>
            </p:cNvCxnSpPr>
            <p:nvPr/>
          </p:nvCxnSpPr>
          <p:spPr bwMode="auto">
            <a:xfrm>
              <a:off x="5486400" y="6057900"/>
              <a:ext cx="457200" cy="1905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9" name="Straight Arrow Connector 53"/>
            <p:cNvCxnSpPr>
              <a:cxnSpLocks noChangeShapeType="1"/>
              <a:stCxn id="43" idx="6"/>
              <a:endCxn id="48" idx="1"/>
            </p:cNvCxnSpPr>
            <p:nvPr/>
          </p:nvCxnSpPr>
          <p:spPr bwMode="auto">
            <a:xfrm>
              <a:off x="5486400" y="6057900"/>
              <a:ext cx="685800" cy="3429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2" name="Group 1"/>
          <p:cNvGrpSpPr>
            <a:grpSpLocks/>
          </p:cNvGrpSpPr>
          <p:nvPr/>
        </p:nvGrpSpPr>
        <p:grpSpPr bwMode="auto">
          <a:xfrm>
            <a:off x="990600" y="2146610"/>
            <a:ext cx="6629400" cy="1295400"/>
            <a:chOff x="990600" y="1752600"/>
            <a:chExt cx="6629400" cy="1295400"/>
          </a:xfrm>
        </p:grpSpPr>
        <p:sp>
          <p:nvSpPr>
            <p:cNvPr id="5" name="Rectangle 4"/>
            <p:cNvSpPr/>
            <p:nvPr/>
          </p:nvSpPr>
          <p:spPr bwMode="auto">
            <a:xfrm>
              <a:off x="32004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name1</a:t>
              </a:r>
            </a:p>
          </p:txBody>
        </p:sp>
        <p:sp>
          <p:nvSpPr>
            <p:cNvPr id="6" name="Rectangle 5"/>
            <p:cNvSpPr/>
            <p:nvPr/>
          </p:nvSpPr>
          <p:spPr bwMode="auto">
            <a:xfrm>
              <a:off x="990600" y="25146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IP1</a:t>
              </a:r>
            </a:p>
          </p:txBody>
        </p:sp>
        <p:sp>
          <p:nvSpPr>
            <p:cNvPr id="9" name="Rectangle 8"/>
            <p:cNvSpPr/>
            <p:nvPr/>
          </p:nvSpPr>
          <p:spPr bwMode="auto">
            <a:xfrm>
              <a:off x="43434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IP2</a:t>
              </a:r>
            </a:p>
          </p:txBody>
        </p:sp>
        <p:sp>
          <p:nvSpPr>
            <p:cNvPr id="10" name="Rectangle 9"/>
            <p:cNvSpPr/>
            <p:nvPr/>
          </p:nvSpPr>
          <p:spPr bwMode="auto">
            <a:xfrm>
              <a:off x="68580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err="1">
                  <a:latin typeface="Times New Roman" pitchFamily="18" charset="0"/>
                  <a:ea typeface="+mn-ea"/>
                  <a:cs typeface="Arial" charset="0"/>
                </a:rPr>
                <a:t>IPn</a:t>
              </a:r>
              <a:endParaRPr lang="en-US" dirty="0">
                <a:latin typeface="Times New Roman" pitchFamily="18" charset="0"/>
                <a:ea typeface="+mn-ea"/>
                <a:cs typeface="Arial" charset="0"/>
              </a:endParaRPr>
            </a:p>
          </p:txBody>
        </p:sp>
        <p:cxnSp>
          <p:nvCxnSpPr>
            <p:cNvPr id="109578" name="Straight Connector 18"/>
            <p:cNvCxnSpPr>
              <a:cxnSpLocks noChangeShapeType="1"/>
              <a:endCxn id="6" idx="0"/>
            </p:cNvCxnSpPr>
            <p:nvPr/>
          </p:nvCxnSpPr>
          <p:spPr bwMode="auto">
            <a:xfrm flipH="1">
              <a:off x="1371600" y="2209800"/>
              <a:ext cx="2819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79" name="Straight Connector 20"/>
            <p:cNvCxnSpPr>
              <a:cxnSpLocks noChangeShapeType="1"/>
              <a:endCxn id="9" idx="0"/>
            </p:cNvCxnSpPr>
            <p:nvPr/>
          </p:nvCxnSpPr>
          <p:spPr bwMode="auto">
            <a:xfrm>
              <a:off x="4191000" y="2209800"/>
              <a:ext cx="5334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80" name="Straight Connector 22"/>
            <p:cNvCxnSpPr>
              <a:cxnSpLocks noChangeShapeType="1"/>
              <a:endCxn id="10" idx="0"/>
            </p:cNvCxnSpPr>
            <p:nvPr/>
          </p:nvCxnSpPr>
          <p:spPr bwMode="auto">
            <a:xfrm>
              <a:off x="4191000" y="2209800"/>
              <a:ext cx="30480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44" name="Rectangle 43"/>
            <p:cNvSpPr/>
            <p:nvPr/>
          </p:nvSpPr>
          <p:spPr bwMode="auto">
            <a:xfrm>
              <a:off x="57150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name2</a:t>
              </a:r>
            </a:p>
          </p:txBody>
        </p:sp>
      </p:grpSp>
      <p:cxnSp>
        <p:nvCxnSpPr>
          <p:cNvPr id="50" name="Straight Connector 18"/>
          <p:cNvCxnSpPr>
            <a:cxnSpLocks noChangeShapeType="1"/>
            <a:endCxn id="5" idx="0"/>
          </p:cNvCxnSpPr>
          <p:nvPr/>
        </p:nvCxnSpPr>
        <p:spPr bwMode="auto">
          <a:xfrm flipH="1">
            <a:off x="4076700" y="1953787"/>
            <a:ext cx="1104900" cy="192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51" name="Straight Connector 18"/>
          <p:cNvCxnSpPr>
            <a:cxnSpLocks noChangeShapeType="1"/>
            <a:endCxn id="44" idx="0"/>
          </p:cNvCxnSpPr>
          <p:nvPr/>
        </p:nvCxnSpPr>
        <p:spPr bwMode="auto">
          <a:xfrm>
            <a:off x="5448300" y="1935899"/>
            <a:ext cx="1143000" cy="2107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49" name="Rectangle 48"/>
          <p:cNvSpPr/>
          <p:nvPr/>
        </p:nvSpPr>
        <p:spPr bwMode="auto">
          <a:xfrm>
            <a:off x="4572000" y="15240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App</a:t>
            </a:r>
          </a:p>
        </p:txBody>
      </p:sp>
      <p:sp>
        <p:nvSpPr>
          <p:cNvPr id="3" name="Rectangle 2"/>
          <p:cNvSpPr/>
          <p:nvPr/>
        </p:nvSpPr>
        <p:spPr>
          <a:xfrm>
            <a:off x="7740501" y="2375210"/>
            <a:ext cx="1394934" cy="707886"/>
          </a:xfrm>
          <a:prstGeom prst="rect">
            <a:avLst/>
          </a:prstGeom>
          <a:ln>
            <a:solidFill>
              <a:schemeClr val="tx1"/>
            </a:solidFill>
          </a:ln>
        </p:spPr>
        <p:txBody>
          <a:bodyPr wrap="none">
            <a:spAutoFit/>
          </a:bodyPr>
          <a:lstStyle/>
          <a:p>
            <a:r>
              <a:rPr lang="en-US" altLang="x-none" sz="2000" dirty="0"/>
              <a:t>- </a:t>
            </a:r>
            <a:r>
              <a:rPr lang="en-US" altLang="x-none" sz="2000" dirty="0" err="1"/>
              <a:t>cname</a:t>
            </a:r>
            <a:endParaRPr lang="en-US" altLang="x-none" sz="2000" dirty="0"/>
          </a:p>
          <a:p>
            <a:r>
              <a:rPr lang="en-US" sz="2000" dirty="0"/>
              <a:t>- hierarchy</a:t>
            </a:r>
          </a:p>
        </p:txBody>
      </p:sp>
      <p:sp>
        <p:nvSpPr>
          <p:cNvPr id="42" name="Rectangle 41"/>
          <p:cNvSpPr/>
          <p:nvPr/>
        </p:nvSpPr>
        <p:spPr>
          <a:xfrm>
            <a:off x="7086600" y="3934671"/>
            <a:ext cx="2036135" cy="1323439"/>
          </a:xfrm>
          <a:prstGeom prst="rect">
            <a:avLst/>
          </a:prstGeom>
          <a:ln>
            <a:solidFill>
              <a:schemeClr val="tx1"/>
            </a:solidFill>
          </a:ln>
        </p:spPr>
        <p:txBody>
          <a:bodyPr wrap="none">
            <a:spAutoFit/>
          </a:bodyPr>
          <a:lstStyle/>
          <a:p>
            <a:r>
              <a:rPr lang="en-US" altLang="x-none" sz="2000" dirty="0"/>
              <a:t>Smart switch/LB</a:t>
            </a:r>
            <a:br>
              <a:rPr lang="en-US" altLang="x-none" sz="2000" dirty="0"/>
            </a:br>
            <a:r>
              <a:rPr lang="en-US" altLang="x-none" sz="2000" dirty="0">
                <a:solidFill>
                  <a:schemeClr val="bg2">
                    <a:lumMod val="20000"/>
                    <a:lumOff val="80000"/>
                  </a:schemeClr>
                </a:solidFill>
              </a:rPr>
              <a:t>- NAT rewrite</a:t>
            </a:r>
            <a:br>
              <a:rPr lang="en-US" altLang="x-none" sz="2000" dirty="0">
                <a:solidFill>
                  <a:schemeClr val="bg2">
                    <a:lumMod val="20000"/>
                    <a:lumOff val="80000"/>
                  </a:schemeClr>
                </a:solidFill>
              </a:rPr>
            </a:br>
            <a:r>
              <a:rPr lang="en-US" altLang="x-none" sz="2000" dirty="0">
                <a:solidFill>
                  <a:schemeClr val="bg2">
                    <a:lumMod val="20000"/>
                    <a:lumOff val="80000"/>
                  </a:schemeClr>
                </a:solidFill>
              </a:rPr>
              <a:t>- Direct reply</a:t>
            </a:r>
            <a:br>
              <a:rPr lang="en-US" altLang="x-none" sz="2000" dirty="0">
                <a:solidFill>
                  <a:schemeClr val="bg2">
                    <a:lumMod val="20000"/>
                    <a:lumOff val="80000"/>
                  </a:schemeClr>
                </a:solidFill>
              </a:rPr>
            </a:br>
            <a:r>
              <a:rPr lang="en-US" altLang="x-none" sz="2000" dirty="0">
                <a:solidFill>
                  <a:schemeClr val="bg2">
                    <a:lumMod val="20000"/>
                    <a:lumOff val="80000"/>
                  </a:schemeClr>
                </a:solidFill>
              </a:rPr>
              <a:t>- NLB</a:t>
            </a:r>
          </a:p>
        </p:txBody>
      </p:sp>
      <p:sp>
        <p:nvSpPr>
          <p:cNvPr id="45" name="Rectangle 44"/>
          <p:cNvSpPr/>
          <p:nvPr/>
        </p:nvSpPr>
        <p:spPr>
          <a:xfrm>
            <a:off x="7086600" y="5371090"/>
            <a:ext cx="2036135" cy="1323439"/>
          </a:xfrm>
          <a:prstGeom prst="rect">
            <a:avLst/>
          </a:prstGeom>
          <a:ln>
            <a:solidFill>
              <a:schemeClr val="tx1"/>
            </a:solidFill>
          </a:ln>
        </p:spPr>
        <p:txBody>
          <a:bodyPr wrap="square">
            <a:spAutoFit/>
          </a:bodyPr>
          <a:lstStyle/>
          <a:p>
            <a:r>
              <a:rPr lang="en-US" altLang="x-none" sz="2000" dirty="0"/>
              <a:t>Proxy as a </a:t>
            </a:r>
            <a:br>
              <a:rPr lang="en-US" altLang="x-none" sz="2000" dirty="0"/>
            </a:br>
            <a:r>
              <a:rPr lang="en-US" altLang="x-none" sz="2000" dirty="0"/>
              <a:t>mechanism for</a:t>
            </a:r>
            <a:br>
              <a:rPr lang="en-US" altLang="x-none" sz="2000" dirty="0"/>
            </a:br>
            <a:r>
              <a:rPr lang="en-US" altLang="x-none" sz="2000" dirty="0"/>
              <a:t>replica content</a:t>
            </a:r>
            <a:br>
              <a:rPr lang="en-US" altLang="x-none" sz="2000" dirty="0"/>
            </a:br>
            <a:r>
              <a:rPr lang="en-US" altLang="x-none" sz="2000" dirty="0"/>
              <a:t>consistency</a:t>
            </a:r>
          </a:p>
        </p:txBody>
      </p:sp>
      <p:sp>
        <p:nvSpPr>
          <p:cNvPr id="52" name="Slide Number Placeholder 1">
            <a:extLst>
              <a:ext uri="{FF2B5EF4-FFF2-40B4-BE49-F238E27FC236}">
                <a16:creationId xmlns:a16="http://schemas.microsoft.com/office/drawing/2014/main" id="{186C2980-3E17-B44E-A888-8B3DFA98E282}"/>
              </a:ext>
            </a:extLst>
          </p:cNvPr>
          <p:cNvSpPr txBox="1">
            <a:spLocks/>
          </p:cNvSpPr>
          <p:nvPr/>
        </p:nvSpPr>
        <p:spPr bwMode="auto">
          <a:xfrm>
            <a:off x="8643764" y="6490010"/>
            <a:ext cx="457200" cy="457200"/>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defPPr>
              <a:defRPr lang="en-US"/>
            </a:defPPr>
            <a:lvl1pPr algn="l" defTabSz="913276" rtl="0" eaLnBrk="1" fontAlgn="auto" hangingPunct="1">
              <a:spcBef>
                <a:spcPts val="0"/>
              </a:spcBef>
              <a:spcAft>
                <a:spcPts val="0"/>
              </a:spcAft>
              <a:defRPr sz="1200" kern="1200">
                <a:solidFill>
                  <a:srgbClr val="000000"/>
                </a:solidFill>
                <a:latin typeface="Tahoma" pitchFamily="34" charset="0"/>
                <a:ea typeface="+mn-ea"/>
                <a:cs typeface="+mn-cs"/>
              </a:defRPr>
            </a:lvl1pPr>
            <a:lvl2pPr marL="4556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3pPr>
            <a:lvl4pPr marL="13684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4pPr>
            <a:lvl5pPr marL="18256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algn="r" defTabSz="912813" fontAlgn="base">
              <a:spcBef>
                <a:spcPct val="0"/>
              </a:spcBef>
              <a:spcAft>
                <a:spcPct val="0"/>
              </a:spcAft>
            </a:pPr>
            <a:fld id="{5CF18E99-E738-5E4A-97A0-5D13B0FB1784}" type="slidenum">
              <a:rPr lang="en-US" altLang="x-none" sz="1400" smtClean="0">
                <a:latin typeface="Comic Sans MS" charset="0"/>
                <a:ea typeface="ＭＳ Ｐゴシック" charset="-128"/>
              </a:rPr>
              <a:pPr algn="r" defTabSz="912813" fontAlgn="base">
                <a:spcBef>
                  <a:spcPct val="0"/>
                </a:spcBef>
                <a:spcAft>
                  <a:spcPct val="0"/>
                </a:spcAft>
              </a:pPr>
              <a:t>4</a:t>
            </a:fld>
            <a:endParaRPr lang="en-US" altLang="x-none" sz="1400" dirty="0">
              <a:latin typeface="Comic Sans MS" charset="0"/>
              <a:ea typeface="ＭＳ Ｐゴシック" charset="-128"/>
            </a:endParaRPr>
          </a:p>
        </p:txBody>
      </p:sp>
    </p:spTree>
    <p:extLst>
      <p:ext uri="{BB962C8B-B14F-4D97-AF65-F5344CB8AC3E}">
        <p14:creationId xmlns:p14="http://schemas.microsoft.com/office/powerpoint/2010/main" val="1412764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1" name="Title 1"/>
          <p:cNvSpPr>
            <a:spLocks noGrp="1"/>
          </p:cNvSpPr>
          <p:nvPr>
            <p:ph type="title"/>
          </p:nvPr>
        </p:nvSpPr>
        <p:spPr/>
        <p:txBody>
          <a:bodyPr/>
          <a:lstStyle/>
          <a:p>
            <a:r>
              <a:rPr lang="en-US" sz="3600">
                <a:latin typeface="Comic Sans MS" charset="0"/>
              </a:rPr>
              <a:t>Thumbnails Server: lighttpd/aio</a:t>
            </a:r>
          </a:p>
        </p:txBody>
      </p:sp>
      <p:sp>
        <p:nvSpPr>
          <p:cNvPr id="16896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BAC3D22-D867-6048-BCF3-877F9FD17EB3}"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40</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pic>
        <p:nvPicPr>
          <p:cNvPr id="168963" name="Picture 2"/>
          <p:cNvPicPr>
            <a:picLocks noChangeAspect="1" noChangeArrowheads="1"/>
          </p:cNvPicPr>
          <p:nvPr/>
        </p:nvPicPr>
        <p:blipFill>
          <a:blip r:embed="rId3">
            <a:extLst>
              <a:ext uri="{28A0092B-C50C-407E-A947-70E740481C1C}">
                <a14:useLocalDpi xmlns:a14="http://schemas.microsoft.com/office/drawing/2010/main" val="0"/>
              </a:ext>
            </a:extLst>
          </a:blip>
          <a:srcRect l="14063" t="31711" r="47266" b="26566"/>
          <a:stretch>
            <a:fillRect/>
          </a:stretch>
        </p:blipFill>
        <p:spPr bwMode="auto">
          <a:xfrm>
            <a:off x="990600" y="1524000"/>
            <a:ext cx="6781800" cy="513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9442337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p:cNvSpPr>
            <a:spLocks noGrp="1"/>
          </p:cNvSpPr>
          <p:nvPr>
            <p:ph type="title"/>
          </p:nvPr>
        </p:nvSpPr>
        <p:spPr/>
        <p:txBody>
          <a:bodyPr/>
          <a:lstStyle/>
          <a:p>
            <a:r>
              <a:rPr lang="en-US" sz="3600" dirty="0">
                <a:latin typeface="Comic Sans MS" charset="0"/>
              </a:rPr>
              <a:t>Example Server Systems</a:t>
            </a:r>
          </a:p>
        </p:txBody>
      </p:sp>
      <p:sp>
        <p:nvSpPr>
          <p:cNvPr id="175106" name="Slide Number Placeholder 3"/>
          <p:cNvSpPr>
            <a:spLocks noGrp="1"/>
          </p:cNvSpPr>
          <p:nvPr>
            <p:ph type="sldNum" sz="quarter" idx="11"/>
          </p:nvPr>
        </p:nvSpPr>
        <p:spPr>
          <a:xfrm>
            <a:off x="5111750" y="6324600"/>
            <a:ext cx="3956050" cy="4556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2AE8E732-657F-7D4D-95DD-7D089033804E}"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41</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pic>
        <p:nvPicPr>
          <p:cNvPr id="175107" name="Picture 1"/>
          <p:cNvPicPr>
            <a:picLocks noChangeAspect="1"/>
          </p:cNvPicPr>
          <p:nvPr/>
        </p:nvPicPr>
        <p:blipFill>
          <a:blip r:embed="rId3">
            <a:extLst>
              <a:ext uri="{28A0092B-C50C-407E-A947-70E740481C1C}">
                <a14:useLocalDpi xmlns:a14="http://schemas.microsoft.com/office/drawing/2010/main" val="0"/>
              </a:ext>
            </a:extLst>
          </a:blip>
          <a:srcRect t="13426"/>
          <a:stretch>
            <a:fillRect/>
          </a:stretch>
        </p:blipFill>
        <p:spPr bwMode="auto">
          <a:xfrm>
            <a:off x="217488" y="2752725"/>
            <a:ext cx="2751137" cy="2438400"/>
          </a:xfrm>
          <a:prstGeom prst="rect">
            <a:avLst/>
          </a:prstGeom>
          <a:noFill/>
          <a:ln w="9525">
            <a:solidFill>
              <a:srgbClr val="660066"/>
            </a:solidFill>
            <a:miter lim="800000"/>
            <a:headEnd/>
            <a:tailEnd/>
          </a:ln>
          <a:extLst>
            <a:ext uri="{909E8E84-426E-40dd-AFC4-6F175D3DCCD1}">
              <a14:hiddenFill xmlns:a14="http://schemas.microsoft.com/office/drawing/2010/main" xmlns="">
                <a:solidFill>
                  <a:srgbClr val="FFFFFF"/>
                </a:solidFill>
              </a14:hiddenFill>
            </a:ext>
          </a:extLst>
        </p:spPr>
      </p:pic>
      <p:pic>
        <p:nvPicPr>
          <p:cNvPr id="17510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743200"/>
            <a:ext cx="2808288" cy="2447925"/>
          </a:xfrm>
          <a:prstGeom prst="rect">
            <a:avLst/>
          </a:prstGeom>
          <a:noFill/>
          <a:ln w="9525">
            <a:solidFill>
              <a:srgbClr val="660066"/>
            </a:solidFill>
            <a:miter lim="800000"/>
            <a:headEnd/>
            <a:tailEnd/>
          </a:ln>
          <a:extLst>
            <a:ext uri="{909E8E84-426E-40dd-AFC4-6F175D3DCCD1}">
              <a14:hiddenFill xmlns:a14="http://schemas.microsoft.com/office/drawing/2010/main" xmlns="">
                <a:solidFill>
                  <a:srgbClr val="FFFFFF"/>
                </a:solidFill>
              </a14:hiddenFill>
            </a:ext>
          </a:extLst>
        </p:spPr>
      </p:pic>
      <p:pic>
        <p:nvPicPr>
          <p:cNvPr id="17510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1088" y="2752725"/>
            <a:ext cx="2819400" cy="2438400"/>
          </a:xfrm>
          <a:prstGeom prst="rect">
            <a:avLst/>
          </a:prstGeom>
          <a:noFill/>
          <a:ln w="9525">
            <a:solidFill>
              <a:srgbClr val="660066"/>
            </a:solidFill>
            <a:miter lim="800000"/>
            <a:headEnd/>
            <a:tailEnd/>
          </a:ln>
          <a:extLst>
            <a:ext uri="{909E8E84-426E-40dd-AFC4-6F175D3DCCD1}">
              <a14:hiddenFill xmlns:a14="http://schemas.microsoft.com/office/drawing/2010/main" xmlns="">
                <a:solidFill>
                  <a:srgbClr val="FFFFFF"/>
                </a:solidFill>
              </a14:hiddenFill>
            </a:ext>
          </a:extLst>
        </p:spPr>
      </p:pic>
      <p:sp>
        <p:nvSpPr>
          <p:cNvPr id="175110" name="Rectangle 4"/>
          <p:cNvSpPr>
            <a:spLocks noChangeArrowheads="1"/>
          </p:cNvSpPr>
          <p:nvPr/>
        </p:nvSpPr>
        <p:spPr bwMode="auto">
          <a:xfrm>
            <a:off x="304800" y="6248400"/>
            <a:ext cx="822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http://eeweb.poly.edu/faculty/yongliu/docs/imc12.pdf</a:t>
            </a:r>
          </a:p>
        </p:txBody>
      </p:sp>
    </p:spTree>
    <p:extLst>
      <p:ext uri="{BB962C8B-B14F-4D97-AF65-F5344CB8AC3E}">
        <p14:creationId xmlns:p14="http://schemas.microsoft.com/office/powerpoint/2010/main" val="18615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4114800" y="2209800"/>
            <a:ext cx="1600200" cy="10668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
        <p:nvSpPr>
          <p:cNvPr id="173058" name="Title 1"/>
          <p:cNvSpPr>
            <a:spLocks noGrp="1"/>
          </p:cNvSpPr>
          <p:nvPr>
            <p:ph type="title"/>
          </p:nvPr>
        </p:nvSpPr>
        <p:spPr>
          <a:xfrm>
            <a:off x="533400" y="304800"/>
            <a:ext cx="8305800" cy="865188"/>
          </a:xfrm>
        </p:spPr>
        <p:txBody>
          <a:bodyPr/>
          <a:lstStyle/>
          <a:p>
            <a:r>
              <a:rPr lang="en-US" sz="3200">
                <a:latin typeface="Comic Sans MS" charset="0"/>
              </a:rPr>
              <a:t>Scalability of Server-Only Approaches</a:t>
            </a:r>
          </a:p>
        </p:txBody>
      </p:sp>
      <p:sp>
        <p:nvSpPr>
          <p:cNvPr id="1730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940A993-1CF5-CD43-8252-D854B5F60B43}"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42</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grpSp>
        <p:nvGrpSpPr>
          <p:cNvPr id="173060" name="Group 4"/>
          <p:cNvGrpSpPr>
            <a:grpSpLocks/>
          </p:cNvGrpSpPr>
          <p:nvPr/>
        </p:nvGrpSpPr>
        <p:grpSpPr bwMode="auto">
          <a:xfrm>
            <a:off x="2133600" y="2286000"/>
            <a:ext cx="5135563" cy="3733800"/>
            <a:chOff x="298" y="721"/>
            <a:chExt cx="3235" cy="2352"/>
          </a:xfrm>
        </p:grpSpPr>
        <p:sp>
          <p:nvSpPr>
            <p:cNvPr id="173071" name="Rectangle 5"/>
            <p:cNvSpPr>
              <a:spLocks noChangeArrowheads="1"/>
            </p:cNvSpPr>
            <p:nvPr/>
          </p:nvSpPr>
          <p:spPr bwMode="auto">
            <a:xfrm>
              <a:off x="1876" y="961"/>
              <a:ext cx="198" cy="18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2"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3"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4"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5"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6" name="Line 11"/>
            <p:cNvSpPr>
              <a:spLocks noChangeShapeType="1"/>
            </p:cNvSpPr>
            <p:nvPr/>
          </p:nvSpPr>
          <p:spPr bwMode="auto">
            <a:xfrm flipH="1">
              <a:off x="1746" y="1148"/>
              <a:ext cx="206" cy="46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7" name="Line 13"/>
            <p:cNvSpPr>
              <a:spLocks noChangeShapeType="1"/>
            </p:cNvSpPr>
            <p:nvPr/>
          </p:nvSpPr>
          <p:spPr bwMode="auto">
            <a:xfrm flipH="1">
              <a:off x="1232" y="1609"/>
              <a:ext cx="511" cy="7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8" name="Line 14"/>
            <p:cNvSpPr>
              <a:spLocks noChangeShapeType="1"/>
            </p:cNvSpPr>
            <p:nvPr/>
          </p:nvSpPr>
          <p:spPr bwMode="auto">
            <a:xfrm flipH="1">
              <a:off x="1554" y="1620"/>
              <a:ext cx="200" cy="95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79" name="Line 15"/>
            <p:cNvSpPr>
              <a:spLocks noChangeShapeType="1"/>
            </p:cNvSpPr>
            <p:nvPr/>
          </p:nvSpPr>
          <p:spPr bwMode="auto">
            <a:xfrm>
              <a:off x="1743" y="1620"/>
              <a:ext cx="632" cy="62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80" name="Text Box 16"/>
            <p:cNvSpPr txBox="1">
              <a:spLocks noChangeArrowheads="1"/>
            </p:cNvSpPr>
            <p:nvPr/>
          </p:nvSpPr>
          <p:spPr bwMode="auto">
            <a:xfrm>
              <a:off x="2602" y="721"/>
              <a:ext cx="931"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24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edge. servers</a:t>
              </a:r>
            </a:p>
          </p:txBody>
        </p:sp>
        <p:sp>
          <p:nvSpPr>
            <p:cNvPr id="173081" name="Text Box 17"/>
            <p:cNvSpPr txBox="1">
              <a:spLocks noChangeArrowheads="1"/>
            </p:cNvSpPr>
            <p:nvPr/>
          </p:nvSpPr>
          <p:spPr bwMode="auto">
            <a:xfrm>
              <a:off x="1786" y="129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24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24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24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3082" name="Text Box 18"/>
            <p:cNvSpPr txBox="1">
              <a:spLocks noChangeArrowheads="1"/>
            </p:cNvSpPr>
            <p:nvPr/>
          </p:nvSpPr>
          <p:spPr bwMode="auto">
            <a:xfrm>
              <a:off x="298" y="1842"/>
              <a:ext cx="63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73083" name="Text Box 19"/>
            <p:cNvSpPr txBox="1">
              <a:spLocks noChangeArrowheads="1"/>
            </p:cNvSpPr>
            <p:nvPr/>
          </p:nvSpPr>
          <p:spPr bwMode="auto">
            <a:xfrm>
              <a:off x="415" y="2432"/>
              <a:ext cx="63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73084" name="Text Box 20"/>
            <p:cNvSpPr txBox="1">
              <a:spLocks noChangeArrowheads="1"/>
            </p:cNvSpPr>
            <p:nvPr/>
          </p:nvSpPr>
          <p:spPr bwMode="auto">
            <a:xfrm>
              <a:off x="1020" y="2840"/>
              <a:ext cx="63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73085" name="Text Box 21"/>
            <p:cNvSpPr txBox="1">
              <a:spLocks noChangeArrowheads="1"/>
            </p:cNvSpPr>
            <p:nvPr/>
          </p:nvSpPr>
          <p:spPr bwMode="auto">
            <a:xfrm>
              <a:off x="2426" y="2523"/>
              <a:ext cx="63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73086"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87"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88"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73061" name="Line 13"/>
          <p:cNvSpPr>
            <a:spLocks noChangeShapeType="1"/>
          </p:cNvSpPr>
          <p:nvPr/>
        </p:nvSpPr>
        <p:spPr bwMode="auto">
          <a:xfrm flipH="1">
            <a:off x="3255963" y="3695700"/>
            <a:ext cx="1189037" cy="83343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62" name="Rectangle 5"/>
          <p:cNvSpPr>
            <a:spLocks noChangeArrowheads="1"/>
          </p:cNvSpPr>
          <p:nvPr/>
        </p:nvSpPr>
        <p:spPr bwMode="auto">
          <a:xfrm>
            <a:off x="3024188" y="2392363"/>
            <a:ext cx="431800" cy="431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3063" name="Text Box 16"/>
          <p:cNvSpPr txBox="1">
            <a:spLocks noChangeArrowheads="1"/>
          </p:cNvSpPr>
          <p:nvPr/>
        </p:nvSpPr>
        <p:spPr bwMode="auto">
          <a:xfrm>
            <a:off x="2665413" y="1952625"/>
            <a:ext cx="12239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24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DNS</a:t>
            </a:r>
          </a:p>
        </p:txBody>
      </p:sp>
      <p:cxnSp>
        <p:nvCxnSpPr>
          <p:cNvPr id="173064" name="Straight Connector 31"/>
          <p:cNvCxnSpPr>
            <a:cxnSpLocks noChangeShapeType="1"/>
            <a:stCxn id="173062" idx="2"/>
            <a:endCxn id="173072" idx="0"/>
          </p:cNvCxnSpPr>
          <p:nvPr/>
        </p:nvCxnSpPr>
        <p:spPr bwMode="auto">
          <a:xfrm rot="5400000">
            <a:off x="2351088" y="3536950"/>
            <a:ext cx="1601787" cy="176213"/>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xmlns="">
                <a:noFill/>
              </a14:hiddenFill>
            </a:ext>
          </a:extLst>
        </p:spPr>
      </p:cxnSp>
      <p:cxnSp>
        <p:nvCxnSpPr>
          <p:cNvPr id="173065" name="Straight Connector 34"/>
          <p:cNvCxnSpPr>
            <a:cxnSpLocks noChangeShapeType="1"/>
            <a:stCxn id="173062" idx="2"/>
            <a:endCxn id="173073" idx="0"/>
          </p:cNvCxnSpPr>
          <p:nvPr/>
        </p:nvCxnSpPr>
        <p:spPr bwMode="auto">
          <a:xfrm rot="16200000" flipH="1">
            <a:off x="2314576" y="3749675"/>
            <a:ext cx="2106612" cy="255587"/>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xmlns="">
                <a:noFill/>
              </a14:hiddenFill>
            </a:ext>
          </a:extLst>
        </p:spPr>
      </p:cxnSp>
      <p:cxnSp>
        <p:nvCxnSpPr>
          <p:cNvPr id="173066" name="Straight Connector 35"/>
          <p:cNvCxnSpPr>
            <a:cxnSpLocks noChangeShapeType="1"/>
            <a:endCxn id="173075" idx="0"/>
          </p:cNvCxnSpPr>
          <p:nvPr/>
        </p:nvCxnSpPr>
        <p:spPr bwMode="auto">
          <a:xfrm>
            <a:off x="3435350" y="2768600"/>
            <a:ext cx="2149475" cy="1873250"/>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xmlns="">
                <a:noFill/>
              </a14:hiddenFill>
            </a:ext>
          </a:extLst>
        </p:spPr>
      </p:cxnSp>
      <p:cxnSp>
        <p:nvCxnSpPr>
          <p:cNvPr id="173067" name="Straight Connector 38"/>
          <p:cNvCxnSpPr>
            <a:cxnSpLocks noChangeShapeType="1"/>
            <a:endCxn id="173078" idx="1"/>
          </p:cNvCxnSpPr>
          <p:nvPr/>
        </p:nvCxnSpPr>
        <p:spPr bwMode="auto">
          <a:xfrm rot="16200000" flipH="1">
            <a:off x="2534444" y="3629819"/>
            <a:ext cx="2425700" cy="760412"/>
          </a:xfrm>
          <a:prstGeom prst="line">
            <a:avLst/>
          </a:prstGeom>
          <a:noFill/>
          <a:ln w="3175">
            <a:solidFill>
              <a:schemeClr val="tx1"/>
            </a:solidFill>
            <a:prstDash val="dash"/>
            <a:round/>
            <a:headEnd type="triangle" w="med" len="med"/>
            <a:tailEnd type="triangle" w="med" len="med"/>
          </a:ln>
          <a:extLst>
            <a:ext uri="{909E8E84-426E-40dd-AFC4-6F175D3DCCD1}">
              <a14:hiddenFill xmlns:a14="http://schemas.microsoft.com/office/drawing/2010/main" xmlns="">
                <a:noFill/>
              </a14:hiddenFill>
            </a:ext>
          </a:extLst>
        </p:spPr>
      </p:cxnSp>
      <p:sp>
        <p:nvSpPr>
          <p:cNvPr id="173068" name="Isosceles Triangle 1"/>
          <p:cNvSpPr>
            <a:spLocks noChangeArrowheads="1"/>
          </p:cNvSpPr>
          <p:nvPr/>
        </p:nvSpPr>
        <p:spPr bwMode="auto">
          <a:xfrm>
            <a:off x="4876800" y="1676400"/>
            <a:ext cx="304800" cy="304800"/>
          </a:xfrm>
          <a:prstGeom prst="triangle">
            <a:avLst>
              <a:gd name="adj" fmla="val 50000"/>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cxnSp>
        <p:nvCxnSpPr>
          <p:cNvPr id="173069" name="Straight Connector 35"/>
          <p:cNvCxnSpPr>
            <a:cxnSpLocks noChangeShapeType="1"/>
            <a:endCxn id="173071" idx="0"/>
          </p:cNvCxnSpPr>
          <p:nvPr/>
        </p:nvCxnSpPr>
        <p:spPr bwMode="auto">
          <a:xfrm flipH="1">
            <a:off x="4795838" y="1981200"/>
            <a:ext cx="233362" cy="6858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73070" name="Text Box 16"/>
          <p:cNvSpPr txBox="1">
            <a:spLocks noChangeArrowheads="1"/>
          </p:cNvSpPr>
          <p:nvPr/>
        </p:nvSpPr>
        <p:spPr bwMode="auto">
          <a:xfrm>
            <a:off x="5105400" y="1366838"/>
            <a:ext cx="147796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24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origin</a:t>
            </a:r>
          </a:p>
        </p:txBody>
      </p:sp>
    </p:spTree>
    <p:extLst>
      <p:ext uri="{BB962C8B-B14F-4D97-AF65-F5344CB8AC3E}">
        <p14:creationId xmlns:p14="http://schemas.microsoft.com/office/powerpoint/2010/main" val="4220746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p:cNvSpPr>
          <p:nvPr>
            <p:ph type="title"/>
          </p:nvPr>
        </p:nvSpPr>
        <p:spPr/>
        <p:txBody>
          <a:bodyPr/>
          <a:lstStyle/>
          <a:p>
            <a:r>
              <a:rPr lang="en-US">
                <a:latin typeface="Comic Sans MS" charset="0"/>
              </a:rPr>
              <a:t>Outline</a:t>
            </a:r>
          </a:p>
        </p:txBody>
      </p:sp>
      <p:sp>
        <p:nvSpPr>
          <p:cNvPr id="171010" name="Content Placeholder 2"/>
          <p:cNvSpPr>
            <a:spLocks noGrp="1"/>
          </p:cNvSpPr>
          <p:nvPr>
            <p:ph idx="1"/>
          </p:nvPr>
        </p:nvSpPr>
        <p:spPr/>
        <p:txBody>
          <a:bodyPr/>
          <a:lstStyle/>
          <a:p>
            <a:pPr>
              <a:buFont typeface="Wingdings" charset="0"/>
              <a:buChar char="q"/>
            </a:pPr>
            <a:r>
              <a:rPr lang="en-US" dirty="0">
                <a:latin typeface="Comic Sans MS" charset="0"/>
              </a:rPr>
              <a:t>Admin and recap</a:t>
            </a:r>
          </a:p>
          <a:p>
            <a:pPr>
              <a:buFont typeface="Wingdings" charset="0"/>
              <a:buChar char="q"/>
            </a:pPr>
            <a:r>
              <a:rPr lang="en-US" dirty="0">
                <a:latin typeface="Comic Sans MS" charset="0"/>
              </a:rPr>
              <a:t>Multiple servers</a:t>
            </a:r>
          </a:p>
          <a:p>
            <a:pPr>
              <a:buFont typeface="Wingdings" charset="0"/>
              <a:buChar char="q"/>
            </a:pPr>
            <a:r>
              <a:rPr lang="en-US" dirty="0">
                <a:latin typeface="Comic Sans MS" charset="0"/>
              </a:rPr>
              <a:t>Application overlays</a:t>
            </a:r>
          </a:p>
          <a:p>
            <a:pPr lvl="1">
              <a:buFont typeface="Courier New" charset="0"/>
              <a:buChar char="o"/>
            </a:pPr>
            <a:r>
              <a:rPr lang="en-US" dirty="0">
                <a:latin typeface="Comic Sans MS" charset="0"/>
              </a:rPr>
              <a:t>potential</a:t>
            </a:r>
          </a:p>
        </p:txBody>
      </p:sp>
      <p:sp>
        <p:nvSpPr>
          <p:cNvPr id="171011" name="Slide Number Placeholder 3"/>
          <p:cNvSpPr>
            <a:spLocks noGrp="1"/>
          </p:cNvSpPr>
          <p:nvPr>
            <p:ph type="sldNum" sz="quarter" idx="11"/>
          </p:nvPr>
        </p:nvSpPr>
        <p:spPr>
          <a:xfrm>
            <a:off x="5187950" y="6386513"/>
            <a:ext cx="3956050" cy="45561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690E10D8-C400-D64F-B8FA-0EC6EE29013F}"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43</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108948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itle 2"/>
          <p:cNvSpPr>
            <a:spLocks noGrp="1"/>
          </p:cNvSpPr>
          <p:nvPr>
            <p:ph type="title"/>
          </p:nvPr>
        </p:nvSpPr>
        <p:spPr>
          <a:xfrm>
            <a:off x="533400" y="173038"/>
            <a:ext cx="7772400" cy="1143000"/>
          </a:xfrm>
        </p:spPr>
        <p:txBody>
          <a:bodyPr/>
          <a:lstStyle/>
          <a:p>
            <a:r>
              <a:rPr lang="en-US">
                <a:latin typeface="Comic Sans MS" charset="0"/>
              </a:rPr>
              <a:t>An Upper Bound on Scalability</a:t>
            </a:r>
          </a:p>
        </p:txBody>
      </p:sp>
      <p:sp>
        <p:nvSpPr>
          <p:cNvPr id="177154" name="Content Placeholder 3"/>
          <p:cNvSpPr>
            <a:spLocks noGrp="1"/>
          </p:cNvSpPr>
          <p:nvPr>
            <p:ph idx="1"/>
          </p:nvPr>
        </p:nvSpPr>
        <p:spPr>
          <a:xfrm>
            <a:off x="533400" y="1600200"/>
            <a:ext cx="3027363" cy="4648200"/>
          </a:xfrm>
        </p:spPr>
        <p:txBody>
          <a:bodyPr/>
          <a:lstStyle/>
          <a:p>
            <a:pPr>
              <a:buFont typeface="Wingdings" pitchFamily="2" charset="2"/>
              <a:buChar char="q"/>
            </a:pPr>
            <a:r>
              <a:rPr lang="en-US" altLang="zh-TW" sz="2400" dirty="0">
                <a:latin typeface="Comic Sans MS" charset="0"/>
                <a:ea typeface="新細明體" charset="0"/>
                <a:cs typeface="新細明體" charset="0"/>
              </a:rPr>
              <a:t>Idea: use resources from both clients and the server</a:t>
            </a:r>
          </a:p>
          <a:p>
            <a:pPr>
              <a:buFont typeface="Wingdings" pitchFamily="2" charset="2"/>
              <a:buChar char="q"/>
            </a:pPr>
            <a:r>
              <a:rPr lang="en-US" altLang="zh-TW" sz="2400" dirty="0">
                <a:latin typeface="Comic Sans MS" charset="0"/>
                <a:ea typeface="新細明體" charset="0"/>
                <a:cs typeface="新細明體" charset="0"/>
              </a:rPr>
              <a:t>Assume</a:t>
            </a:r>
          </a:p>
          <a:p>
            <a:pPr lvl="1">
              <a:buFont typeface="Courier New" panose="02070309020205020404" pitchFamily="49" charset="0"/>
              <a:buChar char="o"/>
            </a:pPr>
            <a:r>
              <a:rPr lang="en-US" sz="2000" dirty="0">
                <a:latin typeface="Comic Sans MS" charset="0"/>
              </a:rPr>
              <a:t>need to achieve same rate to all clients</a:t>
            </a:r>
            <a:endParaRPr lang="en-US" altLang="zh-TW" sz="2000" dirty="0">
              <a:latin typeface="Comic Sans MS" charset="0"/>
              <a:ea typeface="新細明體" charset="0"/>
              <a:cs typeface="新細明體" charset="0"/>
            </a:endParaRPr>
          </a:p>
          <a:p>
            <a:pPr lvl="1">
              <a:buFont typeface="Courier New" panose="02070309020205020404" pitchFamily="49" charset="0"/>
              <a:buChar char="o"/>
            </a:pPr>
            <a:r>
              <a:rPr lang="en-US" altLang="zh-TW" sz="2000" dirty="0">
                <a:latin typeface="Comic Sans MS" charset="0"/>
                <a:ea typeface="新細明體" charset="0"/>
                <a:cs typeface="新細明體" charset="0"/>
              </a:rPr>
              <a:t>only uplinks can be bottlenecks</a:t>
            </a:r>
          </a:p>
          <a:p>
            <a:pPr>
              <a:buFont typeface="Wingdings" pitchFamily="2" charset="2"/>
              <a:buChar char="q"/>
            </a:pPr>
            <a:r>
              <a:rPr lang="en-US" altLang="zh-TW" sz="2400" dirty="0">
                <a:latin typeface="Comic Sans MS" charset="0"/>
                <a:ea typeface="新細明體" charset="0"/>
                <a:cs typeface="新細明體" charset="0"/>
              </a:rPr>
              <a:t>What is an upper bound on scalability?</a:t>
            </a:r>
          </a:p>
        </p:txBody>
      </p:sp>
      <p:sp>
        <p:nvSpPr>
          <p:cNvPr id="177155"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D51A9D82-2305-5949-BEC9-A993F9FB3FD7}"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44</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77156" name="Group 4"/>
          <p:cNvGrpSpPr>
            <a:grpSpLocks/>
          </p:cNvGrpSpPr>
          <p:nvPr/>
        </p:nvGrpSpPr>
        <p:grpSpPr bwMode="auto">
          <a:xfrm>
            <a:off x="3989388" y="1828800"/>
            <a:ext cx="4248150" cy="3967163"/>
            <a:chOff x="385" y="572"/>
            <a:chExt cx="2676" cy="2499"/>
          </a:xfrm>
        </p:grpSpPr>
        <p:sp>
          <p:nvSpPr>
            <p:cNvPr id="177157"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58"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59"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0"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1"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2"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3"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4"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5"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6"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7"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68" name="Text Box 16"/>
            <p:cNvSpPr txBox="1">
              <a:spLocks noChangeArrowheads="1"/>
            </p:cNvSpPr>
            <p:nvPr/>
          </p:nvSpPr>
          <p:spPr bwMode="auto">
            <a:xfrm>
              <a:off x="1837" y="572"/>
              <a:ext cx="77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server</a:t>
              </a:r>
            </a:p>
          </p:txBody>
        </p:sp>
        <p:sp>
          <p:nvSpPr>
            <p:cNvPr id="177169"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7170" name="Text Box 18"/>
            <p:cNvSpPr txBox="1">
              <a:spLocks noChangeArrowheads="1"/>
            </p:cNvSpPr>
            <p:nvPr/>
          </p:nvSpPr>
          <p:spPr bwMode="auto">
            <a:xfrm>
              <a:off x="385" y="184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77171" name="Text Box 19"/>
            <p:cNvSpPr txBox="1">
              <a:spLocks noChangeArrowheads="1"/>
            </p:cNvSpPr>
            <p:nvPr/>
          </p:nvSpPr>
          <p:spPr bwMode="auto">
            <a:xfrm>
              <a:off x="415" y="243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77172" name="Text Box 20"/>
            <p:cNvSpPr txBox="1">
              <a:spLocks noChangeArrowheads="1"/>
            </p:cNvSpPr>
            <p:nvPr/>
          </p:nvSpPr>
          <p:spPr bwMode="auto">
            <a:xfrm>
              <a:off x="1020" y="2840"/>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77173" name="Text Box 21"/>
            <p:cNvSpPr txBox="1">
              <a:spLocks noChangeArrowheads="1"/>
            </p:cNvSpPr>
            <p:nvPr/>
          </p:nvSpPr>
          <p:spPr bwMode="auto">
            <a:xfrm>
              <a:off x="2426" y="2523"/>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77174"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7175"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7176"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3</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7177"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7178"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79"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7180"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Tree>
    <p:extLst>
      <p:ext uri="{BB962C8B-B14F-4D97-AF65-F5344CB8AC3E}">
        <p14:creationId xmlns:p14="http://schemas.microsoft.com/office/powerpoint/2010/main" val="941840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itle 2"/>
          <p:cNvSpPr>
            <a:spLocks noGrp="1"/>
          </p:cNvSpPr>
          <p:nvPr>
            <p:ph type="title"/>
          </p:nvPr>
        </p:nvSpPr>
        <p:spPr>
          <a:xfrm>
            <a:off x="533400" y="173038"/>
            <a:ext cx="7772400" cy="1143000"/>
          </a:xfrm>
        </p:spPr>
        <p:txBody>
          <a:bodyPr/>
          <a:lstStyle/>
          <a:p>
            <a:r>
              <a:rPr lang="en-US">
                <a:latin typeface="Comic Sans MS" charset="0"/>
              </a:rPr>
              <a:t>The Scalability Problem</a:t>
            </a:r>
          </a:p>
        </p:txBody>
      </p:sp>
      <p:sp>
        <p:nvSpPr>
          <p:cNvPr id="179202" name="Content Placeholder 3"/>
          <p:cNvSpPr>
            <a:spLocks noGrp="1"/>
          </p:cNvSpPr>
          <p:nvPr>
            <p:ph idx="1"/>
          </p:nvPr>
        </p:nvSpPr>
        <p:spPr>
          <a:xfrm>
            <a:off x="533400" y="1489075"/>
            <a:ext cx="3303588" cy="4648200"/>
          </a:xfrm>
        </p:spPr>
        <p:txBody>
          <a:bodyPr/>
          <a:lstStyle/>
          <a:p>
            <a:pPr marL="319088" indent="-319088">
              <a:spcBef>
                <a:spcPts val="700"/>
              </a:spcBef>
              <a:buClr>
                <a:srgbClr val="DD8047"/>
              </a:buClr>
              <a:buSzPct val="60000"/>
              <a:buFont typeface="Wingdings" charset="0"/>
              <a:buChar char=""/>
            </a:pPr>
            <a:r>
              <a:rPr lang="en-US" altLang="zh-TW" sz="4000">
                <a:solidFill>
                  <a:srgbClr val="000000"/>
                </a:solidFill>
                <a:latin typeface="Comic Sans MS" charset="0"/>
                <a:ea typeface="新細明體" charset="0"/>
                <a:cs typeface="新細明體" charset="0"/>
              </a:rPr>
              <a:t>Maximum throughput</a:t>
            </a:r>
          </a:p>
          <a:p>
            <a:pPr marL="319088" indent="-319088">
              <a:spcBef>
                <a:spcPts val="700"/>
              </a:spcBef>
              <a:buClr>
                <a:srgbClr val="DD8047"/>
              </a:buClr>
              <a:buSzPct val="60000"/>
              <a:buFont typeface="ZapfDingbats" charset="0"/>
              <a:buNone/>
            </a:pPr>
            <a:r>
              <a:rPr lang="en-US" altLang="zh-TW" sz="4000">
                <a:solidFill>
                  <a:srgbClr val="000000"/>
                </a:solidFill>
                <a:latin typeface="Tw Cen MT" charset="0"/>
                <a:ea typeface="新細明體" charset="0"/>
                <a:cs typeface="新細明體" charset="0"/>
              </a:rPr>
              <a:t>	</a:t>
            </a:r>
            <a:r>
              <a:rPr lang="en-US" altLang="zh-TW" sz="3200" b="1">
                <a:solidFill>
                  <a:srgbClr val="000000"/>
                </a:solidFill>
                <a:latin typeface="Tw Cen MT" charset="0"/>
                <a:ea typeface="新細明體" charset="0"/>
                <a:cs typeface="新細明體" charset="0"/>
              </a:rPr>
              <a:t>R = min{C</a:t>
            </a:r>
            <a:r>
              <a:rPr lang="en-US" altLang="zh-TW" sz="3200" b="1" baseline="-25000">
                <a:solidFill>
                  <a:srgbClr val="000000"/>
                </a:solidFill>
                <a:latin typeface="Tw Cen MT" charset="0"/>
                <a:ea typeface="新細明體" charset="0"/>
                <a:cs typeface="新細明體" charset="0"/>
              </a:rPr>
              <a:t>0</a:t>
            </a:r>
            <a:r>
              <a:rPr lang="en-US" altLang="zh-TW" sz="3200" b="1">
                <a:solidFill>
                  <a:srgbClr val="000000"/>
                </a:solidFill>
                <a:latin typeface="Tw Cen MT" charset="0"/>
                <a:ea typeface="新細明體" charset="0"/>
                <a:cs typeface="新細明體" charset="0"/>
              </a:rPr>
              <a:t>, (C</a:t>
            </a:r>
            <a:r>
              <a:rPr lang="en-US" altLang="zh-TW" sz="3200" b="1" baseline="-25000">
                <a:solidFill>
                  <a:srgbClr val="000000"/>
                </a:solidFill>
                <a:latin typeface="Tw Cen MT" charset="0"/>
                <a:ea typeface="新細明體" charset="0"/>
                <a:cs typeface="新細明體" charset="0"/>
              </a:rPr>
              <a:t>0</a:t>
            </a:r>
            <a:r>
              <a:rPr lang="en-US" altLang="zh-TW" sz="3200" b="1">
                <a:solidFill>
                  <a:srgbClr val="000000"/>
                </a:solidFill>
                <a:latin typeface="Tw Cen MT" charset="0"/>
                <a:ea typeface="新細明體" charset="0"/>
                <a:cs typeface="新細明體" charset="0"/>
              </a:rPr>
              <a:t>+</a:t>
            </a:r>
            <a:r>
              <a:rPr lang="en-US" altLang="zh-TW" sz="3200" b="1">
                <a:solidFill>
                  <a:srgbClr val="000000"/>
                </a:solidFill>
                <a:latin typeface="Tw Cen MT" charset="0"/>
                <a:ea typeface="新細明體" charset="0"/>
                <a:cs typeface="新細明體" charset="0"/>
                <a:sym typeface="Symbol" charset="0"/>
              </a:rPr>
              <a:t>C</a:t>
            </a:r>
            <a:r>
              <a:rPr lang="en-US" altLang="zh-TW" sz="3200" b="1" baseline="-25000">
                <a:solidFill>
                  <a:srgbClr val="000000"/>
                </a:solidFill>
                <a:latin typeface="Tw Cen MT" charset="0"/>
                <a:ea typeface="新細明體" charset="0"/>
                <a:cs typeface="新細明體" charset="0"/>
                <a:sym typeface="Symbol" charset="0"/>
              </a:rPr>
              <a:t>i</a:t>
            </a:r>
            <a:r>
              <a:rPr lang="en-US" altLang="zh-TW" sz="3200" b="1">
                <a:solidFill>
                  <a:srgbClr val="000000"/>
                </a:solidFill>
                <a:latin typeface="Tw Cen MT" charset="0"/>
                <a:ea typeface="新細明體" charset="0"/>
                <a:cs typeface="新細明體" charset="0"/>
                <a:sym typeface="Symbol" charset="0"/>
              </a:rPr>
              <a:t>)/n}</a:t>
            </a:r>
            <a:br>
              <a:rPr lang="en-US" altLang="zh-TW" sz="3200" b="1">
                <a:solidFill>
                  <a:srgbClr val="000000"/>
                </a:solidFill>
                <a:latin typeface="Tw Cen MT" charset="0"/>
                <a:ea typeface="新細明體" charset="0"/>
                <a:cs typeface="新細明體" charset="0"/>
                <a:sym typeface="Symbol" charset="0"/>
              </a:rPr>
            </a:br>
            <a:endParaRPr lang="en-US" altLang="zh-TW" sz="3200" b="1">
              <a:solidFill>
                <a:srgbClr val="000000"/>
              </a:solidFill>
              <a:latin typeface="Tw Cen MT" charset="0"/>
              <a:ea typeface="新細明體" charset="0"/>
              <a:cs typeface="新細明體" charset="0"/>
              <a:sym typeface="Symbol" charset="0"/>
            </a:endParaRPr>
          </a:p>
          <a:p>
            <a:pPr marL="319088" indent="-319088">
              <a:spcBef>
                <a:spcPts val="700"/>
              </a:spcBef>
              <a:buClr>
                <a:srgbClr val="DD8047"/>
              </a:buClr>
              <a:buSzPct val="60000"/>
              <a:buFont typeface="Wingdings" charset="0"/>
              <a:buChar char=""/>
            </a:pPr>
            <a:r>
              <a:rPr lang="en-US" altLang="zh-TW" sz="3200">
                <a:solidFill>
                  <a:srgbClr val="000000"/>
                </a:solidFill>
                <a:latin typeface="Comic Sans MS" charset="0"/>
                <a:ea typeface="新細明體" charset="0"/>
                <a:cs typeface="新細明體" charset="0"/>
                <a:sym typeface="Symbol" charset="0"/>
              </a:rPr>
              <a:t>The bound is theoretically approachable</a:t>
            </a:r>
          </a:p>
        </p:txBody>
      </p:sp>
      <p:sp>
        <p:nvSpPr>
          <p:cNvPr id="179203"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B106DB1-748A-B742-BE9E-7364B798473E}"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45</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79204" name="Group 4"/>
          <p:cNvGrpSpPr>
            <a:grpSpLocks/>
          </p:cNvGrpSpPr>
          <p:nvPr/>
        </p:nvGrpSpPr>
        <p:grpSpPr bwMode="auto">
          <a:xfrm>
            <a:off x="3906838" y="1828800"/>
            <a:ext cx="4248150" cy="3967163"/>
            <a:chOff x="385" y="572"/>
            <a:chExt cx="2676" cy="2499"/>
          </a:xfrm>
        </p:grpSpPr>
        <p:sp>
          <p:nvSpPr>
            <p:cNvPr id="179205"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06"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07"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08"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09"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0"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1"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2"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3"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4"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5"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16" name="Text Box 16"/>
            <p:cNvSpPr txBox="1">
              <a:spLocks noChangeArrowheads="1"/>
            </p:cNvSpPr>
            <p:nvPr/>
          </p:nvSpPr>
          <p:spPr bwMode="auto">
            <a:xfrm>
              <a:off x="1837" y="572"/>
              <a:ext cx="77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server</a:t>
              </a:r>
            </a:p>
          </p:txBody>
        </p:sp>
        <p:sp>
          <p:nvSpPr>
            <p:cNvPr id="179217"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9218" name="Text Box 18"/>
            <p:cNvSpPr txBox="1">
              <a:spLocks noChangeArrowheads="1"/>
            </p:cNvSpPr>
            <p:nvPr/>
          </p:nvSpPr>
          <p:spPr bwMode="auto">
            <a:xfrm>
              <a:off x="385" y="184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79219" name="Text Box 19"/>
            <p:cNvSpPr txBox="1">
              <a:spLocks noChangeArrowheads="1"/>
            </p:cNvSpPr>
            <p:nvPr/>
          </p:nvSpPr>
          <p:spPr bwMode="auto">
            <a:xfrm>
              <a:off x="415" y="243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79220" name="Text Box 20"/>
            <p:cNvSpPr txBox="1">
              <a:spLocks noChangeArrowheads="1"/>
            </p:cNvSpPr>
            <p:nvPr/>
          </p:nvSpPr>
          <p:spPr bwMode="auto">
            <a:xfrm>
              <a:off x="1020" y="2840"/>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79221" name="Text Box 21"/>
            <p:cNvSpPr txBox="1">
              <a:spLocks noChangeArrowheads="1"/>
            </p:cNvSpPr>
            <p:nvPr/>
          </p:nvSpPr>
          <p:spPr bwMode="auto">
            <a:xfrm>
              <a:off x="2426" y="2523"/>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79222"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9223"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9224"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3</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9225"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79226"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27"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79228"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Tree>
    <p:extLst>
      <p:ext uri="{BB962C8B-B14F-4D97-AF65-F5344CB8AC3E}">
        <p14:creationId xmlns:p14="http://schemas.microsoft.com/office/powerpoint/2010/main" val="1073700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itle 1"/>
          <p:cNvSpPr>
            <a:spLocks noGrp="1"/>
          </p:cNvSpPr>
          <p:nvPr>
            <p:ph type="title"/>
          </p:nvPr>
        </p:nvSpPr>
        <p:spPr>
          <a:xfrm>
            <a:off x="533400" y="76200"/>
            <a:ext cx="7772400" cy="1143000"/>
          </a:xfrm>
        </p:spPr>
        <p:txBody>
          <a:bodyPr/>
          <a:lstStyle/>
          <a:p>
            <a:r>
              <a:rPr lang="en-US">
                <a:latin typeface="Comic Sans MS" charset="0"/>
              </a:rPr>
              <a:t>Theoretical Capacity: </a:t>
            </a:r>
            <a:br>
              <a:rPr lang="en-US">
                <a:latin typeface="Comic Sans MS" charset="0"/>
              </a:rPr>
            </a:br>
            <a:r>
              <a:rPr lang="en-US">
                <a:latin typeface="Comic Sans MS" charset="0"/>
              </a:rPr>
              <a:t>upload is bottleneck</a:t>
            </a:r>
          </a:p>
        </p:txBody>
      </p:sp>
      <p:sp>
        <p:nvSpPr>
          <p:cNvPr id="181250" name="Content Placeholder 2"/>
          <p:cNvSpPr>
            <a:spLocks noGrp="1"/>
          </p:cNvSpPr>
          <p:nvPr>
            <p:ph idx="1"/>
          </p:nvPr>
        </p:nvSpPr>
        <p:spPr/>
        <p:txBody>
          <a:bodyPr/>
          <a:lstStyle/>
          <a:p>
            <a:pPr>
              <a:buFont typeface="Wingdings" pitchFamily="2" charset="2"/>
              <a:buChar char="q"/>
            </a:pPr>
            <a:r>
              <a:rPr lang="en-US" dirty="0">
                <a:latin typeface="Comic Sans MS" charset="0"/>
              </a:rPr>
              <a:t>Assume </a:t>
            </a:r>
            <a:r>
              <a:rPr lang="en-US" altLang="zh-TW" sz="3200" dirty="0">
                <a:solidFill>
                  <a:srgbClr val="000000"/>
                </a:solidFill>
                <a:latin typeface="Comic Sans MS" charset="0"/>
                <a:ea typeface="新細明體" charset="0"/>
                <a:cs typeface="新細明體" charset="0"/>
              </a:rPr>
              <a:t>c</a:t>
            </a:r>
            <a:r>
              <a:rPr lang="en-US" altLang="zh-TW" sz="3200" baseline="-25000" dirty="0">
                <a:solidFill>
                  <a:srgbClr val="000000"/>
                </a:solidFill>
                <a:latin typeface="Comic Sans MS" charset="0"/>
                <a:ea typeface="新細明體" charset="0"/>
                <a:cs typeface="新細明體" charset="0"/>
              </a:rPr>
              <a:t>0 </a:t>
            </a:r>
            <a:r>
              <a:rPr lang="en-US" altLang="zh-TW" dirty="0">
                <a:latin typeface="Comic Sans MS" charset="0"/>
                <a:ea typeface="新細明體" charset="0"/>
                <a:cs typeface="新細明體" charset="0"/>
              </a:rPr>
              <a:t>&gt; (</a:t>
            </a:r>
            <a:r>
              <a:rPr lang="en-US" altLang="zh-TW" b="1" dirty="0">
                <a:solidFill>
                  <a:srgbClr val="000000"/>
                </a:solidFill>
                <a:latin typeface="Tw Cen MT" charset="0"/>
                <a:ea typeface="新細明體" charset="0"/>
                <a:cs typeface="新細明體" charset="0"/>
              </a:rPr>
              <a:t>C</a:t>
            </a:r>
            <a:r>
              <a:rPr lang="en-US" altLang="zh-TW" b="1" baseline="-25000" dirty="0">
                <a:solidFill>
                  <a:srgbClr val="000000"/>
                </a:solidFill>
                <a:latin typeface="Tw Cen MT" charset="0"/>
                <a:ea typeface="新細明體" charset="0"/>
                <a:cs typeface="新細明體" charset="0"/>
              </a:rPr>
              <a:t>0</a:t>
            </a:r>
            <a:r>
              <a:rPr lang="en-US" altLang="zh-TW" b="1" dirty="0">
                <a:solidFill>
                  <a:srgbClr val="000000"/>
                </a:solidFill>
                <a:latin typeface="Tw Cen MT" charset="0"/>
                <a:ea typeface="新細明體" charset="0"/>
                <a:cs typeface="新細明體" charset="0"/>
              </a:rPr>
              <a:t>+</a:t>
            </a:r>
            <a:r>
              <a:rPr lang="en-US" altLang="zh-TW" b="1" dirty="0">
                <a:solidFill>
                  <a:srgbClr val="000000"/>
                </a:solidFill>
                <a:latin typeface="Tw Cen MT" charset="0"/>
                <a:ea typeface="新細明體" charset="0"/>
                <a:cs typeface="新細明體" charset="0"/>
                <a:sym typeface="Symbol" charset="0"/>
              </a:rPr>
              <a:t>C</a:t>
            </a:r>
            <a:r>
              <a:rPr lang="en-US" altLang="zh-TW" b="1" baseline="-25000" dirty="0">
                <a:solidFill>
                  <a:srgbClr val="000000"/>
                </a:solidFill>
                <a:latin typeface="Tw Cen MT" charset="0"/>
                <a:ea typeface="新細明體" charset="0"/>
                <a:cs typeface="新細明體" charset="0"/>
                <a:sym typeface="Symbol" charset="0"/>
              </a:rPr>
              <a:t>i</a:t>
            </a:r>
            <a:r>
              <a:rPr lang="en-US" altLang="zh-TW" b="1" dirty="0">
                <a:solidFill>
                  <a:srgbClr val="000000"/>
                </a:solidFill>
                <a:latin typeface="Tw Cen MT" charset="0"/>
                <a:ea typeface="新細明體" charset="0"/>
                <a:cs typeface="新細明體" charset="0"/>
                <a:sym typeface="Symbol" charset="0"/>
              </a:rPr>
              <a:t>)/n</a:t>
            </a:r>
            <a:endParaRPr lang="en-US" dirty="0">
              <a:latin typeface="Comic Sans MS" charset="0"/>
            </a:endParaRPr>
          </a:p>
          <a:p>
            <a:pPr>
              <a:buFont typeface="Wingdings" pitchFamily="2" charset="2"/>
              <a:buChar char="q"/>
            </a:pPr>
            <a:r>
              <a:rPr lang="en-US" dirty="0">
                <a:latin typeface="Comic Sans MS" charset="0"/>
              </a:rPr>
              <a:t>Tree </a:t>
            </a:r>
            <a:r>
              <a:rPr lang="en-US" dirty="0" err="1">
                <a:latin typeface="Comic Sans MS" charset="0"/>
              </a:rPr>
              <a:t>i</a:t>
            </a:r>
            <a:r>
              <a:rPr lang="en-US" dirty="0">
                <a:latin typeface="Comic Sans MS" charset="0"/>
              </a:rPr>
              <a:t>:</a:t>
            </a:r>
            <a:br>
              <a:rPr lang="en-US" dirty="0">
                <a:latin typeface="Comic Sans MS" charset="0"/>
              </a:rPr>
            </a:br>
            <a:r>
              <a:rPr lang="en-US" dirty="0">
                <a:latin typeface="Comic Sans MS" charset="0"/>
              </a:rPr>
              <a:t>server </a:t>
            </a:r>
            <a:r>
              <a:rPr lang="en-US" dirty="0">
                <a:latin typeface="Comic Sans MS" charset="0"/>
                <a:sym typeface="Wingdings" charset="0"/>
              </a:rPr>
              <a:t> client </a:t>
            </a:r>
            <a:r>
              <a:rPr lang="en-US" dirty="0" err="1">
                <a:latin typeface="Comic Sans MS" charset="0"/>
                <a:sym typeface="Wingdings" charset="0"/>
              </a:rPr>
              <a:t>i</a:t>
            </a:r>
            <a:r>
              <a:rPr lang="en-US" dirty="0">
                <a:latin typeface="Comic Sans MS" charset="0"/>
                <a:sym typeface="Wingdings" charset="0"/>
              </a:rPr>
              <a:t>: </a:t>
            </a:r>
            <a:r>
              <a:rPr lang="en-US" altLang="zh-TW" sz="3200" dirty="0">
                <a:solidFill>
                  <a:srgbClr val="000000"/>
                </a:solidFill>
                <a:latin typeface="Comic Sans MS" charset="0"/>
                <a:ea typeface="新細明體" charset="0"/>
                <a:cs typeface="新細明體" charset="0"/>
              </a:rPr>
              <a:t>c</a:t>
            </a:r>
            <a:r>
              <a:rPr lang="en-US" altLang="zh-TW" sz="3200" baseline="-25000" dirty="0">
                <a:solidFill>
                  <a:srgbClr val="000000"/>
                </a:solidFill>
                <a:latin typeface="Comic Sans MS" charset="0"/>
                <a:ea typeface="新細明體" charset="0"/>
                <a:cs typeface="新細明體" charset="0"/>
              </a:rPr>
              <a:t>i</a:t>
            </a:r>
            <a:r>
              <a:rPr lang="en-US" altLang="zh-TW" sz="1800" baseline="-25000" dirty="0">
                <a:solidFill>
                  <a:srgbClr val="000000"/>
                </a:solidFill>
                <a:latin typeface="Comic Sans MS" charset="0"/>
                <a:ea typeface="新細明體" charset="0"/>
                <a:cs typeface="新細明體" charset="0"/>
              </a:rPr>
              <a:t> </a:t>
            </a:r>
            <a:r>
              <a:rPr lang="en-US" dirty="0">
                <a:latin typeface="Comic Sans MS" charset="0"/>
                <a:sym typeface="Wingdings" charset="0"/>
              </a:rPr>
              <a:t>/(n-1)</a:t>
            </a:r>
            <a:br>
              <a:rPr lang="en-US" dirty="0">
                <a:latin typeface="Comic Sans MS" charset="0"/>
                <a:sym typeface="Wingdings" charset="0"/>
              </a:rPr>
            </a:br>
            <a:r>
              <a:rPr lang="en-US" dirty="0">
                <a:latin typeface="Comic Sans MS" charset="0"/>
                <a:sym typeface="Wingdings" charset="0"/>
              </a:rPr>
              <a:t>client </a:t>
            </a:r>
            <a:r>
              <a:rPr lang="en-US" dirty="0" err="1">
                <a:latin typeface="Comic Sans MS" charset="0"/>
                <a:sym typeface="Wingdings" charset="0"/>
              </a:rPr>
              <a:t>i</a:t>
            </a:r>
            <a:r>
              <a:rPr lang="en-US" dirty="0">
                <a:latin typeface="Comic Sans MS" charset="0"/>
                <a:sym typeface="Wingdings" charset="0"/>
              </a:rPr>
              <a:t>  other n-1</a:t>
            </a:r>
            <a:r>
              <a:rPr lang="en-US" dirty="0">
                <a:latin typeface="Comic Sans MS" charset="0"/>
              </a:rPr>
              <a:t> clients</a:t>
            </a:r>
          </a:p>
          <a:p>
            <a:endParaRPr lang="en-US" dirty="0">
              <a:latin typeface="Comic Sans MS" charset="0"/>
            </a:endParaRPr>
          </a:p>
          <a:p>
            <a:endParaRPr lang="en-US" dirty="0">
              <a:latin typeface="Comic Sans MS" charset="0"/>
            </a:endParaRPr>
          </a:p>
          <a:p>
            <a:pPr>
              <a:buFont typeface="Wingdings" pitchFamily="2" charset="2"/>
              <a:buChar char="q"/>
            </a:pPr>
            <a:r>
              <a:rPr lang="en-US" dirty="0">
                <a:latin typeface="Comic Sans MS" charset="0"/>
              </a:rPr>
              <a:t>Tree 0:</a:t>
            </a:r>
            <a:br>
              <a:rPr lang="en-US" dirty="0">
                <a:latin typeface="Comic Sans MS" charset="0"/>
              </a:rPr>
            </a:br>
            <a:r>
              <a:rPr lang="en-US" dirty="0">
                <a:latin typeface="Comic Sans MS" charset="0"/>
              </a:rPr>
              <a:t>server has remaining</a:t>
            </a:r>
            <a:br>
              <a:rPr lang="en-US" dirty="0">
                <a:latin typeface="Comic Sans MS" charset="0"/>
              </a:rPr>
            </a:br>
            <a:r>
              <a:rPr lang="en-US" altLang="zh-TW" dirty="0">
                <a:solidFill>
                  <a:srgbClr val="000000"/>
                </a:solidFill>
                <a:latin typeface="Comic Sans MS" charset="0"/>
                <a:ea typeface="新細明體" charset="0"/>
                <a:cs typeface="新細明體" charset="0"/>
              </a:rPr>
              <a:t> </a:t>
            </a:r>
            <a:r>
              <a:rPr lang="en-US" altLang="zh-TW" sz="3200" dirty="0">
                <a:solidFill>
                  <a:srgbClr val="000000"/>
                </a:solidFill>
                <a:latin typeface="Comic Sans MS" charset="0"/>
                <a:ea typeface="新細明體" charset="0"/>
                <a:cs typeface="新細明體" charset="0"/>
              </a:rPr>
              <a:t>c</a:t>
            </a:r>
            <a:r>
              <a:rPr lang="en-US" altLang="zh-TW" sz="3200" baseline="-25000" dirty="0">
                <a:solidFill>
                  <a:srgbClr val="000000"/>
                </a:solidFill>
                <a:latin typeface="Comic Sans MS" charset="0"/>
                <a:ea typeface="新細明體" charset="0"/>
                <a:cs typeface="新細明體" charset="0"/>
              </a:rPr>
              <a:t>m</a:t>
            </a:r>
            <a:r>
              <a:rPr lang="en-US" altLang="zh-TW" sz="1800" baseline="-25000" dirty="0">
                <a:solidFill>
                  <a:srgbClr val="000000"/>
                </a:solidFill>
                <a:latin typeface="Comic Sans MS" charset="0"/>
                <a:ea typeface="新細明體" charset="0"/>
                <a:cs typeface="新細明體" charset="0"/>
              </a:rPr>
              <a:t> </a:t>
            </a:r>
            <a:r>
              <a:rPr lang="en-US" dirty="0">
                <a:latin typeface="Comic Sans MS" charset="0"/>
              </a:rPr>
              <a:t>= c0 – (c1 + c2 + … </a:t>
            </a:r>
            <a:r>
              <a:rPr lang="en-US" dirty="0" err="1">
                <a:latin typeface="Comic Sans MS" charset="0"/>
              </a:rPr>
              <a:t>cn</a:t>
            </a:r>
            <a:r>
              <a:rPr lang="en-US" dirty="0">
                <a:latin typeface="Comic Sans MS" charset="0"/>
              </a:rPr>
              <a:t>)/(n-1)</a:t>
            </a:r>
            <a:br>
              <a:rPr lang="en-US" dirty="0">
                <a:latin typeface="Comic Sans MS" charset="0"/>
              </a:rPr>
            </a:br>
            <a:r>
              <a:rPr lang="en-US" dirty="0">
                <a:latin typeface="Comic Sans MS" charset="0"/>
              </a:rPr>
              <a:t>send to client </a:t>
            </a:r>
            <a:r>
              <a:rPr lang="en-US" dirty="0" err="1">
                <a:latin typeface="Comic Sans MS" charset="0"/>
              </a:rPr>
              <a:t>i</a:t>
            </a:r>
            <a:r>
              <a:rPr lang="en-US" dirty="0">
                <a:latin typeface="Comic Sans MS" charset="0"/>
              </a:rPr>
              <a:t>: c</a:t>
            </a:r>
            <a:r>
              <a:rPr lang="en-US" baseline="-25000" dirty="0">
                <a:latin typeface="Comic Sans MS" charset="0"/>
              </a:rPr>
              <a:t>m</a:t>
            </a:r>
            <a:r>
              <a:rPr lang="en-US" dirty="0">
                <a:latin typeface="Comic Sans MS" charset="0"/>
              </a:rPr>
              <a:t>/n</a:t>
            </a:r>
          </a:p>
        </p:txBody>
      </p:sp>
      <p:sp>
        <p:nvSpPr>
          <p:cNvPr id="18125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F01A885-E849-4345-BA1B-BEECE193E4C6}"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46</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81252" name="Group 36"/>
          <p:cNvGrpSpPr>
            <a:grpSpLocks/>
          </p:cNvGrpSpPr>
          <p:nvPr/>
        </p:nvGrpSpPr>
        <p:grpSpPr bwMode="auto">
          <a:xfrm>
            <a:off x="6272185" y="4314825"/>
            <a:ext cx="2490284" cy="2349500"/>
            <a:chOff x="6078797" y="1627195"/>
            <a:chExt cx="2489777" cy="2349061"/>
          </a:xfrm>
        </p:grpSpPr>
        <p:grpSp>
          <p:nvGrpSpPr>
            <p:cNvPr id="181274" name="Group 4"/>
            <p:cNvGrpSpPr>
              <a:grpSpLocks/>
            </p:cNvGrpSpPr>
            <p:nvPr/>
          </p:nvGrpSpPr>
          <p:grpSpPr bwMode="auto">
            <a:xfrm>
              <a:off x="6078797" y="1627195"/>
              <a:ext cx="2489777" cy="2349061"/>
              <a:chOff x="3073" y="1080"/>
              <a:chExt cx="1135" cy="927"/>
            </a:xfrm>
          </p:grpSpPr>
          <p:grpSp>
            <p:nvGrpSpPr>
              <p:cNvPr id="181279" name="Group 5"/>
              <p:cNvGrpSpPr>
                <a:grpSpLocks/>
              </p:cNvGrpSpPr>
              <p:nvPr/>
            </p:nvGrpSpPr>
            <p:grpSpPr bwMode="auto">
              <a:xfrm>
                <a:off x="3221" y="1202"/>
                <a:ext cx="725" cy="630"/>
                <a:chOff x="3029" y="1154"/>
                <a:chExt cx="725" cy="630"/>
              </a:xfrm>
            </p:grpSpPr>
            <p:sp>
              <p:nvSpPr>
                <p:cNvPr id="181285" name="Oval 6"/>
                <p:cNvSpPr>
                  <a:spLocks noChangeArrowheads="1"/>
                </p:cNvSpPr>
                <p:nvPr/>
              </p:nvSpPr>
              <p:spPr bwMode="auto">
                <a:xfrm>
                  <a:off x="3337" y="1154"/>
                  <a:ext cx="95" cy="8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86" name="Oval 7"/>
                <p:cNvSpPr>
                  <a:spLocks noChangeArrowheads="1"/>
                </p:cNvSpPr>
                <p:nvPr/>
              </p:nvSpPr>
              <p:spPr bwMode="auto">
                <a:xfrm>
                  <a:off x="3244" y="1698"/>
                  <a:ext cx="87" cy="8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87" name="Oval 8"/>
                <p:cNvSpPr>
                  <a:spLocks noChangeArrowheads="1"/>
                </p:cNvSpPr>
                <p:nvPr/>
              </p:nvSpPr>
              <p:spPr bwMode="auto">
                <a:xfrm>
                  <a:off x="3507" y="1676"/>
                  <a:ext cx="96" cy="8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88" name="Oval 9"/>
                <p:cNvSpPr>
                  <a:spLocks noChangeArrowheads="1"/>
                </p:cNvSpPr>
                <p:nvPr/>
              </p:nvSpPr>
              <p:spPr bwMode="auto">
                <a:xfrm>
                  <a:off x="3648" y="1441"/>
                  <a:ext cx="106" cy="8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89" name="Oval 10"/>
                <p:cNvSpPr>
                  <a:spLocks noChangeArrowheads="1"/>
                </p:cNvSpPr>
                <p:nvPr/>
              </p:nvSpPr>
              <p:spPr bwMode="auto">
                <a:xfrm>
                  <a:off x="3029" y="1560"/>
                  <a:ext cx="93" cy="9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81280" name="Text Box 11"/>
              <p:cNvSpPr txBox="1">
                <a:spLocks noChangeArrowheads="1"/>
              </p:cNvSpPr>
              <p:nvPr/>
            </p:nvSpPr>
            <p:spPr bwMode="auto">
              <a:xfrm>
                <a:off x="3499" y="1080"/>
                <a:ext cx="33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p>
            </p:txBody>
          </p:sp>
          <p:sp>
            <p:nvSpPr>
              <p:cNvPr id="181281" name="Text Box 12"/>
              <p:cNvSpPr txBox="1">
                <a:spLocks noChangeArrowheads="1"/>
              </p:cNvSpPr>
              <p:nvPr/>
            </p:nvSpPr>
            <p:spPr bwMode="auto">
              <a:xfrm>
                <a:off x="3073" y="1588"/>
                <a:ext cx="33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p>
            </p:txBody>
          </p:sp>
          <p:sp>
            <p:nvSpPr>
              <p:cNvPr id="181282" name="Text Box 13"/>
              <p:cNvSpPr txBox="1">
                <a:spLocks noChangeArrowheads="1"/>
              </p:cNvSpPr>
              <p:nvPr/>
            </p:nvSpPr>
            <p:spPr bwMode="auto">
              <a:xfrm>
                <a:off x="3408" y="1776"/>
                <a:ext cx="33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p>
            </p:txBody>
          </p:sp>
          <p:sp>
            <p:nvSpPr>
              <p:cNvPr id="181283" name="Text Box 14"/>
              <p:cNvSpPr txBox="1">
                <a:spLocks noChangeArrowheads="1"/>
              </p:cNvSpPr>
              <p:nvPr/>
            </p:nvSpPr>
            <p:spPr bwMode="auto">
              <a:xfrm>
                <a:off x="3696" y="1776"/>
                <a:ext cx="336"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i</a:t>
                </a:r>
              </a:p>
            </p:txBody>
          </p:sp>
          <p:sp>
            <p:nvSpPr>
              <p:cNvPr id="181284" name="Text Box 15"/>
              <p:cNvSpPr txBox="1">
                <a:spLocks noChangeArrowheads="1"/>
              </p:cNvSpPr>
              <p:nvPr/>
            </p:nvSpPr>
            <p:spPr bwMode="auto">
              <a:xfrm>
                <a:off x="3872" y="1522"/>
                <a:ext cx="33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p>
            </p:txBody>
          </p:sp>
        </p:grpSp>
        <p:sp>
          <p:nvSpPr>
            <p:cNvPr id="181275" name="Line 28"/>
            <p:cNvSpPr>
              <a:spLocks noChangeShapeType="1"/>
            </p:cNvSpPr>
            <p:nvPr/>
          </p:nvSpPr>
          <p:spPr bwMode="auto">
            <a:xfrm flipH="1">
              <a:off x="6511636" y="2098963"/>
              <a:ext cx="574963" cy="865909"/>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6" name="Line 29"/>
            <p:cNvSpPr>
              <a:spLocks noChangeShapeType="1"/>
            </p:cNvSpPr>
            <p:nvPr/>
          </p:nvSpPr>
          <p:spPr bwMode="auto">
            <a:xfrm flipH="1">
              <a:off x="7010400" y="2168237"/>
              <a:ext cx="173181" cy="1212272"/>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7" name="Line 30"/>
            <p:cNvSpPr>
              <a:spLocks noChangeShapeType="1"/>
            </p:cNvSpPr>
            <p:nvPr/>
          </p:nvSpPr>
          <p:spPr bwMode="auto">
            <a:xfrm>
              <a:off x="7225144" y="2140528"/>
              <a:ext cx="297874" cy="110143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8" name="Line 31"/>
            <p:cNvSpPr>
              <a:spLocks noChangeShapeType="1"/>
            </p:cNvSpPr>
            <p:nvPr/>
          </p:nvSpPr>
          <p:spPr bwMode="auto">
            <a:xfrm>
              <a:off x="7287492" y="2119745"/>
              <a:ext cx="526472" cy="540327"/>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181253" name="Group 37"/>
          <p:cNvGrpSpPr>
            <a:grpSpLocks/>
          </p:cNvGrpSpPr>
          <p:nvPr/>
        </p:nvGrpSpPr>
        <p:grpSpPr bwMode="auto">
          <a:xfrm>
            <a:off x="5840415" y="1725613"/>
            <a:ext cx="3226196" cy="2303462"/>
            <a:chOff x="5839691" y="1661825"/>
            <a:chExt cx="2049463" cy="1420813"/>
          </a:xfrm>
        </p:grpSpPr>
        <p:grpSp>
          <p:nvGrpSpPr>
            <p:cNvPr id="181258" name="Group 16"/>
            <p:cNvGrpSpPr>
              <a:grpSpLocks/>
            </p:cNvGrpSpPr>
            <p:nvPr/>
          </p:nvGrpSpPr>
          <p:grpSpPr bwMode="auto">
            <a:xfrm>
              <a:off x="5839691" y="1661825"/>
              <a:ext cx="2049463" cy="1420813"/>
              <a:chOff x="3024" y="1025"/>
              <a:chExt cx="1291" cy="895"/>
            </a:xfrm>
          </p:grpSpPr>
          <p:grpSp>
            <p:nvGrpSpPr>
              <p:cNvPr id="181263" name="Group 17"/>
              <p:cNvGrpSpPr>
                <a:grpSpLocks/>
              </p:cNvGrpSpPr>
              <p:nvPr/>
            </p:nvGrpSpPr>
            <p:grpSpPr bwMode="auto">
              <a:xfrm>
                <a:off x="3120" y="1104"/>
                <a:ext cx="864" cy="720"/>
                <a:chOff x="2928" y="1056"/>
                <a:chExt cx="864" cy="720"/>
              </a:xfrm>
            </p:grpSpPr>
            <p:sp>
              <p:nvSpPr>
                <p:cNvPr id="181269" name="Oval 18"/>
                <p:cNvSpPr>
                  <a:spLocks noChangeArrowheads="1"/>
                </p:cNvSpPr>
                <p:nvPr/>
              </p:nvSpPr>
              <p:spPr bwMode="auto">
                <a:xfrm>
                  <a:off x="3312" y="1056"/>
                  <a:ext cx="144" cy="14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0" name="Oval 19"/>
                <p:cNvSpPr>
                  <a:spLocks noChangeArrowheads="1"/>
                </p:cNvSpPr>
                <p:nvPr/>
              </p:nvSpPr>
              <p:spPr bwMode="auto">
                <a:xfrm>
                  <a:off x="3168" y="1632"/>
                  <a:ext cx="144" cy="14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1" name="Oval 20"/>
                <p:cNvSpPr>
                  <a:spLocks noChangeArrowheads="1"/>
                </p:cNvSpPr>
                <p:nvPr/>
              </p:nvSpPr>
              <p:spPr bwMode="auto">
                <a:xfrm>
                  <a:off x="3456" y="1632"/>
                  <a:ext cx="144" cy="14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2" name="Oval 21"/>
                <p:cNvSpPr>
                  <a:spLocks noChangeArrowheads="1"/>
                </p:cNvSpPr>
                <p:nvPr/>
              </p:nvSpPr>
              <p:spPr bwMode="auto">
                <a:xfrm>
                  <a:off x="3648" y="1392"/>
                  <a:ext cx="144" cy="14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73" name="Oval 22"/>
                <p:cNvSpPr>
                  <a:spLocks noChangeArrowheads="1"/>
                </p:cNvSpPr>
                <p:nvPr/>
              </p:nvSpPr>
              <p:spPr bwMode="auto">
                <a:xfrm>
                  <a:off x="2928" y="1440"/>
                  <a:ext cx="144" cy="14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81264" name="Text Box 23"/>
              <p:cNvSpPr txBox="1">
                <a:spLocks noChangeArrowheads="1"/>
              </p:cNvSpPr>
              <p:nvPr/>
            </p:nvSpPr>
            <p:spPr bwMode="auto">
              <a:xfrm>
                <a:off x="3614" y="1025"/>
                <a:ext cx="336" cy="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p>
            </p:txBody>
          </p:sp>
          <p:sp>
            <p:nvSpPr>
              <p:cNvPr id="181265" name="Text Box 24"/>
              <p:cNvSpPr txBox="1">
                <a:spLocks noChangeArrowheads="1"/>
              </p:cNvSpPr>
              <p:nvPr/>
            </p:nvSpPr>
            <p:spPr bwMode="auto">
              <a:xfrm>
                <a:off x="3024" y="1568"/>
                <a:ext cx="3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i</a:t>
                </a:r>
              </a:p>
            </p:txBody>
          </p:sp>
          <p:sp>
            <p:nvSpPr>
              <p:cNvPr id="181266" name="Text Box 25"/>
              <p:cNvSpPr txBox="1">
                <a:spLocks noChangeArrowheads="1"/>
              </p:cNvSpPr>
              <p:nvPr/>
            </p:nvSpPr>
            <p:spPr bwMode="auto">
              <a:xfrm>
                <a:off x="3408" y="1776"/>
                <a:ext cx="3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p>
            </p:txBody>
          </p:sp>
          <p:sp>
            <p:nvSpPr>
              <p:cNvPr id="181267" name="Text Box 26"/>
              <p:cNvSpPr txBox="1">
                <a:spLocks noChangeArrowheads="1"/>
              </p:cNvSpPr>
              <p:nvPr/>
            </p:nvSpPr>
            <p:spPr bwMode="auto">
              <a:xfrm>
                <a:off x="3696" y="1776"/>
                <a:ext cx="3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p>
            </p:txBody>
          </p:sp>
          <p:sp>
            <p:nvSpPr>
              <p:cNvPr id="181268" name="Text Box 27"/>
              <p:cNvSpPr txBox="1">
                <a:spLocks noChangeArrowheads="1"/>
              </p:cNvSpPr>
              <p:nvPr/>
            </p:nvSpPr>
            <p:spPr bwMode="auto">
              <a:xfrm>
                <a:off x="3979" y="1420"/>
                <a:ext cx="3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0"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0" lang="en-US" altLang="zh-TW" sz="1800" b="0" i="0" u="none" strike="noStrike" kern="1200" cap="none" spc="0" normalizeH="0" baseline="-25000" noProof="0" dirty="0">
                  <a:ln>
                    <a:noFill/>
                  </a:ln>
                  <a:solidFill>
                    <a:srgbClr val="000000"/>
                  </a:solidFill>
                  <a:effectLst/>
                  <a:uLnTx/>
                  <a:uFillTx/>
                  <a:latin typeface="Comic Sans MS" charset="0"/>
                  <a:ea typeface="新細明體" charset="0"/>
                  <a:cs typeface="新細明體" charset="0"/>
                </a:endParaRPr>
              </a:p>
            </p:txBody>
          </p:sp>
        </p:grpSp>
        <p:sp>
          <p:nvSpPr>
            <p:cNvPr id="181259" name="Line 32"/>
            <p:cNvSpPr>
              <a:spLocks noChangeShapeType="1"/>
            </p:cNvSpPr>
            <p:nvPr/>
          </p:nvSpPr>
          <p:spPr bwMode="auto">
            <a:xfrm flipH="1">
              <a:off x="6220690" y="2015837"/>
              <a:ext cx="381000" cy="38100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60" name="Line 33"/>
            <p:cNvSpPr>
              <a:spLocks noChangeShapeType="1"/>
            </p:cNvSpPr>
            <p:nvPr/>
          </p:nvSpPr>
          <p:spPr bwMode="auto">
            <a:xfrm>
              <a:off x="6220690" y="2473037"/>
              <a:ext cx="152400" cy="22860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61" name="Line 34"/>
            <p:cNvSpPr>
              <a:spLocks noChangeShapeType="1"/>
            </p:cNvSpPr>
            <p:nvPr/>
          </p:nvSpPr>
          <p:spPr bwMode="auto">
            <a:xfrm>
              <a:off x="6220690" y="2473037"/>
              <a:ext cx="609600" cy="22860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62" name="Line 35"/>
            <p:cNvSpPr>
              <a:spLocks noChangeShapeType="1"/>
            </p:cNvSpPr>
            <p:nvPr/>
          </p:nvSpPr>
          <p:spPr bwMode="auto">
            <a:xfrm>
              <a:off x="6220690" y="2473037"/>
              <a:ext cx="914400" cy="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81254" name="Rectangle 38"/>
          <p:cNvSpPr>
            <a:spLocks noChangeArrowheads="1"/>
          </p:cNvSpPr>
          <p:nvPr/>
        </p:nvSpPr>
        <p:spPr bwMode="auto">
          <a:xfrm>
            <a:off x="5861050" y="2260600"/>
            <a:ext cx="1066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0" lang="en-US" altLang="zh-TW" sz="2000" b="0" i="0" u="none" strike="noStrike" kern="1200" cap="none" spc="0" normalizeH="0" baseline="0" noProof="0">
                <a:ln>
                  <a:noFill/>
                </a:ln>
                <a:solidFill>
                  <a:srgbClr val="000000"/>
                </a:solidFill>
                <a:effectLst/>
                <a:uLnTx/>
                <a:uFillTx/>
                <a:latin typeface="Arial" charset="0"/>
                <a:ea typeface="新細明體" charset="0"/>
                <a:cs typeface="新細明體" charset="0"/>
              </a:rPr>
              <a:t>c</a:t>
            </a:r>
            <a:r>
              <a:rPr kumimoji="0" lang="en-US" altLang="zh-TW" sz="2000" b="0" i="0" u="none" strike="noStrike" kern="1200" cap="none" spc="0" normalizeH="0" baseline="-25000" noProof="0">
                <a:ln>
                  <a:noFill/>
                </a:ln>
                <a:solidFill>
                  <a:srgbClr val="000000"/>
                </a:solidFill>
                <a:effectLst/>
                <a:uLnTx/>
                <a:uFillTx/>
                <a:latin typeface="Arial" charset="0"/>
                <a:ea typeface="新細明體" charset="0"/>
                <a:cs typeface="新細明體" charset="0"/>
              </a:rPr>
              <a:t>i </a:t>
            </a:r>
            <a:r>
              <a:rPr kumimoji="0" lang="en-US" sz="2000" b="0" i="0" u="none" strike="noStrike" kern="1200" cap="none" spc="0" normalizeH="0" baseline="0" noProof="0">
                <a:ln>
                  <a:noFill/>
                </a:ln>
                <a:solidFill>
                  <a:srgbClr val="000000"/>
                </a:solidFill>
                <a:effectLst/>
                <a:uLnTx/>
                <a:uFillTx/>
                <a:latin typeface="Arial" charset="0"/>
                <a:ea typeface="ＭＳ Ｐゴシック" charset="-128"/>
                <a:cs typeface="+mn-cs"/>
                <a:sym typeface="Wingdings" charset="0"/>
              </a:rPr>
              <a:t>/(n-1)</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1255" name="Rectangle 39"/>
          <p:cNvSpPr>
            <a:spLocks noChangeArrowheads="1"/>
          </p:cNvSpPr>
          <p:nvPr/>
        </p:nvSpPr>
        <p:spPr bwMode="auto">
          <a:xfrm>
            <a:off x="6316663" y="4948238"/>
            <a:ext cx="7080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Arial" charset="0"/>
                <a:ea typeface="新細明體" charset="0"/>
                <a:cs typeface="新細明體" charset="0"/>
              </a:rPr>
              <a:t>c</a:t>
            </a:r>
            <a:r>
              <a:rPr kumimoji="0" lang="en-US" altLang="zh-TW" sz="2400" b="0" i="0" u="none" strike="noStrike" kern="1200" cap="none" spc="0" normalizeH="0" baseline="-25000" noProof="0">
                <a:ln>
                  <a:noFill/>
                </a:ln>
                <a:solidFill>
                  <a:srgbClr val="000000"/>
                </a:solidFill>
                <a:effectLst/>
                <a:uLnTx/>
                <a:uFillTx/>
                <a:latin typeface="Arial" charset="0"/>
                <a:ea typeface="新細明體" charset="0"/>
                <a:cs typeface="新細明體" charset="0"/>
              </a:rPr>
              <a:t>m </a:t>
            </a: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/n</a:t>
            </a:r>
          </a:p>
        </p:txBody>
      </p:sp>
      <p:cxnSp>
        <p:nvCxnSpPr>
          <p:cNvPr id="181256" name="Straight Connector 43"/>
          <p:cNvCxnSpPr>
            <a:cxnSpLocks noChangeShapeType="1"/>
            <a:endCxn id="181268" idx="1"/>
          </p:cNvCxnSpPr>
          <p:nvPr/>
        </p:nvCxnSpPr>
        <p:spPr bwMode="auto">
          <a:xfrm rot="5400000" flipH="1" flipV="1">
            <a:off x="7996633" y="2960203"/>
            <a:ext cx="265113" cy="200025"/>
          </a:xfrm>
          <a:prstGeom prst="line">
            <a:avLst/>
          </a:prstGeom>
          <a:noFill/>
          <a:ln w="12700">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181257" name="Rectangle 41"/>
          <p:cNvSpPr>
            <a:spLocks noChangeArrowheads="1"/>
          </p:cNvSpPr>
          <p:nvPr/>
        </p:nvSpPr>
        <p:spPr bwMode="auto">
          <a:xfrm>
            <a:off x="5338763" y="1276350"/>
            <a:ext cx="38052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zh-TW" sz="2800" b="1" i="0" u="none" strike="noStrike" kern="1200" cap="none" spc="0" normalizeH="0" baseline="0" noProof="0">
                <a:ln>
                  <a:noFill/>
                </a:ln>
                <a:solidFill>
                  <a:srgbClr val="000000"/>
                </a:solidFill>
                <a:effectLst/>
                <a:uLnTx/>
                <a:uFillTx/>
                <a:latin typeface="Tw Cen MT" charset="0"/>
                <a:ea typeface="新細明體" charset="0"/>
                <a:cs typeface="新細明體" charset="0"/>
              </a:rPr>
              <a:t>R = min{C</a:t>
            </a:r>
            <a:r>
              <a:rPr kumimoji="0" lang="en-US" altLang="zh-TW" sz="2800" b="1" i="0" u="none" strike="noStrike" kern="1200" cap="none" spc="0" normalizeH="0" baseline="-25000" noProof="0">
                <a:ln>
                  <a:noFill/>
                </a:ln>
                <a:solidFill>
                  <a:srgbClr val="000000"/>
                </a:solidFill>
                <a:effectLst/>
                <a:uLnTx/>
                <a:uFillTx/>
                <a:latin typeface="Tw Cen MT" charset="0"/>
                <a:ea typeface="新細明體" charset="0"/>
                <a:cs typeface="新細明體" charset="0"/>
              </a:rPr>
              <a:t>0</a:t>
            </a:r>
            <a:r>
              <a:rPr kumimoji="0" lang="en-US" altLang="zh-TW" sz="2800" b="1" i="0" u="none" strike="noStrike" kern="1200" cap="none" spc="0" normalizeH="0" baseline="0" noProof="0">
                <a:ln>
                  <a:noFill/>
                </a:ln>
                <a:solidFill>
                  <a:srgbClr val="000000"/>
                </a:solidFill>
                <a:effectLst/>
                <a:uLnTx/>
                <a:uFillTx/>
                <a:latin typeface="Tw Cen MT" charset="0"/>
                <a:ea typeface="新細明體" charset="0"/>
                <a:cs typeface="新細明體" charset="0"/>
              </a:rPr>
              <a:t>, (C</a:t>
            </a:r>
            <a:r>
              <a:rPr kumimoji="0" lang="en-US" altLang="zh-TW" sz="2800" b="1" i="0" u="none" strike="noStrike" kern="1200" cap="none" spc="0" normalizeH="0" baseline="-25000" noProof="0">
                <a:ln>
                  <a:noFill/>
                </a:ln>
                <a:solidFill>
                  <a:srgbClr val="000000"/>
                </a:solidFill>
                <a:effectLst/>
                <a:uLnTx/>
                <a:uFillTx/>
                <a:latin typeface="Tw Cen MT" charset="0"/>
                <a:ea typeface="新細明體" charset="0"/>
                <a:cs typeface="新細明體" charset="0"/>
              </a:rPr>
              <a:t>0</a:t>
            </a:r>
            <a:r>
              <a:rPr kumimoji="0" lang="en-US" altLang="zh-TW" sz="2800" b="1" i="0" u="none" strike="noStrike" kern="1200" cap="none" spc="0" normalizeH="0" baseline="0" noProof="0">
                <a:ln>
                  <a:noFill/>
                </a:ln>
                <a:solidFill>
                  <a:srgbClr val="000000"/>
                </a:solidFill>
                <a:effectLst/>
                <a:uLnTx/>
                <a:uFillTx/>
                <a:latin typeface="Tw Cen MT" charset="0"/>
                <a:ea typeface="新細明體" charset="0"/>
                <a:cs typeface="新細明體" charset="0"/>
              </a:rPr>
              <a:t>+</a:t>
            </a:r>
            <a:r>
              <a:rPr kumimoji="0" lang="en-US" altLang="zh-TW" sz="2800" b="1" i="0" u="none" strike="noStrike" kern="1200" cap="none" spc="0" normalizeH="0" baseline="0" noProof="0">
                <a:ln>
                  <a:noFill/>
                </a:ln>
                <a:solidFill>
                  <a:srgbClr val="000000"/>
                </a:solidFill>
                <a:effectLst/>
                <a:uLnTx/>
                <a:uFillTx/>
                <a:latin typeface="Tw Cen MT" charset="0"/>
                <a:ea typeface="新細明體" charset="0"/>
                <a:cs typeface="新細明體" charset="0"/>
                <a:sym typeface="Symbol" charset="0"/>
              </a:rPr>
              <a:t>C</a:t>
            </a:r>
            <a:r>
              <a:rPr kumimoji="0" lang="en-US" altLang="zh-TW" sz="2800" b="1" i="0" u="none" strike="noStrike" kern="1200" cap="none" spc="0" normalizeH="0" baseline="-25000" noProof="0">
                <a:ln>
                  <a:noFill/>
                </a:ln>
                <a:solidFill>
                  <a:srgbClr val="000000"/>
                </a:solidFill>
                <a:effectLst/>
                <a:uLnTx/>
                <a:uFillTx/>
                <a:latin typeface="Tw Cen MT" charset="0"/>
                <a:ea typeface="新細明體" charset="0"/>
                <a:cs typeface="新細明體" charset="0"/>
                <a:sym typeface="Symbol" charset="0"/>
              </a:rPr>
              <a:t>i</a:t>
            </a:r>
            <a:r>
              <a:rPr kumimoji="0" lang="en-US" altLang="zh-TW" sz="2800" b="1" i="0" u="none" strike="noStrike" kern="1200" cap="none" spc="0" normalizeH="0" baseline="0" noProof="0">
                <a:ln>
                  <a:noFill/>
                </a:ln>
                <a:solidFill>
                  <a:srgbClr val="000000"/>
                </a:solidFill>
                <a:effectLst/>
                <a:uLnTx/>
                <a:uFillTx/>
                <a:latin typeface="Tw Cen MT" charset="0"/>
                <a:ea typeface="新細明體" charset="0"/>
                <a:cs typeface="新細明體" charset="0"/>
                <a:sym typeface="Symbol" charset="0"/>
              </a:rPr>
              <a:t>)/n}</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214964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2"/>
          <p:cNvSpPr>
            <a:spLocks noGrp="1"/>
          </p:cNvSpPr>
          <p:nvPr>
            <p:ph type="title"/>
          </p:nvPr>
        </p:nvSpPr>
        <p:spPr>
          <a:xfrm>
            <a:off x="533400" y="173038"/>
            <a:ext cx="7772400" cy="1143000"/>
          </a:xfrm>
        </p:spPr>
        <p:txBody>
          <a:bodyPr/>
          <a:lstStyle/>
          <a:p>
            <a:r>
              <a:rPr lang="en-US">
                <a:latin typeface="Comic Sans MS" charset="0"/>
              </a:rPr>
              <a:t>Why not Building the Trees?</a:t>
            </a:r>
          </a:p>
        </p:txBody>
      </p:sp>
      <p:sp>
        <p:nvSpPr>
          <p:cNvPr id="183298"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C502D554-DFAC-2541-988A-5822EAD6C246}"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47</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83299" name="Group 4"/>
          <p:cNvGrpSpPr>
            <a:grpSpLocks/>
          </p:cNvGrpSpPr>
          <p:nvPr/>
        </p:nvGrpSpPr>
        <p:grpSpPr bwMode="auto">
          <a:xfrm>
            <a:off x="4710113" y="1550988"/>
            <a:ext cx="4248150" cy="3967162"/>
            <a:chOff x="385" y="572"/>
            <a:chExt cx="2676" cy="2499"/>
          </a:xfrm>
        </p:grpSpPr>
        <p:sp>
          <p:nvSpPr>
            <p:cNvPr id="183302"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3"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4"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5"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6"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7"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8"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09"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10"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11"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12"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13" name="Text Box 16"/>
            <p:cNvSpPr txBox="1">
              <a:spLocks noChangeArrowheads="1"/>
            </p:cNvSpPr>
            <p:nvPr/>
          </p:nvSpPr>
          <p:spPr bwMode="auto">
            <a:xfrm>
              <a:off x="1837" y="572"/>
              <a:ext cx="77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servers</a:t>
              </a:r>
              <a:endParaRPr kumimoji="1" lang="en-US" altLang="zh-TW" sz="1800" b="0" i="0" u="none" strike="noStrike" kern="1200" cap="none" spc="0" normalizeH="0" baseline="0" noProof="0">
                <a:ln>
                  <a:noFill/>
                </a:ln>
                <a:solidFill>
                  <a:srgbClr val="C00000"/>
                </a:solidFill>
                <a:effectLst/>
                <a:uLnTx/>
                <a:uFillTx/>
                <a:latin typeface="Comic Sans MS" charset="0"/>
                <a:ea typeface="新細明體" charset="0"/>
                <a:cs typeface="新細明體" charset="0"/>
              </a:endParaRPr>
            </a:p>
          </p:txBody>
        </p:sp>
        <p:sp>
          <p:nvSpPr>
            <p:cNvPr id="183314"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3315" name="Text Box 18"/>
            <p:cNvSpPr txBox="1">
              <a:spLocks noChangeArrowheads="1"/>
            </p:cNvSpPr>
            <p:nvPr/>
          </p:nvSpPr>
          <p:spPr bwMode="auto">
            <a:xfrm>
              <a:off x="385" y="184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83316" name="Text Box 19"/>
            <p:cNvSpPr txBox="1">
              <a:spLocks noChangeArrowheads="1"/>
            </p:cNvSpPr>
            <p:nvPr/>
          </p:nvSpPr>
          <p:spPr bwMode="auto">
            <a:xfrm>
              <a:off x="415" y="243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83317" name="Text Box 20"/>
            <p:cNvSpPr txBox="1">
              <a:spLocks noChangeArrowheads="1"/>
            </p:cNvSpPr>
            <p:nvPr/>
          </p:nvSpPr>
          <p:spPr bwMode="auto">
            <a:xfrm>
              <a:off x="1020" y="2840"/>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83318" name="Text Box 21"/>
            <p:cNvSpPr txBox="1">
              <a:spLocks noChangeArrowheads="1"/>
            </p:cNvSpPr>
            <p:nvPr/>
          </p:nvSpPr>
          <p:spPr bwMode="auto">
            <a:xfrm>
              <a:off x="2426" y="2523"/>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83319"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3320"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3321"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3</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3322"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3323"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24"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3325"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420813"/>
            <a:ext cx="4489450" cy="297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Rectangle 31"/>
          <p:cNvSpPr>
            <a:spLocks noChangeArrowheads="1"/>
          </p:cNvSpPr>
          <p:nvPr/>
        </p:nvSpPr>
        <p:spPr bwMode="auto">
          <a:xfrm>
            <a:off x="498475" y="4859338"/>
            <a:ext cx="4110038" cy="1938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2813" rtl="0" eaLnBrk="1" fontAlgn="base" latinLnBrk="0" hangingPunct="1">
              <a:lnSpc>
                <a:spcPct val="100000"/>
              </a:lnSpc>
              <a:spcBef>
                <a:spcPct val="0"/>
              </a:spcBef>
              <a:spcAft>
                <a:spcPct val="0"/>
              </a:spcAft>
              <a:buClr>
                <a:srgbClr val="C00000"/>
              </a:buClr>
              <a:buSzPct val="90000"/>
              <a:buFont typeface="Wingdings" charset="0"/>
              <a:buChar char="q"/>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 Clients come and go (churns): maintaining the trees is too expensive</a:t>
            </a:r>
          </a:p>
          <a:p>
            <a:pPr marL="0" marR="0" lvl="0" indent="0" algn="l" defTabSz="912813" rtl="0" eaLnBrk="1" fontAlgn="base" latinLnBrk="0" hangingPunct="1">
              <a:lnSpc>
                <a:spcPct val="100000"/>
              </a:lnSpc>
              <a:spcBef>
                <a:spcPct val="0"/>
              </a:spcBef>
              <a:spcAft>
                <a:spcPct val="0"/>
              </a:spcAft>
              <a:buClr>
                <a:srgbClr val="C00000"/>
              </a:buClr>
              <a:buSzPct val="90000"/>
              <a:buFont typeface="Wingdings" charset="0"/>
              <a:buChar char="q"/>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 Each client needs N connections</a:t>
            </a:r>
          </a:p>
        </p:txBody>
      </p:sp>
    </p:spTree>
    <p:extLst>
      <p:ext uri="{BB962C8B-B14F-4D97-AF65-F5344CB8AC3E}">
        <p14:creationId xmlns:p14="http://schemas.microsoft.com/office/powerpoint/2010/main" val="323019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itle 1"/>
          <p:cNvSpPr>
            <a:spLocks noGrp="1"/>
          </p:cNvSpPr>
          <p:nvPr>
            <p:ph type="title"/>
          </p:nvPr>
        </p:nvSpPr>
        <p:spPr>
          <a:xfrm>
            <a:off x="533400" y="76200"/>
            <a:ext cx="7772400" cy="1143000"/>
          </a:xfrm>
        </p:spPr>
        <p:txBody>
          <a:bodyPr/>
          <a:lstStyle/>
          <a:p>
            <a:r>
              <a:rPr lang="en-US">
                <a:latin typeface="Comic Sans MS" charset="0"/>
              </a:rPr>
              <a:t>Server+Host (P2P) Content Distribution: Key Design Issues</a:t>
            </a:r>
          </a:p>
        </p:txBody>
      </p:sp>
      <p:sp>
        <p:nvSpPr>
          <p:cNvPr id="81923" name="Content Placeholder 2"/>
          <p:cNvSpPr>
            <a:spLocks noGrp="1"/>
          </p:cNvSpPr>
          <p:nvPr>
            <p:ph idx="1"/>
          </p:nvPr>
        </p:nvSpPr>
        <p:spPr>
          <a:xfrm>
            <a:off x="514350" y="1454150"/>
            <a:ext cx="4057650" cy="4983163"/>
          </a:xfrm>
        </p:spPr>
        <p:txBody>
          <a:bodyPr/>
          <a:lstStyle/>
          <a:p>
            <a:pPr>
              <a:buFont typeface="ZapfDingbats" pitchFamily="82" charset="2"/>
              <a:buChar char="r"/>
              <a:defRPr/>
            </a:pPr>
            <a:r>
              <a:rPr lang="en-US" sz="2000" dirty="0">
                <a:ea typeface="+mn-ea"/>
                <a:cs typeface="+mn-cs"/>
              </a:rPr>
              <a:t>Robustness</a:t>
            </a:r>
          </a:p>
          <a:p>
            <a:pPr lvl="1">
              <a:buFont typeface="ZapfDingbats" pitchFamily="82" charset="2"/>
              <a:buChar char="m"/>
              <a:defRPr/>
            </a:pPr>
            <a:r>
              <a:rPr lang="en-US" sz="1800" dirty="0"/>
              <a:t>Resistant to churns and failures</a:t>
            </a:r>
          </a:p>
          <a:p>
            <a:pPr>
              <a:buFont typeface="ZapfDingbats" pitchFamily="82" charset="2"/>
              <a:buChar char="r"/>
              <a:defRPr/>
            </a:pPr>
            <a:r>
              <a:rPr lang="en-US" sz="2000" dirty="0">
                <a:ea typeface="+mn-ea"/>
                <a:cs typeface="+mn-cs"/>
              </a:rPr>
              <a:t>Efficiency</a:t>
            </a:r>
          </a:p>
          <a:p>
            <a:pPr lvl="1">
              <a:buFont typeface="ZapfDingbats" pitchFamily="82" charset="2"/>
              <a:buChar char="m"/>
              <a:defRPr/>
            </a:pPr>
            <a:r>
              <a:rPr lang="en-US" sz="1800" dirty="0"/>
              <a:t>A client has content that others need; otherwise, its upload capacity may not be utilized</a:t>
            </a:r>
          </a:p>
          <a:p>
            <a:pPr>
              <a:buFont typeface="ZapfDingbats" pitchFamily="82" charset="2"/>
              <a:buChar char="r"/>
              <a:defRPr/>
            </a:pPr>
            <a:r>
              <a:rPr lang="en-US" sz="2000" dirty="0">
                <a:ea typeface="+mn-ea"/>
                <a:cs typeface="+mn-cs"/>
              </a:rPr>
              <a:t>Incentive: clients are willing </a:t>
            </a:r>
            <a:br>
              <a:rPr lang="en-US" sz="2000" dirty="0">
                <a:ea typeface="+mn-ea"/>
                <a:cs typeface="+mn-cs"/>
              </a:rPr>
            </a:br>
            <a:r>
              <a:rPr lang="en-US" sz="2000" dirty="0">
                <a:ea typeface="+mn-ea"/>
                <a:cs typeface="+mn-cs"/>
              </a:rPr>
              <a:t>to upload</a:t>
            </a:r>
          </a:p>
          <a:p>
            <a:pPr lvl="1">
              <a:buFont typeface="ZapfDingbats" pitchFamily="82" charset="2"/>
              <a:buChar char="m"/>
              <a:defRPr/>
            </a:pPr>
            <a:r>
              <a:rPr lang="en-US" sz="1800" dirty="0">
                <a:ea typeface="+mn-ea"/>
                <a:cs typeface="+mn-cs"/>
              </a:rPr>
              <a:t>Some real systems nearly 50% of all responses are returned by the top 1% of sharing hosts</a:t>
            </a:r>
          </a:p>
        </p:txBody>
      </p:sp>
      <p:sp>
        <p:nvSpPr>
          <p:cNvPr id="18534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F7ACEA4-F189-5A4F-A4DE-F55B72043A6F}"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48</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85348" name="Group 4"/>
          <p:cNvGrpSpPr>
            <a:grpSpLocks/>
          </p:cNvGrpSpPr>
          <p:nvPr/>
        </p:nvGrpSpPr>
        <p:grpSpPr bwMode="auto">
          <a:xfrm>
            <a:off x="4710113" y="1550988"/>
            <a:ext cx="4248150" cy="3967162"/>
            <a:chOff x="385" y="572"/>
            <a:chExt cx="2676" cy="2499"/>
          </a:xfrm>
        </p:grpSpPr>
        <p:sp>
          <p:nvSpPr>
            <p:cNvPr id="185349"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0"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1"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2"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3"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4"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5"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6"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7"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8"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59"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60" name="Text Box 16"/>
            <p:cNvSpPr txBox="1">
              <a:spLocks noChangeArrowheads="1"/>
            </p:cNvSpPr>
            <p:nvPr/>
          </p:nvSpPr>
          <p:spPr bwMode="auto">
            <a:xfrm>
              <a:off x="1837" y="572"/>
              <a:ext cx="77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servers</a:t>
              </a:r>
              <a:endParaRPr kumimoji="1" lang="en-US" altLang="zh-TW" sz="1800" b="0" i="0" u="none" strike="noStrike" kern="1200" cap="none" spc="0" normalizeH="0" baseline="0" noProof="0">
                <a:ln>
                  <a:noFill/>
                </a:ln>
                <a:solidFill>
                  <a:srgbClr val="C00000"/>
                </a:solidFill>
                <a:effectLst/>
                <a:uLnTx/>
                <a:uFillTx/>
                <a:latin typeface="Comic Sans MS" charset="0"/>
                <a:ea typeface="新細明體" charset="0"/>
                <a:cs typeface="新細明體" charset="0"/>
              </a:endParaRPr>
            </a:p>
          </p:txBody>
        </p:sp>
        <p:sp>
          <p:nvSpPr>
            <p:cNvPr id="185361"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5362" name="Text Box 18"/>
            <p:cNvSpPr txBox="1">
              <a:spLocks noChangeArrowheads="1"/>
            </p:cNvSpPr>
            <p:nvPr/>
          </p:nvSpPr>
          <p:spPr bwMode="auto">
            <a:xfrm>
              <a:off x="385" y="184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85363" name="Text Box 19"/>
            <p:cNvSpPr txBox="1">
              <a:spLocks noChangeArrowheads="1"/>
            </p:cNvSpPr>
            <p:nvPr/>
          </p:nvSpPr>
          <p:spPr bwMode="auto">
            <a:xfrm>
              <a:off x="415" y="243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85364" name="Text Box 20"/>
            <p:cNvSpPr txBox="1">
              <a:spLocks noChangeArrowheads="1"/>
            </p:cNvSpPr>
            <p:nvPr/>
          </p:nvSpPr>
          <p:spPr bwMode="auto">
            <a:xfrm>
              <a:off x="1020" y="2840"/>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85365" name="Text Box 21"/>
            <p:cNvSpPr txBox="1">
              <a:spLocks noChangeArrowheads="1"/>
            </p:cNvSpPr>
            <p:nvPr/>
          </p:nvSpPr>
          <p:spPr bwMode="auto">
            <a:xfrm>
              <a:off x="2426" y="2523"/>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85366"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5367"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5368"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3</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5369"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5370"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71"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5372"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Tree>
    <p:extLst>
      <p:ext uri="{BB962C8B-B14F-4D97-AF65-F5344CB8AC3E}">
        <p14:creationId xmlns:p14="http://schemas.microsoft.com/office/powerpoint/2010/main" val="1058623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a:xfrm>
            <a:off x="533400" y="46038"/>
            <a:ext cx="7772400" cy="1143000"/>
          </a:xfrm>
        </p:spPr>
        <p:txBody>
          <a:bodyPr/>
          <a:lstStyle/>
          <a:p>
            <a:r>
              <a:rPr lang="en-US">
                <a:latin typeface="Comic Sans MS" charset="0"/>
              </a:rPr>
              <a:t>Discussion: How to handle the issues?</a:t>
            </a:r>
          </a:p>
        </p:txBody>
      </p:sp>
      <p:sp>
        <p:nvSpPr>
          <p:cNvPr id="187394" name="Content Placeholder 2"/>
          <p:cNvSpPr>
            <a:spLocks noGrp="1"/>
          </p:cNvSpPr>
          <p:nvPr>
            <p:ph idx="1"/>
          </p:nvPr>
        </p:nvSpPr>
        <p:spPr>
          <a:xfrm>
            <a:off x="533400" y="1600200"/>
            <a:ext cx="3965575" cy="4648200"/>
          </a:xfrm>
        </p:spPr>
        <p:txBody>
          <a:bodyPr/>
          <a:lstStyle/>
          <a:p>
            <a:pPr>
              <a:buFont typeface="Wingdings" pitchFamily="2" charset="2"/>
              <a:buChar char="q"/>
            </a:pPr>
            <a:r>
              <a:rPr lang="en-US" dirty="0">
                <a:latin typeface="Comic Sans MS" charset="0"/>
              </a:rPr>
              <a:t>Robustness</a:t>
            </a:r>
          </a:p>
          <a:p>
            <a:pPr>
              <a:buFont typeface="Wingdings" pitchFamily="2" charset="2"/>
              <a:buChar char="q"/>
            </a:pPr>
            <a:endParaRPr lang="en-US" dirty="0">
              <a:latin typeface="Comic Sans MS" charset="0"/>
            </a:endParaRPr>
          </a:p>
          <a:p>
            <a:pPr>
              <a:buFont typeface="Wingdings" pitchFamily="2" charset="2"/>
              <a:buChar char="q"/>
            </a:pPr>
            <a:endParaRPr lang="en-US" dirty="0">
              <a:latin typeface="Comic Sans MS" charset="0"/>
            </a:endParaRPr>
          </a:p>
          <a:p>
            <a:pPr>
              <a:buFont typeface="Wingdings" pitchFamily="2" charset="2"/>
              <a:buChar char="q"/>
            </a:pPr>
            <a:r>
              <a:rPr lang="en-US" dirty="0">
                <a:latin typeface="Comic Sans MS" charset="0"/>
              </a:rPr>
              <a:t>Efficiency</a:t>
            </a:r>
          </a:p>
          <a:p>
            <a:pPr>
              <a:buFont typeface="Wingdings" pitchFamily="2" charset="2"/>
              <a:buChar char="q"/>
            </a:pPr>
            <a:endParaRPr lang="en-US" dirty="0">
              <a:latin typeface="Comic Sans MS" charset="0"/>
            </a:endParaRPr>
          </a:p>
          <a:p>
            <a:pPr>
              <a:buFont typeface="Wingdings" pitchFamily="2" charset="2"/>
              <a:buChar char="q"/>
            </a:pPr>
            <a:endParaRPr lang="en-US" dirty="0">
              <a:latin typeface="Comic Sans MS" charset="0"/>
            </a:endParaRPr>
          </a:p>
          <a:p>
            <a:pPr>
              <a:buFont typeface="Wingdings" pitchFamily="2" charset="2"/>
              <a:buChar char="q"/>
            </a:pPr>
            <a:r>
              <a:rPr lang="en-US" dirty="0">
                <a:latin typeface="Comic Sans MS" charset="0"/>
              </a:rPr>
              <a:t>Incentive</a:t>
            </a:r>
          </a:p>
        </p:txBody>
      </p:sp>
      <p:sp>
        <p:nvSpPr>
          <p:cNvPr id="18739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09DF49F-C12A-4749-9797-6DA24BAA142E}"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49</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187396" name="Group 4"/>
          <p:cNvGrpSpPr>
            <a:grpSpLocks/>
          </p:cNvGrpSpPr>
          <p:nvPr/>
        </p:nvGrpSpPr>
        <p:grpSpPr bwMode="auto">
          <a:xfrm>
            <a:off x="4710113" y="1550988"/>
            <a:ext cx="4248150" cy="3967162"/>
            <a:chOff x="385" y="572"/>
            <a:chExt cx="2676" cy="2499"/>
          </a:xfrm>
        </p:grpSpPr>
        <p:sp>
          <p:nvSpPr>
            <p:cNvPr id="187397" name="Rectangle 5"/>
            <p:cNvSpPr>
              <a:spLocks noChangeArrowheads="1"/>
            </p:cNvSpPr>
            <p:nvPr/>
          </p:nvSpPr>
          <p:spPr bwMode="auto">
            <a:xfrm>
              <a:off x="1610" y="709"/>
              <a:ext cx="272" cy="2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398" name="Oval 6"/>
            <p:cNvSpPr>
              <a:spLocks noChangeArrowheads="1"/>
            </p:cNvSpPr>
            <p:nvPr/>
          </p:nvSpPr>
          <p:spPr bwMode="auto">
            <a:xfrm>
              <a:off x="1610" y="1616"/>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399" name="Oval 7"/>
            <p:cNvSpPr>
              <a:spLocks noChangeArrowheads="1"/>
            </p:cNvSpPr>
            <p:nvPr/>
          </p:nvSpPr>
          <p:spPr bwMode="auto">
            <a:xfrm>
              <a:off x="748" y="2069"/>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0" name="Oval 8"/>
            <p:cNvSpPr>
              <a:spLocks noChangeArrowheads="1"/>
            </p:cNvSpPr>
            <p:nvPr/>
          </p:nvSpPr>
          <p:spPr bwMode="auto">
            <a:xfrm>
              <a:off x="1020" y="2387"/>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1" name="Oval 9"/>
            <p:cNvSpPr>
              <a:spLocks noChangeArrowheads="1"/>
            </p:cNvSpPr>
            <p:nvPr/>
          </p:nvSpPr>
          <p:spPr bwMode="auto">
            <a:xfrm>
              <a:off x="1383" y="2568"/>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2" name="Oval 10"/>
            <p:cNvSpPr>
              <a:spLocks noChangeArrowheads="1"/>
            </p:cNvSpPr>
            <p:nvPr/>
          </p:nvSpPr>
          <p:spPr bwMode="auto">
            <a:xfrm>
              <a:off x="2336" y="2205"/>
              <a:ext cx="272" cy="27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3" name="Line 11"/>
            <p:cNvSpPr>
              <a:spLocks noChangeShapeType="1"/>
            </p:cNvSpPr>
            <p:nvPr/>
          </p:nvSpPr>
          <p:spPr bwMode="auto">
            <a:xfrm flipH="1">
              <a:off x="1746" y="981"/>
              <a:ext cx="0" cy="63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4" name="Line 12"/>
            <p:cNvSpPr>
              <a:spLocks noChangeShapeType="1"/>
            </p:cNvSpPr>
            <p:nvPr/>
          </p:nvSpPr>
          <p:spPr bwMode="auto">
            <a:xfrm flipV="1">
              <a:off x="975" y="1797"/>
              <a:ext cx="635" cy="31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5" name="Line 13"/>
            <p:cNvSpPr>
              <a:spLocks noChangeShapeType="1"/>
            </p:cNvSpPr>
            <p:nvPr/>
          </p:nvSpPr>
          <p:spPr bwMode="auto">
            <a:xfrm flipV="1">
              <a:off x="1202" y="1888"/>
              <a:ext cx="453" cy="49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6" name="Line 14"/>
            <p:cNvSpPr>
              <a:spLocks noChangeShapeType="1"/>
            </p:cNvSpPr>
            <p:nvPr/>
          </p:nvSpPr>
          <p:spPr bwMode="auto">
            <a:xfrm flipV="1">
              <a:off x="1565" y="1888"/>
              <a:ext cx="136"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7" name="Line 15"/>
            <p:cNvSpPr>
              <a:spLocks noChangeShapeType="1"/>
            </p:cNvSpPr>
            <p:nvPr/>
          </p:nvSpPr>
          <p:spPr bwMode="auto">
            <a:xfrm flipH="1" flipV="1">
              <a:off x="1882" y="1842"/>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08" name="Text Box 16"/>
            <p:cNvSpPr txBox="1">
              <a:spLocks noChangeArrowheads="1"/>
            </p:cNvSpPr>
            <p:nvPr/>
          </p:nvSpPr>
          <p:spPr bwMode="auto">
            <a:xfrm>
              <a:off x="1837" y="572"/>
              <a:ext cx="771"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servers/</a:t>
              </a:r>
              <a:b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br>
              <a:r>
                <a:rPr kumimoji="1" lang="en-US" altLang="zh-TW" sz="1800" b="0" i="0" u="none" strike="noStrike" kern="1200" cap="none" spc="0" normalizeH="0" baseline="0" noProof="0">
                  <a:ln>
                    <a:noFill/>
                  </a:ln>
                  <a:solidFill>
                    <a:srgbClr val="C00000"/>
                  </a:solidFill>
                  <a:effectLst/>
                  <a:uLnTx/>
                  <a:uFillTx/>
                  <a:latin typeface="Comic Sans MS" charset="0"/>
                  <a:ea typeface="新細明體" charset="0"/>
                  <a:cs typeface="新細明體" charset="0"/>
                </a:rPr>
                <a:t>seeds</a:t>
              </a:r>
            </a:p>
          </p:txBody>
        </p:sp>
        <p:sp>
          <p:nvSpPr>
            <p:cNvPr id="187409" name="Text Box 17"/>
            <p:cNvSpPr txBox="1">
              <a:spLocks noChangeArrowheads="1"/>
            </p:cNvSpPr>
            <p:nvPr/>
          </p:nvSpPr>
          <p:spPr bwMode="auto">
            <a:xfrm>
              <a:off x="1746" y="1207"/>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0</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7410" name="Text Box 18"/>
            <p:cNvSpPr txBox="1">
              <a:spLocks noChangeArrowheads="1"/>
            </p:cNvSpPr>
            <p:nvPr/>
          </p:nvSpPr>
          <p:spPr bwMode="auto">
            <a:xfrm>
              <a:off x="385" y="184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1</a:t>
              </a:r>
            </a:p>
          </p:txBody>
        </p:sp>
        <p:sp>
          <p:nvSpPr>
            <p:cNvPr id="187411" name="Text Box 19"/>
            <p:cNvSpPr txBox="1">
              <a:spLocks noChangeArrowheads="1"/>
            </p:cNvSpPr>
            <p:nvPr/>
          </p:nvSpPr>
          <p:spPr bwMode="auto">
            <a:xfrm>
              <a:off x="415" y="2432"/>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2</a:t>
              </a:r>
            </a:p>
          </p:txBody>
        </p:sp>
        <p:sp>
          <p:nvSpPr>
            <p:cNvPr id="187412" name="Text Box 20"/>
            <p:cNvSpPr txBox="1">
              <a:spLocks noChangeArrowheads="1"/>
            </p:cNvSpPr>
            <p:nvPr/>
          </p:nvSpPr>
          <p:spPr bwMode="auto">
            <a:xfrm>
              <a:off x="1020" y="2840"/>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3</a:t>
              </a:r>
            </a:p>
          </p:txBody>
        </p:sp>
        <p:sp>
          <p:nvSpPr>
            <p:cNvPr id="187413" name="Text Box 21"/>
            <p:cNvSpPr txBox="1">
              <a:spLocks noChangeArrowheads="1"/>
            </p:cNvSpPr>
            <p:nvPr/>
          </p:nvSpPr>
          <p:spPr bwMode="auto">
            <a:xfrm>
              <a:off x="2426" y="2523"/>
              <a:ext cx="63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client n</a:t>
              </a:r>
            </a:p>
          </p:txBody>
        </p:sp>
        <p:sp>
          <p:nvSpPr>
            <p:cNvPr id="187414" name="Text Box 22"/>
            <p:cNvSpPr txBox="1">
              <a:spLocks noChangeArrowheads="1"/>
            </p:cNvSpPr>
            <p:nvPr/>
          </p:nvSpPr>
          <p:spPr bwMode="auto">
            <a:xfrm>
              <a:off x="1111" y="1706"/>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1</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7415" name="Text Box 23"/>
            <p:cNvSpPr txBox="1">
              <a:spLocks noChangeArrowheads="1"/>
            </p:cNvSpPr>
            <p:nvPr/>
          </p:nvSpPr>
          <p:spPr bwMode="auto">
            <a:xfrm>
              <a:off x="1156" y="1979"/>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2</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7416" name="Text Box 24"/>
            <p:cNvSpPr txBox="1">
              <a:spLocks noChangeArrowheads="1"/>
            </p:cNvSpPr>
            <p:nvPr/>
          </p:nvSpPr>
          <p:spPr bwMode="auto">
            <a:xfrm>
              <a:off x="1383" y="2115"/>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3</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7417" name="Text Box 25"/>
            <p:cNvSpPr txBox="1">
              <a:spLocks noChangeArrowheads="1"/>
            </p:cNvSpPr>
            <p:nvPr/>
          </p:nvSpPr>
          <p:spPr bwMode="auto">
            <a:xfrm>
              <a:off x="2064" y="1842"/>
              <a:ext cx="40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Tx/>
                <a:buSzTx/>
                <a:buFontTx/>
                <a:buNone/>
                <a:tabLst/>
                <a:defRPr/>
              </a:pPr>
              <a:r>
                <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rPr>
                <a:t>C</a:t>
              </a:r>
              <a:r>
                <a:rPr kumimoji="1" lang="en-US" altLang="zh-TW" sz="1800" b="0" i="0" u="none" strike="noStrike" kern="1200" cap="none" spc="0" normalizeH="0" baseline="-25000" noProof="0">
                  <a:ln>
                    <a:noFill/>
                  </a:ln>
                  <a:solidFill>
                    <a:srgbClr val="000000"/>
                  </a:solidFill>
                  <a:effectLst/>
                  <a:uLnTx/>
                  <a:uFillTx/>
                  <a:latin typeface="Comic Sans MS" charset="0"/>
                  <a:ea typeface="新細明體" charset="0"/>
                  <a:cs typeface="新細明體" charset="0"/>
                </a:rPr>
                <a:t>n</a:t>
              </a:r>
              <a:endParaRPr kumimoji="1" lang="en-US" altLang="zh-TW" sz="1800" b="0" i="0" u="none" strike="noStrike" kern="1200" cap="none" spc="0" normalizeH="0" baseline="0" noProof="0">
                <a:ln>
                  <a:noFill/>
                </a:ln>
                <a:solidFill>
                  <a:srgbClr val="000000"/>
                </a:solidFill>
                <a:effectLst/>
                <a:uLnTx/>
                <a:uFillTx/>
                <a:latin typeface="Comic Sans MS" charset="0"/>
                <a:ea typeface="新細明體" charset="0"/>
                <a:cs typeface="新細明體" charset="0"/>
              </a:endParaRPr>
            </a:p>
          </p:txBody>
        </p:sp>
        <p:sp>
          <p:nvSpPr>
            <p:cNvPr id="187418" name="Oval 26"/>
            <p:cNvSpPr>
              <a:spLocks noChangeArrowheads="1"/>
            </p:cNvSpPr>
            <p:nvPr/>
          </p:nvSpPr>
          <p:spPr bwMode="auto">
            <a:xfrm>
              <a:off x="1791" y="2659"/>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19" name="Oval 27"/>
            <p:cNvSpPr>
              <a:spLocks noChangeArrowheads="1"/>
            </p:cNvSpPr>
            <p:nvPr/>
          </p:nvSpPr>
          <p:spPr bwMode="auto">
            <a:xfrm>
              <a:off x="1927" y="2614"/>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87420" name="Oval 28"/>
            <p:cNvSpPr>
              <a:spLocks noChangeArrowheads="1"/>
            </p:cNvSpPr>
            <p:nvPr/>
          </p:nvSpPr>
          <p:spPr bwMode="auto">
            <a:xfrm>
              <a:off x="2064" y="2568"/>
              <a:ext cx="46" cy="45"/>
            </a:xfrm>
            <a:prstGeom prst="ellipse">
              <a:avLst/>
            </a:prstGeom>
            <a:solidFill>
              <a:schemeClr val="tx1"/>
            </a:solidFill>
            <a:ln w="9525">
              <a:solidFill>
                <a:schemeClr val="tx1"/>
              </a:solidFill>
              <a:round/>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Tree>
    <p:extLst>
      <p:ext uri="{BB962C8B-B14F-4D97-AF65-F5344CB8AC3E}">
        <p14:creationId xmlns:p14="http://schemas.microsoft.com/office/powerpoint/2010/main" val="149569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2"/>
          <p:cNvSpPr>
            <a:spLocks noChangeArrowheads="1"/>
          </p:cNvSpPr>
          <p:nvPr/>
        </p:nvSpPr>
        <p:spPr bwMode="auto">
          <a:xfrm>
            <a:off x="2971800" y="2057400"/>
            <a:ext cx="3200400" cy="3124200"/>
          </a:xfrm>
          <a:prstGeom prst="rect">
            <a:avLst/>
          </a:prstGeom>
          <a:solidFill>
            <a:schemeClr val="bg1"/>
          </a:solidFill>
          <a:ln>
            <a:noFill/>
          </a:ln>
          <a:extLs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282" name="Rectangle 3"/>
          <p:cNvSpPr>
            <a:spLocks noGrp="1" noChangeArrowheads="1"/>
          </p:cNvSpPr>
          <p:nvPr>
            <p:ph type="title"/>
          </p:nvPr>
        </p:nvSpPr>
        <p:spPr/>
        <p:txBody>
          <a:bodyPr/>
          <a:lstStyle/>
          <a:p>
            <a:pPr eaLnBrk="1" hangingPunct="1"/>
            <a:r>
              <a:rPr lang="en-US">
                <a:latin typeface="Comic Sans MS" charset="0"/>
                <a:ea typeface="MS PGothic" charset="0"/>
                <a:cs typeface="MS PGothic" charset="0"/>
              </a:rPr>
              <a:t>VIP Clustering</a:t>
            </a:r>
          </a:p>
        </p:txBody>
      </p:sp>
      <p:sp>
        <p:nvSpPr>
          <p:cNvPr id="97283" name="Text Box 4"/>
          <p:cNvSpPr txBox="1">
            <a:spLocks noChangeArrowheads="1"/>
          </p:cNvSpPr>
          <p:nvPr/>
        </p:nvSpPr>
        <p:spPr bwMode="auto">
          <a:xfrm>
            <a:off x="4343400" y="4724400"/>
            <a:ext cx="1752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2813"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339933"/>
                </a:solidFill>
                <a:effectLst/>
                <a:uLnTx/>
                <a:uFillTx/>
                <a:latin typeface="Arial" charset="0"/>
                <a:ea typeface="ＭＳ Ｐゴシック" charset="0"/>
                <a:cs typeface="Arial" charset="0"/>
              </a:rPr>
              <a:t> server array</a:t>
            </a:r>
            <a:endParaRPr kumimoji="0" lang="en-US" sz="1800" b="1" i="0" u="none" strike="noStrike" kern="1200" cap="none" spc="0" normalizeH="0" baseline="0" noProof="0">
              <a:ln>
                <a:noFill/>
              </a:ln>
              <a:solidFill>
                <a:srgbClr val="CCCCFF"/>
              </a:solidFill>
              <a:effectLst/>
              <a:uLnTx/>
              <a:uFillTx/>
              <a:latin typeface="Arial" charset="0"/>
              <a:ea typeface="ＭＳ Ｐゴシック" charset="0"/>
              <a:cs typeface="Arial" charset="0"/>
            </a:endParaRPr>
          </a:p>
        </p:txBody>
      </p:sp>
      <p:graphicFrame>
        <p:nvGraphicFramePr>
          <p:cNvPr id="97284" name="Object 2"/>
          <p:cNvGraphicFramePr>
            <a:graphicFrameLocks noChangeAspect="1"/>
          </p:cNvGraphicFramePr>
          <p:nvPr/>
        </p:nvGraphicFramePr>
        <p:xfrm>
          <a:off x="4505325" y="2514600"/>
          <a:ext cx="981075" cy="1104900"/>
        </p:xfrm>
        <a:graphic>
          <a:graphicData uri="http://schemas.openxmlformats.org/presentationml/2006/ole">
            <mc:AlternateContent xmlns:mc="http://schemas.openxmlformats.org/markup-compatibility/2006">
              <mc:Choice xmlns:v="urn:schemas-microsoft-com:vml" Requires="v">
                <p:oleObj spid="_x0000_s3209" name="Clip" r:id="rId4" imgW="979179" imgH="1106008" progId="">
                  <p:embed/>
                </p:oleObj>
              </mc:Choice>
              <mc:Fallback>
                <p:oleObj name="Clip" r:id="rId4" imgW="979179" imgH="1106008" progId="">
                  <p:embed/>
                  <p:pic>
                    <p:nvPicPr>
                      <p:cNvPr id="9728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325" y="2514600"/>
                        <a:ext cx="981075"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7285" name="Line 6"/>
          <p:cNvSpPr>
            <a:spLocks noChangeShapeType="1"/>
          </p:cNvSpPr>
          <p:nvPr/>
        </p:nvSpPr>
        <p:spPr bwMode="auto">
          <a:xfrm>
            <a:off x="1676400" y="3505200"/>
            <a:ext cx="1676400" cy="0"/>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86" name="Text Box 7"/>
          <p:cNvSpPr txBox="1">
            <a:spLocks noChangeArrowheads="1"/>
          </p:cNvSpPr>
          <p:nvPr/>
        </p:nvSpPr>
        <p:spPr bwMode="auto">
          <a:xfrm>
            <a:off x="457200" y="4038600"/>
            <a:ext cx="946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2813"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339933"/>
                </a:solidFill>
                <a:effectLst/>
                <a:uLnTx/>
                <a:uFillTx/>
                <a:latin typeface="Arial" charset="0"/>
                <a:ea typeface="ＭＳ Ｐゴシック" charset="0"/>
                <a:cs typeface="Arial" charset="0"/>
              </a:rPr>
              <a:t>Clients</a:t>
            </a:r>
            <a:endParaRPr kumimoji="0" lang="en-US" sz="1800" b="0" i="0" u="none" strike="noStrike" kern="1200" cap="none" spc="0" normalizeH="0" baseline="0" noProof="0">
              <a:ln>
                <a:noFill/>
              </a:ln>
              <a:solidFill>
                <a:srgbClr val="CCCCFF"/>
              </a:solidFill>
              <a:effectLst/>
              <a:uLnTx/>
              <a:uFillTx/>
              <a:latin typeface="Arial" charset="0"/>
              <a:ea typeface="ＭＳ Ｐゴシック" charset="0"/>
              <a:cs typeface="Arial" charset="0"/>
            </a:endParaRPr>
          </a:p>
        </p:txBody>
      </p:sp>
      <p:sp>
        <p:nvSpPr>
          <p:cNvPr id="97287" name="Rectangle 8"/>
          <p:cNvSpPr>
            <a:spLocks noChangeArrowheads="1"/>
          </p:cNvSpPr>
          <p:nvPr/>
        </p:nvSpPr>
        <p:spPr bwMode="auto">
          <a:xfrm>
            <a:off x="1828800" y="2435225"/>
            <a:ext cx="10239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L4: TCP</a:t>
            </a:r>
          </a:p>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L7: HTTP</a:t>
            </a:r>
          </a:p>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SSL</a:t>
            </a:r>
          </a:p>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etc.</a:t>
            </a:r>
          </a:p>
        </p:txBody>
      </p:sp>
      <p:sp>
        <p:nvSpPr>
          <p:cNvPr id="97288" name="Rectangle 9"/>
          <p:cNvSpPr>
            <a:spLocks noChangeArrowheads="1"/>
          </p:cNvSpPr>
          <p:nvPr/>
        </p:nvSpPr>
        <p:spPr bwMode="auto">
          <a:xfrm>
            <a:off x="6400800" y="1981200"/>
            <a:ext cx="2266950" cy="201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sng" strike="noStrike" kern="1200" cap="none" spc="0" normalizeH="0" baseline="0" noProof="0">
                <a:ln>
                  <a:noFill/>
                </a:ln>
                <a:solidFill>
                  <a:srgbClr val="000000"/>
                </a:solidFill>
                <a:effectLst/>
                <a:uLnTx/>
                <a:uFillTx/>
                <a:latin typeface="Times New Roman" charset="0"/>
                <a:ea typeface="ＭＳ Ｐゴシック" charset="-128"/>
                <a:cs typeface="Arial" charset="0"/>
              </a:rPr>
              <a:t>Goals</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server load balancing</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failure detection</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access control filtering</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priorities/QoS</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request locality</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transparent caching</a:t>
            </a:r>
          </a:p>
        </p:txBody>
      </p:sp>
      <p:graphicFrame>
        <p:nvGraphicFramePr>
          <p:cNvPr id="97289" name="Object 3"/>
          <p:cNvGraphicFramePr>
            <a:graphicFrameLocks noChangeAspect="1"/>
          </p:cNvGraphicFramePr>
          <p:nvPr/>
        </p:nvGraphicFramePr>
        <p:xfrm>
          <a:off x="4657725" y="3048000"/>
          <a:ext cx="981075" cy="1104900"/>
        </p:xfrm>
        <a:graphic>
          <a:graphicData uri="http://schemas.openxmlformats.org/presentationml/2006/ole">
            <mc:AlternateContent xmlns:mc="http://schemas.openxmlformats.org/markup-compatibility/2006">
              <mc:Choice xmlns:v="urn:schemas-microsoft-com:vml" Requires="v">
                <p:oleObj spid="_x0000_s3210" name="Clip" r:id="rId6" imgW="979179" imgH="1106008" progId="">
                  <p:embed/>
                </p:oleObj>
              </mc:Choice>
              <mc:Fallback>
                <p:oleObj name="Clip" r:id="rId6" imgW="979179" imgH="1106008" progId="">
                  <p:embed/>
                  <p:pic>
                    <p:nvPicPr>
                      <p:cNvPr id="9728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3048000"/>
                        <a:ext cx="981075"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97290" name="Object 4"/>
          <p:cNvGraphicFramePr>
            <a:graphicFrameLocks noChangeAspect="1"/>
          </p:cNvGraphicFramePr>
          <p:nvPr/>
        </p:nvGraphicFramePr>
        <p:xfrm>
          <a:off x="4810125" y="3543300"/>
          <a:ext cx="981075" cy="1104900"/>
        </p:xfrm>
        <a:graphic>
          <a:graphicData uri="http://schemas.openxmlformats.org/presentationml/2006/ole">
            <mc:AlternateContent xmlns:mc="http://schemas.openxmlformats.org/markup-compatibility/2006">
              <mc:Choice xmlns:v="urn:schemas-microsoft-com:vml" Requires="v">
                <p:oleObj spid="_x0000_s3211" name="Clip" r:id="rId7" imgW="979179" imgH="1106008" progId="">
                  <p:embed/>
                </p:oleObj>
              </mc:Choice>
              <mc:Fallback>
                <p:oleObj name="Clip" r:id="rId7" imgW="979179" imgH="1106008" progId="">
                  <p:embed/>
                  <p:pic>
                    <p:nvPicPr>
                      <p:cNvPr id="972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25" y="3543300"/>
                        <a:ext cx="981075"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7291" name="Line 12"/>
          <p:cNvSpPr>
            <a:spLocks noChangeShapeType="1"/>
          </p:cNvSpPr>
          <p:nvPr/>
        </p:nvSpPr>
        <p:spPr bwMode="auto">
          <a:xfrm flipV="1">
            <a:off x="3962400" y="3200400"/>
            <a:ext cx="609600" cy="304800"/>
          </a:xfrm>
          <a:prstGeom prst="line">
            <a:avLst/>
          </a:prstGeom>
          <a:noFill/>
          <a:ln w="19050">
            <a:solidFill>
              <a:schemeClr val="tx1"/>
            </a:solidFill>
            <a:round/>
            <a:headEnd/>
            <a:tailEnd type="stealth" w="med" len="med"/>
          </a:ln>
          <a:extLst>
            <a:ext uri="{909E8E84-426E-40dd-AFC4-6F175D3DCCD1}">
              <a14:hiddenFill xmlns:a14="http://schemas.microsoft.com/office/drawing/2010/main" xmlns="">
                <a:no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92" name="Line 13"/>
          <p:cNvSpPr>
            <a:spLocks noChangeShapeType="1"/>
          </p:cNvSpPr>
          <p:nvPr/>
        </p:nvSpPr>
        <p:spPr bwMode="auto">
          <a:xfrm>
            <a:off x="3962400" y="3505200"/>
            <a:ext cx="762000" cy="304800"/>
          </a:xfrm>
          <a:prstGeom prst="line">
            <a:avLst/>
          </a:prstGeom>
          <a:noFill/>
          <a:ln w="19050">
            <a:solidFill>
              <a:schemeClr val="tx1"/>
            </a:solidFill>
            <a:round/>
            <a:headEnd/>
            <a:tailEnd type="stealth" w="med" len="med"/>
          </a:ln>
          <a:extLst>
            <a:ext uri="{909E8E84-426E-40dd-AFC4-6F175D3DCCD1}">
              <a14:hiddenFill xmlns:a14="http://schemas.microsoft.com/office/drawing/2010/main" xmlns="">
                <a:no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93" name="Line 14"/>
          <p:cNvSpPr>
            <a:spLocks noChangeShapeType="1"/>
          </p:cNvSpPr>
          <p:nvPr/>
        </p:nvSpPr>
        <p:spPr bwMode="auto">
          <a:xfrm>
            <a:off x="3962400" y="3505200"/>
            <a:ext cx="914400" cy="838200"/>
          </a:xfrm>
          <a:prstGeom prst="line">
            <a:avLst/>
          </a:prstGeom>
          <a:noFill/>
          <a:ln w="19050">
            <a:solidFill>
              <a:schemeClr val="tx1"/>
            </a:solidFill>
            <a:round/>
            <a:headEnd/>
            <a:tailEnd type="stealth" w="med" len="med"/>
          </a:ln>
          <a:extLst>
            <a:ext uri="{909E8E84-426E-40dd-AFC4-6F175D3DCCD1}">
              <a14:hiddenFill xmlns:a14="http://schemas.microsoft.com/office/drawing/2010/main" xmlns="">
                <a:no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aphicFrame>
        <p:nvGraphicFramePr>
          <p:cNvPr id="97294" name="Object 5"/>
          <p:cNvGraphicFramePr>
            <a:graphicFrameLocks noChangeAspect="1"/>
          </p:cNvGraphicFramePr>
          <p:nvPr/>
        </p:nvGraphicFramePr>
        <p:xfrm>
          <a:off x="3352800" y="3352800"/>
          <a:ext cx="450850" cy="315913"/>
        </p:xfrm>
        <a:graphic>
          <a:graphicData uri="http://schemas.openxmlformats.org/presentationml/2006/ole">
            <mc:AlternateContent xmlns:mc="http://schemas.openxmlformats.org/markup-compatibility/2006">
              <mc:Choice xmlns:v="urn:schemas-microsoft-com:vml" Requires="v">
                <p:oleObj spid="_x0000_s3212" name="Clip" r:id="rId8" imgW="5715000" imgH="4008438" progId="">
                  <p:embed/>
                </p:oleObj>
              </mc:Choice>
              <mc:Fallback>
                <p:oleObj name="Clip" r:id="rId8" imgW="5715000" imgH="4008438" progId="">
                  <p:embed/>
                  <p:pic>
                    <p:nvPicPr>
                      <p:cNvPr id="9729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3352800"/>
                        <a:ext cx="450850"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7295" name="Text Box 16"/>
          <p:cNvSpPr txBox="1">
            <a:spLocks noChangeArrowheads="1"/>
          </p:cNvSpPr>
          <p:nvPr/>
        </p:nvSpPr>
        <p:spPr bwMode="auto">
          <a:xfrm>
            <a:off x="2895600" y="36576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2813"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339933"/>
                </a:solidFill>
                <a:effectLst/>
                <a:uLnTx/>
                <a:uFillTx/>
                <a:latin typeface="Arial" charset="0"/>
                <a:ea typeface="ＭＳ Ｐゴシック" charset="0"/>
                <a:cs typeface="Arial" charset="0"/>
              </a:rPr>
              <a:t> smart switch</a:t>
            </a:r>
            <a:endParaRPr kumimoji="0" lang="en-US" sz="1800" b="1" i="0" u="none" strike="noStrike" kern="1200" cap="none" spc="0" normalizeH="0" baseline="0" noProof="0">
              <a:ln>
                <a:noFill/>
              </a:ln>
              <a:solidFill>
                <a:srgbClr val="CCCCFF"/>
              </a:solidFill>
              <a:effectLst/>
              <a:uLnTx/>
              <a:uFillTx/>
              <a:latin typeface="Arial" charset="0"/>
              <a:ea typeface="ＭＳ Ｐゴシック" charset="0"/>
              <a:cs typeface="Arial" charset="0"/>
            </a:endParaRPr>
          </a:p>
        </p:txBody>
      </p:sp>
      <p:sp>
        <p:nvSpPr>
          <p:cNvPr id="97296" name="Rectangle 17"/>
          <p:cNvSpPr>
            <a:spLocks noChangeArrowheads="1"/>
          </p:cNvSpPr>
          <p:nvPr/>
        </p:nvSpPr>
        <p:spPr bwMode="auto">
          <a:xfrm>
            <a:off x="1676400" y="3581400"/>
            <a:ext cx="13716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virtual IP addresses (VIPs)</a:t>
            </a:r>
          </a:p>
        </p:txBody>
      </p:sp>
      <p:sp>
        <p:nvSpPr>
          <p:cNvPr id="97297" name="Rectangle 18"/>
          <p:cNvSpPr>
            <a:spLocks noChangeArrowheads="1"/>
          </p:cNvSpPr>
          <p:nvPr/>
        </p:nvSpPr>
        <p:spPr bwMode="auto">
          <a:xfrm>
            <a:off x="6400800" y="4383088"/>
            <a:ext cx="2463800" cy="146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0" i="0" u="sng" strike="noStrike" kern="1200" cap="none" spc="0" normalizeH="0" baseline="0" noProof="0">
                <a:ln>
                  <a:noFill/>
                </a:ln>
                <a:solidFill>
                  <a:srgbClr val="000000"/>
                </a:solidFill>
                <a:effectLst/>
                <a:uLnTx/>
                <a:uFillTx/>
                <a:latin typeface="Times New Roman" charset="0"/>
                <a:ea typeface="ＭＳ Ｐゴシック" charset="-128"/>
                <a:cs typeface="Arial" charset="0"/>
              </a:rPr>
              <a:t>What to switch/filter on?</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CC"/>
                </a:solidFill>
                <a:effectLst/>
                <a:uLnTx/>
                <a:uFillTx/>
                <a:latin typeface="Times New Roman" charset="0"/>
                <a:ea typeface="ＭＳ Ｐゴシック" charset="-128"/>
                <a:cs typeface="Arial" charset="0"/>
              </a:rPr>
              <a:t>L3</a:t>
            </a: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 source IP and/or VIP</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CC"/>
                </a:solidFill>
                <a:effectLst/>
                <a:uLnTx/>
                <a:uFillTx/>
                <a:latin typeface="Times New Roman" charset="0"/>
                <a:ea typeface="ＭＳ Ｐゴシック" charset="-128"/>
                <a:cs typeface="Arial" charset="0"/>
              </a:rPr>
              <a:t>L4</a:t>
            </a: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 (TCP) ports etc.</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CC"/>
                </a:solidFill>
                <a:effectLst/>
                <a:uLnTx/>
                <a:uFillTx/>
                <a:latin typeface="Times New Roman" charset="0"/>
                <a:ea typeface="ＭＳ Ｐゴシック" charset="-128"/>
                <a:cs typeface="Arial" charset="0"/>
              </a:rPr>
              <a:t>L7</a:t>
            </a: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 URLs and/or cookies</a:t>
            </a:r>
          </a:p>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CC"/>
                </a:solidFill>
                <a:effectLst/>
                <a:uLnTx/>
                <a:uFillTx/>
                <a:latin typeface="Times New Roman" charset="0"/>
                <a:ea typeface="ＭＳ Ｐゴシック" charset="-128"/>
                <a:cs typeface="Arial" charset="0"/>
              </a:rPr>
              <a:t>L7</a:t>
            </a: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128"/>
                <a:cs typeface="Arial" charset="0"/>
              </a:rPr>
              <a:t> SSL session IDs</a:t>
            </a:r>
          </a:p>
        </p:txBody>
      </p:sp>
      <p:grpSp>
        <p:nvGrpSpPr>
          <p:cNvPr id="97298" name="Group 19"/>
          <p:cNvGrpSpPr>
            <a:grpSpLocks/>
          </p:cNvGrpSpPr>
          <p:nvPr/>
        </p:nvGrpSpPr>
        <p:grpSpPr bwMode="auto">
          <a:xfrm>
            <a:off x="311150" y="3168650"/>
            <a:ext cx="1384300" cy="630238"/>
            <a:chOff x="148" y="1636"/>
            <a:chExt cx="1589" cy="808"/>
          </a:xfrm>
        </p:grpSpPr>
        <p:sp>
          <p:nvSpPr>
            <p:cNvPr id="97299" name="Oval 20"/>
            <p:cNvSpPr>
              <a:spLocks noChangeArrowheads="1"/>
            </p:cNvSpPr>
            <p:nvPr/>
          </p:nvSpPr>
          <p:spPr bwMode="auto">
            <a:xfrm>
              <a:off x="285" y="1708"/>
              <a:ext cx="1361" cy="61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0" name="Oval 21"/>
            <p:cNvSpPr>
              <a:spLocks noChangeArrowheads="1"/>
            </p:cNvSpPr>
            <p:nvPr/>
          </p:nvSpPr>
          <p:spPr bwMode="auto">
            <a:xfrm>
              <a:off x="330" y="1708"/>
              <a:ext cx="312" cy="88"/>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1" name="Oval 22"/>
            <p:cNvSpPr>
              <a:spLocks noChangeArrowheads="1"/>
            </p:cNvSpPr>
            <p:nvPr/>
          </p:nvSpPr>
          <p:spPr bwMode="auto">
            <a:xfrm>
              <a:off x="1152" y="1684"/>
              <a:ext cx="449" cy="160"/>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2" name="Oval 23"/>
            <p:cNvSpPr>
              <a:spLocks noChangeArrowheads="1"/>
            </p:cNvSpPr>
            <p:nvPr/>
          </p:nvSpPr>
          <p:spPr bwMode="auto">
            <a:xfrm>
              <a:off x="741" y="1636"/>
              <a:ext cx="540" cy="328"/>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3" name="Oval 24"/>
            <p:cNvSpPr>
              <a:spLocks noChangeArrowheads="1"/>
            </p:cNvSpPr>
            <p:nvPr/>
          </p:nvSpPr>
          <p:spPr bwMode="auto">
            <a:xfrm>
              <a:off x="148" y="1780"/>
              <a:ext cx="996" cy="184"/>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4" name="Oval 25"/>
            <p:cNvSpPr>
              <a:spLocks noChangeArrowheads="1"/>
            </p:cNvSpPr>
            <p:nvPr/>
          </p:nvSpPr>
          <p:spPr bwMode="auto">
            <a:xfrm>
              <a:off x="650" y="2068"/>
              <a:ext cx="540" cy="37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5" name="Oval 26"/>
            <p:cNvSpPr>
              <a:spLocks noChangeArrowheads="1"/>
            </p:cNvSpPr>
            <p:nvPr/>
          </p:nvSpPr>
          <p:spPr bwMode="auto">
            <a:xfrm>
              <a:off x="1334" y="1804"/>
              <a:ext cx="403" cy="208"/>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6" name="Oval 27"/>
            <p:cNvSpPr>
              <a:spLocks noChangeArrowheads="1"/>
            </p:cNvSpPr>
            <p:nvPr/>
          </p:nvSpPr>
          <p:spPr bwMode="auto">
            <a:xfrm>
              <a:off x="239" y="1900"/>
              <a:ext cx="266" cy="37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7" name="Oval 28"/>
            <p:cNvSpPr>
              <a:spLocks noChangeArrowheads="1"/>
            </p:cNvSpPr>
            <p:nvPr/>
          </p:nvSpPr>
          <p:spPr bwMode="auto">
            <a:xfrm>
              <a:off x="1380" y="2092"/>
              <a:ext cx="266" cy="13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8" name="Oval 29"/>
            <p:cNvSpPr>
              <a:spLocks noChangeArrowheads="1"/>
            </p:cNvSpPr>
            <p:nvPr/>
          </p:nvSpPr>
          <p:spPr bwMode="auto">
            <a:xfrm>
              <a:off x="468" y="2188"/>
              <a:ext cx="265" cy="13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sp>
          <p:nvSpPr>
            <p:cNvPr id="97309" name="Oval 30"/>
            <p:cNvSpPr>
              <a:spLocks noChangeArrowheads="1"/>
            </p:cNvSpPr>
            <p:nvPr/>
          </p:nvSpPr>
          <p:spPr bwMode="auto">
            <a:xfrm>
              <a:off x="1107" y="2188"/>
              <a:ext cx="402" cy="136"/>
            </a:xfrm>
            <a:prstGeom prst="ellipse">
              <a:avLst/>
            </a:prstGeom>
            <a:solidFill>
              <a:srgbClr val="969696"/>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Arial" charset="0"/>
              </a:endParaRPr>
            </a:p>
          </p:txBody>
        </p:sp>
      </p:gr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F18E99-E738-5E4A-97A0-5D13B0FB1784}"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a:t>
            </a:fld>
            <a:endParaRPr kumimoji="0" lang="en-US" altLang="x-none" sz="1400" b="0" i="0" u="none" strike="noStrike" kern="1200" cap="none" spc="0" normalizeH="0" baseline="0" noProof="0" dirty="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653266351"/>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2"/>
          <p:cNvSpPr>
            <a:spLocks noGrp="1"/>
          </p:cNvSpPr>
          <p:nvPr>
            <p:ph type="title"/>
          </p:nvPr>
        </p:nvSpPr>
        <p:spPr/>
        <p:txBody>
          <a:bodyPr/>
          <a:lstStyle/>
          <a:p>
            <a:r>
              <a:rPr lang="en-US">
                <a:latin typeface="Comic Sans MS" charset="0"/>
              </a:rPr>
              <a:t>Example: BitTorrent</a:t>
            </a:r>
          </a:p>
        </p:txBody>
      </p:sp>
      <p:sp>
        <p:nvSpPr>
          <p:cNvPr id="189442" name="Content Placeholder 3"/>
          <p:cNvSpPr>
            <a:spLocks noGrp="1"/>
          </p:cNvSpPr>
          <p:nvPr>
            <p:ph idx="1"/>
          </p:nvPr>
        </p:nvSpPr>
        <p:spPr>
          <a:xfrm>
            <a:off x="533400" y="1600200"/>
            <a:ext cx="8305800" cy="4648200"/>
          </a:xfrm>
        </p:spPr>
        <p:txBody>
          <a:bodyPr/>
          <a:lstStyle/>
          <a:p>
            <a:pPr>
              <a:buFont typeface="Wingdings" pitchFamily="2" charset="2"/>
              <a:buChar char="q"/>
            </a:pPr>
            <a:r>
              <a:rPr lang="en-US" dirty="0">
                <a:latin typeface="Comic Sans MS" charset="0"/>
              </a:rPr>
              <a:t>A P2P file sharing protocol</a:t>
            </a:r>
          </a:p>
          <a:p>
            <a:pPr>
              <a:buFont typeface="Wingdings" pitchFamily="2" charset="2"/>
              <a:buChar char="q"/>
            </a:pPr>
            <a:r>
              <a:rPr lang="en-US" dirty="0">
                <a:latin typeface="Comic Sans MS" charset="0"/>
              </a:rPr>
              <a:t>Created by Bram Cohen in 2004</a:t>
            </a:r>
          </a:p>
          <a:p>
            <a:pPr lvl="1">
              <a:buFont typeface="Courier New" panose="02070309020205020404" pitchFamily="49" charset="0"/>
              <a:buChar char="o"/>
            </a:pPr>
            <a:r>
              <a:rPr lang="en-US" dirty="0">
                <a:latin typeface="Comic Sans MS" charset="0"/>
              </a:rPr>
              <a:t>Spec at bep_0003: http://</a:t>
            </a:r>
            <a:r>
              <a:rPr lang="en-US" dirty="0" err="1">
                <a:latin typeface="Comic Sans MS" charset="0"/>
              </a:rPr>
              <a:t>www.bittorrent.org</a:t>
            </a:r>
            <a:r>
              <a:rPr lang="en-US" dirty="0">
                <a:latin typeface="Comic Sans MS" charset="0"/>
              </a:rPr>
              <a:t>/</a:t>
            </a:r>
            <a:r>
              <a:rPr lang="en-US" dirty="0" err="1">
                <a:latin typeface="Comic Sans MS" charset="0"/>
              </a:rPr>
              <a:t>beps</a:t>
            </a:r>
            <a:r>
              <a:rPr lang="en-US" dirty="0">
                <a:latin typeface="Comic Sans MS" charset="0"/>
              </a:rPr>
              <a:t>/bep_0003.html</a:t>
            </a:r>
          </a:p>
        </p:txBody>
      </p:sp>
      <p:sp>
        <p:nvSpPr>
          <p:cNvPr id="189443"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1D863D1-A919-3F49-A46F-BA33E21F224C}"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50</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3278498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522612EC-843C-B740-850D-274FCE0B9C7C}"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51</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91490" name="Rectangle 2"/>
          <p:cNvSpPr>
            <a:spLocks noGrp="1" noChangeArrowheads="1"/>
          </p:cNvSpPr>
          <p:nvPr>
            <p:ph type="title"/>
          </p:nvPr>
        </p:nvSpPr>
        <p:spPr/>
        <p:txBody>
          <a:bodyPr/>
          <a:lstStyle/>
          <a:p>
            <a:r>
              <a:rPr lang="en-US">
                <a:latin typeface="Comic Sans MS" charset="0"/>
              </a:rPr>
              <a:t>BitTorrent: Lookup</a:t>
            </a:r>
          </a:p>
        </p:txBody>
      </p:sp>
      <p:pic>
        <p:nvPicPr>
          <p:cNvPr id="191491" name="Picture 5" descr="j019538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086600" y="1905000"/>
            <a:ext cx="1343025" cy="1371600"/>
          </a:xfrm>
          <a:noFill/>
        </p:spPr>
      </p:pic>
      <p:pic>
        <p:nvPicPr>
          <p:cNvPr id="191492" name="Picture 7" descr="MCj039724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75" y="1447800"/>
            <a:ext cx="18034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1493" name="Text Box 15"/>
          <p:cNvSpPr txBox="1">
            <a:spLocks noChangeArrowheads="1"/>
          </p:cNvSpPr>
          <p:nvPr/>
        </p:nvSpPr>
        <p:spPr bwMode="auto">
          <a:xfrm>
            <a:off x="1219200" y="2909888"/>
            <a:ext cx="1314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webserver</a:t>
            </a:r>
          </a:p>
        </p:txBody>
      </p:sp>
      <p:sp>
        <p:nvSpPr>
          <p:cNvPr id="191494" name="Text Box 16"/>
          <p:cNvSpPr txBox="1">
            <a:spLocks noChangeArrowheads="1"/>
          </p:cNvSpPr>
          <p:nvPr/>
        </p:nvSpPr>
        <p:spPr bwMode="auto">
          <a:xfrm>
            <a:off x="7467600" y="3200400"/>
            <a:ext cx="666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user</a:t>
            </a:r>
          </a:p>
        </p:txBody>
      </p:sp>
      <p:grpSp>
        <p:nvGrpSpPr>
          <p:cNvPr id="2" name="Group 41"/>
          <p:cNvGrpSpPr>
            <a:grpSpLocks/>
          </p:cNvGrpSpPr>
          <p:nvPr/>
        </p:nvGrpSpPr>
        <p:grpSpPr bwMode="auto">
          <a:xfrm>
            <a:off x="2819400" y="1905000"/>
            <a:ext cx="4133850" cy="533400"/>
            <a:chOff x="1776" y="1200"/>
            <a:chExt cx="2604" cy="336"/>
          </a:xfrm>
        </p:grpSpPr>
        <p:sp>
          <p:nvSpPr>
            <p:cNvPr id="191500" name="Line 17"/>
            <p:cNvSpPr>
              <a:spLocks noChangeShapeType="1"/>
            </p:cNvSpPr>
            <p:nvPr/>
          </p:nvSpPr>
          <p:spPr bwMode="auto">
            <a:xfrm flipH="1" flipV="1">
              <a:off x="1776" y="1392"/>
              <a:ext cx="2544" cy="144"/>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1501" name="Text Box 18"/>
            <p:cNvSpPr txBox="1">
              <a:spLocks noChangeArrowheads="1"/>
            </p:cNvSpPr>
            <p:nvPr/>
          </p:nvSpPr>
          <p:spPr bwMode="auto">
            <a:xfrm>
              <a:off x="2400" y="1200"/>
              <a:ext cx="19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HTTP GET   MYFILE.torrent</a:t>
              </a:r>
            </a:p>
          </p:txBody>
        </p:sp>
      </p:grpSp>
      <p:grpSp>
        <p:nvGrpSpPr>
          <p:cNvPr id="3" name="Group 42"/>
          <p:cNvGrpSpPr>
            <a:grpSpLocks/>
          </p:cNvGrpSpPr>
          <p:nvPr/>
        </p:nvGrpSpPr>
        <p:grpSpPr bwMode="auto">
          <a:xfrm>
            <a:off x="2819400" y="2438400"/>
            <a:ext cx="4038600" cy="1855788"/>
            <a:chOff x="1776" y="1536"/>
            <a:chExt cx="2544" cy="1169"/>
          </a:xfrm>
        </p:grpSpPr>
        <p:sp>
          <p:nvSpPr>
            <p:cNvPr id="191497" name="Line 19"/>
            <p:cNvSpPr>
              <a:spLocks noChangeShapeType="1"/>
            </p:cNvSpPr>
            <p:nvPr/>
          </p:nvSpPr>
          <p:spPr bwMode="auto">
            <a:xfrm flipH="1" flipV="1">
              <a:off x="1776" y="1536"/>
              <a:ext cx="2544" cy="144"/>
            </a:xfrm>
            <a:prstGeom prst="line">
              <a:avLst/>
            </a:prstGeom>
            <a:noFill/>
            <a:ln w="38100">
              <a:solidFill>
                <a:schemeClr val="tx1"/>
              </a:solidFill>
              <a:round/>
              <a:headEnd type="triangle" w="lg" len="lg"/>
              <a:tailEnd type="non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1498" name="Text Box 21"/>
            <p:cNvSpPr txBox="1">
              <a:spLocks noChangeArrowheads="1"/>
            </p:cNvSpPr>
            <p:nvPr/>
          </p:nvSpPr>
          <p:spPr bwMode="auto">
            <a:xfrm>
              <a:off x="2160" y="1776"/>
              <a:ext cx="1954" cy="92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http://mytracker.com:6969/</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S3F5YHG6FEB</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FG5467HGF367</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F456JI9N5FF4E</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a:t>
              </a:r>
            </a:p>
          </p:txBody>
        </p:sp>
        <p:sp>
          <p:nvSpPr>
            <p:cNvPr id="191499" name="Text Box 22"/>
            <p:cNvSpPr txBox="1">
              <a:spLocks noChangeArrowheads="1"/>
            </p:cNvSpPr>
            <p:nvPr/>
          </p:nvSpPr>
          <p:spPr bwMode="auto">
            <a:xfrm>
              <a:off x="2112" y="1584"/>
              <a:ext cx="11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MYFILE.torrent</a:t>
              </a:r>
            </a:p>
          </p:txBody>
        </p:sp>
      </p:grpSp>
    </p:spTree>
    <p:extLst>
      <p:ext uri="{BB962C8B-B14F-4D97-AF65-F5344CB8AC3E}">
        <p14:creationId xmlns:p14="http://schemas.microsoft.com/office/powerpoint/2010/main" val="3323492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r>
              <a:rPr lang="en-US" sz="3600">
                <a:latin typeface="Comic Sans MS" charset="0"/>
              </a:rPr>
              <a:t>Metadata (.torrent) File Structure</a:t>
            </a:r>
          </a:p>
        </p:txBody>
      </p:sp>
      <p:sp>
        <p:nvSpPr>
          <p:cNvPr id="193538" name="Rectangle 3"/>
          <p:cNvSpPr>
            <a:spLocks noGrp="1" noChangeArrowheads="1"/>
          </p:cNvSpPr>
          <p:nvPr>
            <p:ph type="body" idx="1"/>
          </p:nvPr>
        </p:nvSpPr>
        <p:spPr>
          <a:xfrm>
            <a:off x="546100" y="1676400"/>
            <a:ext cx="7958138" cy="4648200"/>
          </a:xfrm>
        </p:spPr>
        <p:txBody>
          <a:bodyPr/>
          <a:lstStyle/>
          <a:p>
            <a:pPr>
              <a:buFont typeface="Wingdings" pitchFamily="2" charset="2"/>
              <a:buChar char="q"/>
            </a:pPr>
            <a:r>
              <a:rPr lang="en-US" dirty="0">
                <a:latin typeface="Comic Sans MS" charset="0"/>
              </a:rPr>
              <a:t>Meta info contains information necessary to contact the tracker and describes the files in the torrent</a:t>
            </a:r>
          </a:p>
          <a:p>
            <a:pPr lvl="1">
              <a:buFont typeface="Courier New" panose="02070309020205020404" pitchFamily="49" charset="0"/>
              <a:buChar char="o"/>
            </a:pPr>
            <a:r>
              <a:rPr lang="en-US" dirty="0">
                <a:latin typeface="Comic Sans MS" charset="0"/>
              </a:rPr>
              <a:t>URL of tracker</a:t>
            </a:r>
          </a:p>
          <a:p>
            <a:pPr lvl="1">
              <a:buFont typeface="Courier New" panose="02070309020205020404" pitchFamily="49" charset="0"/>
              <a:buChar char="o"/>
            </a:pPr>
            <a:r>
              <a:rPr lang="en-US" dirty="0">
                <a:latin typeface="Comic Sans MS" charset="0"/>
              </a:rPr>
              <a:t>file name</a:t>
            </a:r>
          </a:p>
          <a:p>
            <a:pPr lvl="1">
              <a:buFont typeface="Courier New" panose="02070309020205020404" pitchFamily="49" charset="0"/>
              <a:buChar char="o"/>
            </a:pPr>
            <a:r>
              <a:rPr lang="en-US" dirty="0">
                <a:latin typeface="Comic Sans MS" charset="0"/>
              </a:rPr>
              <a:t>file length</a:t>
            </a:r>
          </a:p>
          <a:p>
            <a:pPr lvl="1">
              <a:buFont typeface="Courier New" panose="02070309020205020404" pitchFamily="49" charset="0"/>
              <a:buChar char="o"/>
            </a:pPr>
            <a:r>
              <a:rPr lang="en-US" dirty="0">
                <a:latin typeface="Comic Sans MS" charset="0"/>
              </a:rPr>
              <a:t>piece length (typically 256KB)</a:t>
            </a:r>
          </a:p>
          <a:p>
            <a:pPr lvl="1">
              <a:buFont typeface="Courier New" panose="02070309020205020404" pitchFamily="49" charset="0"/>
              <a:buChar char="o"/>
            </a:pPr>
            <a:r>
              <a:rPr lang="en-US" dirty="0">
                <a:latin typeface="Comic Sans MS" charset="0"/>
              </a:rPr>
              <a:t>SHA-1 hashes of pieces for verification</a:t>
            </a:r>
          </a:p>
          <a:p>
            <a:pPr lvl="1">
              <a:buFont typeface="Courier New" panose="02070309020205020404" pitchFamily="49" charset="0"/>
              <a:buChar char="o"/>
            </a:pPr>
            <a:r>
              <a:rPr lang="en-US" dirty="0">
                <a:latin typeface="Comic Sans MS" charset="0"/>
              </a:rPr>
              <a:t>also creation date, comment, creator, …</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52</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991224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Grp="1" noChangeArrowheads="1"/>
          </p:cNvSpPr>
          <p:nvPr>
            <p:ph type="title"/>
          </p:nvPr>
        </p:nvSpPr>
        <p:spPr/>
        <p:txBody>
          <a:bodyPr/>
          <a:lstStyle/>
          <a:p>
            <a:r>
              <a:rPr lang="en-US">
                <a:latin typeface="Comic Sans MS" charset="0"/>
              </a:rPr>
              <a:t>Tracker Protocol</a:t>
            </a:r>
          </a:p>
        </p:txBody>
      </p:sp>
      <p:sp>
        <p:nvSpPr>
          <p:cNvPr id="195586" name="Rectangle 3"/>
          <p:cNvSpPr>
            <a:spLocks noGrp="1" noChangeArrowheads="1"/>
          </p:cNvSpPr>
          <p:nvPr>
            <p:ph type="body" idx="1"/>
          </p:nvPr>
        </p:nvSpPr>
        <p:spPr>
          <a:xfrm>
            <a:off x="587375" y="1585913"/>
            <a:ext cx="7958138" cy="4953000"/>
          </a:xfrm>
        </p:spPr>
        <p:txBody>
          <a:bodyPr/>
          <a:lstStyle/>
          <a:p>
            <a:pPr>
              <a:lnSpc>
                <a:spcPct val="80000"/>
              </a:lnSpc>
              <a:buFont typeface="Wingdings" pitchFamily="2" charset="2"/>
              <a:buChar char="q"/>
            </a:pPr>
            <a:r>
              <a:rPr lang="en-US" sz="2400" dirty="0">
                <a:latin typeface="Comic Sans MS" charset="0"/>
              </a:rPr>
              <a:t>Communicates with clients via HTTP/HTTPS</a:t>
            </a:r>
          </a:p>
          <a:p>
            <a:pPr>
              <a:lnSpc>
                <a:spcPct val="80000"/>
              </a:lnSpc>
              <a:buFont typeface="Wingdings" pitchFamily="2" charset="2"/>
              <a:buChar char="q"/>
            </a:pPr>
            <a:endParaRPr lang="en-US" sz="2400" dirty="0">
              <a:latin typeface="Comic Sans MS" charset="0"/>
            </a:endParaRPr>
          </a:p>
          <a:p>
            <a:pPr>
              <a:lnSpc>
                <a:spcPct val="80000"/>
              </a:lnSpc>
              <a:buFont typeface="Wingdings" pitchFamily="2" charset="2"/>
              <a:buChar char="q"/>
            </a:pPr>
            <a:r>
              <a:rPr lang="en-US" sz="2400" dirty="0">
                <a:latin typeface="Comic Sans MS" charset="0"/>
              </a:rPr>
              <a:t>Client GET request</a:t>
            </a:r>
          </a:p>
          <a:p>
            <a:pPr lvl="1">
              <a:lnSpc>
                <a:spcPct val="80000"/>
              </a:lnSpc>
              <a:buFont typeface="Courier New" panose="02070309020205020404" pitchFamily="49" charset="0"/>
              <a:buChar char="o"/>
            </a:pPr>
            <a:r>
              <a:rPr lang="en-US" sz="2000" dirty="0" err="1">
                <a:latin typeface="Comic Sans MS" charset="0"/>
              </a:rPr>
              <a:t>info_hash</a:t>
            </a:r>
            <a:r>
              <a:rPr lang="en-US" sz="2000" dirty="0">
                <a:latin typeface="Comic Sans MS" charset="0"/>
              </a:rPr>
              <a:t>: uniquely identifies the file</a:t>
            </a:r>
          </a:p>
          <a:p>
            <a:pPr lvl="1">
              <a:lnSpc>
                <a:spcPct val="80000"/>
              </a:lnSpc>
              <a:buFont typeface="Courier New" panose="02070309020205020404" pitchFamily="49" charset="0"/>
              <a:buChar char="o"/>
            </a:pPr>
            <a:r>
              <a:rPr lang="en-US" sz="2000" dirty="0" err="1">
                <a:latin typeface="Comic Sans MS" charset="0"/>
              </a:rPr>
              <a:t>peer_id</a:t>
            </a:r>
            <a:r>
              <a:rPr lang="en-US" sz="2000" dirty="0">
                <a:latin typeface="Comic Sans MS" charset="0"/>
              </a:rPr>
              <a:t>: chosen by and uniquely identifies the client</a:t>
            </a:r>
          </a:p>
          <a:p>
            <a:pPr lvl="1">
              <a:lnSpc>
                <a:spcPct val="80000"/>
              </a:lnSpc>
              <a:buFont typeface="Courier New" panose="02070309020205020404" pitchFamily="49" charset="0"/>
              <a:buChar char="o"/>
            </a:pPr>
            <a:r>
              <a:rPr lang="en-US" sz="2000" dirty="0">
                <a:latin typeface="Comic Sans MS" charset="0"/>
              </a:rPr>
              <a:t>client IP and port</a:t>
            </a:r>
          </a:p>
          <a:p>
            <a:pPr lvl="1">
              <a:lnSpc>
                <a:spcPct val="80000"/>
              </a:lnSpc>
              <a:buFont typeface="Courier New" panose="02070309020205020404" pitchFamily="49" charset="0"/>
              <a:buChar char="o"/>
            </a:pPr>
            <a:r>
              <a:rPr lang="en-US" sz="2000" dirty="0" err="1">
                <a:latin typeface="Comic Sans MS" charset="0"/>
              </a:rPr>
              <a:t>numwant</a:t>
            </a:r>
            <a:r>
              <a:rPr lang="en-US" sz="2000" dirty="0">
                <a:latin typeface="Comic Sans MS" charset="0"/>
              </a:rPr>
              <a:t>: how many peers to return (defaults to 50)</a:t>
            </a:r>
          </a:p>
          <a:p>
            <a:pPr lvl="1">
              <a:lnSpc>
                <a:spcPct val="80000"/>
              </a:lnSpc>
              <a:buFont typeface="Courier New" panose="02070309020205020404" pitchFamily="49" charset="0"/>
              <a:buChar char="o"/>
            </a:pPr>
            <a:r>
              <a:rPr lang="en-US" sz="2000" dirty="0">
                <a:latin typeface="Comic Sans MS" charset="0"/>
              </a:rPr>
              <a:t>stats: e.g., bytes uploaded, downloaded</a:t>
            </a:r>
          </a:p>
          <a:p>
            <a:pPr lvl="1">
              <a:lnSpc>
                <a:spcPct val="80000"/>
              </a:lnSpc>
            </a:pPr>
            <a:endParaRPr lang="en-US" sz="2000" dirty="0">
              <a:latin typeface="Comic Sans MS" charset="0"/>
            </a:endParaRPr>
          </a:p>
          <a:p>
            <a:pPr>
              <a:lnSpc>
                <a:spcPct val="80000"/>
              </a:lnSpc>
              <a:buFont typeface="Wingdings" pitchFamily="2" charset="2"/>
              <a:buChar char="q"/>
            </a:pPr>
            <a:r>
              <a:rPr lang="en-US" sz="2400" dirty="0">
                <a:latin typeface="Comic Sans MS" charset="0"/>
              </a:rPr>
              <a:t>Tracker GET response</a:t>
            </a:r>
          </a:p>
          <a:p>
            <a:pPr lvl="1">
              <a:lnSpc>
                <a:spcPct val="80000"/>
              </a:lnSpc>
              <a:buFont typeface="Courier New" panose="02070309020205020404" pitchFamily="49" charset="0"/>
              <a:buChar char="o"/>
            </a:pPr>
            <a:r>
              <a:rPr lang="en-US" sz="2000" dirty="0">
                <a:latin typeface="Comic Sans MS" charset="0"/>
              </a:rPr>
              <a:t>interval: how often to contact the tracker</a:t>
            </a:r>
          </a:p>
          <a:p>
            <a:pPr lvl="1">
              <a:lnSpc>
                <a:spcPct val="80000"/>
              </a:lnSpc>
              <a:buFont typeface="Courier New" panose="02070309020205020404" pitchFamily="49" charset="0"/>
              <a:buChar char="o"/>
            </a:pPr>
            <a:r>
              <a:rPr lang="en-US" sz="2000" dirty="0">
                <a:latin typeface="Comic Sans MS" charset="0"/>
              </a:rPr>
              <a:t>list of peers, containing peer id, IP and port</a:t>
            </a:r>
          </a:p>
          <a:p>
            <a:pPr lvl="1">
              <a:lnSpc>
                <a:spcPct val="80000"/>
              </a:lnSpc>
              <a:buFont typeface="Courier New" panose="02070309020205020404" pitchFamily="49" charset="0"/>
              <a:buChar char="o"/>
            </a:pPr>
            <a:r>
              <a:rPr lang="en-US" sz="2000" dirty="0">
                <a:latin typeface="Comic Sans MS" charset="0"/>
              </a:rPr>
              <a:t>stats</a:t>
            </a:r>
          </a:p>
          <a:p>
            <a:pPr lvl="1">
              <a:lnSpc>
                <a:spcPct val="80000"/>
              </a:lnSpc>
            </a:pPr>
            <a:endParaRPr lang="en-US" sz="2000" dirty="0">
              <a:latin typeface="Comic Sans MS" charset="0"/>
            </a:endParaRP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53</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593737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5"/>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4EFD858-60A5-804B-8877-41ECD408AD9C}"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54</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97634" name="Rectangle 2"/>
          <p:cNvSpPr>
            <a:spLocks noGrp="1" noChangeArrowheads="1"/>
          </p:cNvSpPr>
          <p:nvPr>
            <p:ph type="title"/>
          </p:nvPr>
        </p:nvSpPr>
        <p:spPr/>
        <p:txBody>
          <a:bodyPr/>
          <a:lstStyle/>
          <a:p>
            <a:r>
              <a:rPr lang="en-US">
                <a:latin typeface="Comic Sans MS" charset="0"/>
              </a:rPr>
              <a:t>Tracker Protocol</a:t>
            </a:r>
          </a:p>
        </p:txBody>
      </p:sp>
      <p:pic>
        <p:nvPicPr>
          <p:cNvPr id="197635" name="Picture 5" descr="j019538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086600" y="1905000"/>
            <a:ext cx="1343025" cy="1371600"/>
          </a:xfrm>
          <a:noFill/>
        </p:spPr>
      </p:pic>
      <p:pic>
        <p:nvPicPr>
          <p:cNvPr id="197636" name="Picture 7" descr="MCj039724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75" y="1447800"/>
            <a:ext cx="18034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45"/>
          <p:cNvGrpSpPr>
            <a:grpSpLocks/>
          </p:cNvGrpSpPr>
          <p:nvPr/>
        </p:nvGrpSpPr>
        <p:grpSpPr bwMode="auto">
          <a:xfrm>
            <a:off x="1981200" y="4267200"/>
            <a:ext cx="1295400" cy="1066800"/>
            <a:chOff x="1248" y="2688"/>
            <a:chExt cx="816" cy="672"/>
          </a:xfrm>
        </p:grpSpPr>
        <p:pic>
          <p:nvPicPr>
            <p:cNvPr id="197660" name="Picture 4" descr="j02857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2688"/>
              <a:ext cx="816" cy="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661" name="Text Box 14"/>
            <p:cNvSpPr txBox="1">
              <a:spLocks noChangeArrowheads="1"/>
            </p:cNvSpPr>
            <p:nvPr/>
          </p:nvSpPr>
          <p:spPr bwMode="auto">
            <a:xfrm>
              <a:off x="1372" y="3129"/>
              <a:ext cx="5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tracker</a:t>
              </a:r>
            </a:p>
          </p:txBody>
        </p:sp>
      </p:grpSp>
      <p:sp>
        <p:nvSpPr>
          <p:cNvPr id="197638" name="Text Box 15"/>
          <p:cNvSpPr txBox="1">
            <a:spLocks noChangeArrowheads="1"/>
          </p:cNvSpPr>
          <p:nvPr/>
        </p:nvSpPr>
        <p:spPr bwMode="auto">
          <a:xfrm>
            <a:off x="1219200" y="2909888"/>
            <a:ext cx="1314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webserver</a:t>
            </a:r>
          </a:p>
        </p:txBody>
      </p:sp>
      <p:sp>
        <p:nvSpPr>
          <p:cNvPr id="197639" name="Text Box 16"/>
          <p:cNvSpPr txBox="1">
            <a:spLocks noChangeArrowheads="1"/>
          </p:cNvSpPr>
          <p:nvPr/>
        </p:nvSpPr>
        <p:spPr bwMode="auto">
          <a:xfrm>
            <a:off x="7467600" y="3200400"/>
            <a:ext cx="666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user</a:t>
            </a:r>
          </a:p>
        </p:txBody>
      </p:sp>
      <p:grpSp>
        <p:nvGrpSpPr>
          <p:cNvPr id="3" name="Group 43"/>
          <p:cNvGrpSpPr>
            <a:grpSpLocks/>
          </p:cNvGrpSpPr>
          <p:nvPr/>
        </p:nvGrpSpPr>
        <p:grpSpPr bwMode="auto">
          <a:xfrm>
            <a:off x="3200400" y="3048000"/>
            <a:ext cx="3733800" cy="1371600"/>
            <a:chOff x="2016" y="1920"/>
            <a:chExt cx="2352" cy="864"/>
          </a:xfrm>
        </p:grpSpPr>
        <p:sp>
          <p:nvSpPr>
            <p:cNvPr id="197658" name="Line 23"/>
            <p:cNvSpPr>
              <a:spLocks noChangeShapeType="1"/>
            </p:cNvSpPr>
            <p:nvPr/>
          </p:nvSpPr>
          <p:spPr bwMode="auto">
            <a:xfrm flipH="1">
              <a:off x="2016" y="1920"/>
              <a:ext cx="2352" cy="864"/>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7659" name="Rectangle 25"/>
            <p:cNvSpPr>
              <a:spLocks noChangeArrowheads="1"/>
            </p:cNvSpPr>
            <p:nvPr/>
          </p:nvSpPr>
          <p:spPr bwMode="auto">
            <a:xfrm>
              <a:off x="2544" y="2160"/>
              <a:ext cx="7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a:t>
              </a:r>
              <a:r>
                <a:rPr kumimoji="0" lang="en-US" altLang="ja-JP" sz="2400" b="0" i="0" u="none" strike="noStrike" kern="1200" cap="none" spc="0" normalizeH="0" baseline="0" noProof="0">
                  <a:ln>
                    <a:noFill/>
                  </a:ln>
                  <a:solidFill>
                    <a:srgbClr val="000000"/>
                  </a:solidFill>
                  <a:effectLst/>
                  <a:uLnTx/>
                  <a:uFillTx/>
                  <a:latin typeface="Arial" charset="0"/>
                  <a:ea typeface="ＭＳ Ｐゴシック" charset="-128"/>
                  <a:cs typeface="+mn-cs"/>
                </a:rPr>
                <a:t>register</a:t>
              </a:r>
              <a:r>
                <a:rPr kumimoji="0" lang="ja-JP" alt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4" name="Group 44"/>
          <p:cNvGrpSpPr>
            <a:grpSpLocks/>
          </p:cNvGrpSpPr>
          <p:nvPr/>
        </p:nvGrpSpPr>
        <p:grpSpPr bwMode="auto">
          <a:xfrm>
            <a:off x="3352800" y="3200400"/>
            <a:ext cx="3844925" cy="2593975"/>
            <a:chOff x="2112" y="2016"/>
            <a:chExt cx="2422" cy="1634"/>
          </a:xfrm>
        </p:grpSpPr>
        <p:sp>
          <p:nvSpPr>
            <p:cNvPr id="197655" name="Line 24"/>
            <p:cNvSpPr>
              <a:spLocks noChangeShapeType="1"/>
            </p:cNvSpPr>
            <p:nvPr/>
          </p:nvSpPr>
          <p:spPr bwMode="auto">
            <a:xfrm flipH="1">
              <a:off x="2112" y="2016"/>
              <a:ext cx="2352" cy="864"/>
            </a:xfrm>
            <a:prstGeom prst="line">
              <a:avLst/>
            </a:prstGeom>
            <a:noFill/>
            <a:ln w="38100">
              <a:solidFill>
                <a:schemeClr val="tx1"/>
              </a:solidFill>
              <a:round/>
              <a:headEnd type="triangle" w="lg" len="lg"/>
              <a:tailEnd type="non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7656" name="Text Box 26"/>
            <p:cNvSpPr txBox="1">
              <a:spLocks noChangeArrowheads="1"/>
            </p:cNvSpPr>
            <p:nvPr/>
          </p:nvSpPr>
          <p:spPr bwMode="auto">
            <a:xfrm>
              <a:off x="2640" y="2719"/>
              <a:ext cx="1894" cy="93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ID1   169.237.234.1:6881</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ID2   190.50.34.6:5692</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ID3   34.275.89.143:4545</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ID50 231.456.31.95:6882</a:t>
              </a:r>
            </a:p>
          </p:txBody>
        </p:sp>
        <p:sp>
          <p:nvSpPr>
            <p:cNvPr id="197657" name="Text Box 27"/>
            <p:cNvSpPr txBox="1">
              <a:spLocks noChangeArrowheads="1"/>
            </p:cNvSpPr>
            <p:nvPr/>
          </p:nvSpPr>
          <p:spPr bwMode="auto">
            <a:xfrm>
              <a:off x="2976" y="2496"/>
              <a:ext cx="92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list of peers</a:t>
              </a:r>
            </a:p>
          </p:txBody>
        </p:sp>
      </p:grpSp>
      <p:sp>
        <p:nvSpPr>
          <p:cNvPr id="88102" name="Line 38"/>
          <p:cNvSpPr>
            <a:spLocks noChangeShapeType="1"/>
          </p:cNvSpPr>
          <p:nvPr/>
        </p:nvSpPr>
        <p:spPr bwMode="auto">
          <a:xfrm flipH="1">
            <a:off x="7620000" y="3657600"/>
            <a:ext cx="228600" cy="15240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8103" name="Line 39"/>
          <p:cNvSpPr>
            <a:spLocks noChangeShapeType="1"/>
          </p:cNvSpPr>
          <p:nvPr/>
        </p:nvSpPr>
        <p:spPr bwMode="auto">
          <a:xfrm>
            <a:off x="8001000" y="3657600"/>
            <a:ext cx="381000" cy="13716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8104" name="Line 40"/>
          <p:cNvSpPr>
            <a:spLocks noChangeShapeType="1"/>
          </p:cNvSpPr>
          <p:nvPr/>
        </p:nvSpPr>
        <p:spPr bwMode="auto">
          <a:xfrm flipH="1">
            <a:off x="6400800" y="3657600"/>
            <a:ext cx="1295400" cy="1447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nvGrpSpPr>
          <p:cNvPr id="5" name="Group 51"/>
          <p:cNvGrpSpPr>
            <a:grpSpLocks/>
          </p:cNvGrpSpPr>
          <p:nvPr/>
        </p:nvGrpSpPr>
        <p:grpSpPr bwMode="auto">
          <a:xfrm>
            <a:off x="5233988" y="5029200"/>
            <a:ext cx="1166812" cy="1360488"/>
            <a:chOff x="3297" y="3168"/>
            <a:chExt cx="735" cy="857"/>
          </a:xfrm>
        </p:grpSpPr>
        <p:pic>
          <p:nvPicPr>
            <p:cNvPr id="197653" name="Picture 36" descr="MPj0402147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7" y="3168"/>
              <a:ext cx="735" cy="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654" name="Text Box 46"/>
            <p:cNvSpPr txBox="1">
              <a:spLocks noChangeArrowheads="1"/>
            </p:cNvSpPr>
            <p:nvPr/>
          </p:nvSpPr>
          <p:spPr bwMode="auto">
            <a:xfrm>
              <a:off x="3360" y="3792"/>
              <a:ext cx="64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Peer 50</a:t>
              </a:r>
            </a:p>
          </p:txBody>
        </p:sp>
      </p:grpSp>
      <p:grpSp>
        <p:nvGrpSpPr>
          <p:cNvPr id="6" name="Group 52"/>
          <p:cNvGrpSpPr>
            <a:grpSpLocks/>
          </p:cNvGrpSpPr>
          <p:nvPr/>
        </p:nvGrpSpPr>
        <p:grpSpPr bwMode="auto">
          <a:xfrm>
            <a:off x="6705600" y="5187950"/>
            <a:ext cx="1166813" cy="1350963"/>
            <a:chOff x="4224" y="3268"/>
            <a:chExt cx="735" cy="851"/>
          </a:xfrm>
        </p:grpSpPr>
        <p:pic>
          <p:nvPicPr>
            <p:cNvPr id="197651" name="Picture 35" descr="MPj0402147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3268"/>
              <a:ext cx="735" cy="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652" name="Text Box 47"/>
            <p:cNvSpPr txBox="1">
              <a:spLocks noChangeArrowheads="1"/>
            </p:cNvSpPr>
            <p:nvPr/>
          </p:nvSpPr>
          <p:spPr bwMode="auto">
            <a:xfrm>
              <a:off x="4272" y="3888"/>
              <a:ext cx="5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Peer 2</a:t>
              </a:r>
            </a:p>
          </p:txBody>
        </p:sp>
      </p:grpSp>
      <p:grpSp>
        <p:nvGrpSpPr>
          <p:cNvPr id="7" name="Group 53"/>
          <p:cNvGrpSpPr>
            <a:grpSpLocks/>
          </p:cNvGrpSpPr>
          <p:nvPr/>
        </p:nvGrpSpPr>
        <p:grpSpPr bwMode="auto">
          <a:xfrm>
            <a:off x="7900988" y="5035550"/>
            <a:ext cx="1166812" cy="1365250"/>
            <a:chOff x="4977" y="3172"/>
            <a:chExt cx="735" cy="860"/>
          </a:xfrm>
        </p:grpSpPr>
        <p:pic>
          <p:nvPicPr>
            <p:cNvPr id="197649" name="Picture 30" descr="MPj0402147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7" y="3172"/>
              <a:ext cx="735" cy="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650" name="Text Box 48"/>
            <p:cNvSpPr txBox="1">
              <a:spLocks noChangeArrowheads="1"/>
            </p:cNvSpPr>
            <p:nvPr/>
          </p:nvSpPr>
          <p:spPr bwMode="auto">
            <a:xfrm>
              <a:off x="5068" y="3801"/>
              <a:ext cx="5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Peer 1</a:t>
              </a:r>
            </a:p>
          </p:txBody>
        </p:sp>
      </p:grpSp>
      <p:sp>
        <p:nvSpPr>
          <p:cNvPr id="88114" name="Text Box 50"/>
          <p:cNvSpPr txBox="1">
            <a:spLocks noChangeArrowheads="1"/>
          </p:cNvSpPr>
          <p:nvPr/>
        </p:nvSpPr>
        <p:spPr bwMode="auto">
          <a:xfrm>
            <a:off x="6324600" y="5029200"/>
            <a:ext cx="7429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omic Sans MS" charset="0"/>
                <a:ea typeface="ＭＳ Ｐゴシック" charset="0"/>
              </a:rPr>
              <a:t>…</a:t>
            </a:r>
          </a:p>
        </p:txBody>
      </p:sp>
    </p:spTree>
    <p:extLst>
      <p:ext uri="{BB962C8B-B14F-4D97-AF65-F5344CB8AC3E}">
        <p14:creationId xmlns:p14="http://schemas.microsoft.com/office/powerpoint/2010/main" val="2855422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8114"/>
                                        </p:tgtEl>
                                        <p:attrNameLst>
                                          <p:attrName>style.visibility</p:attrName>
                                        </p:attrNameLst>
                                      </p:cBhvr>
                                      <p:to>
                                        <p:strVal val="visible"/>
                                      </p:to>
                                    </p:set>
                                    <p:animEffect transition="in" filter="fade">
                                      <p:cBhvr>
                                        <p:cTn id="29" dur="2000"/>
                                        <p:tgtEl>
                                          <p:spTgt spid="881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0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88104"/>
                                        </p:tgtEl>
                                        <p:attrNameLst>
                                          <p:attrName>style.visibility</p:attrName>
                                        </p:attrNameLst>
                                      </p:cBhvr>
                                      <p:to>
                                        <p:strVal val="visible"/>
                                      </p:to>
                                    </p:set>
                                    <p:animEffect transition="in" filter="wipe(up)">
                                      <p:cBhvr>
                                        <p:cTn id="40" dur="2000"/>
                                        <p:tgtEl>
                                          <p:spTgt spid="8810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88102"/>
                                        </p:tgtEl>
                                        <p:attrNameLst>
                                          <p:attrName>style.visibility</p:attrName>
                                        </p:attrNameLst>
                                      </p:cBhvr>
                                      <p:to>
                                        <p:strVal val="visible"/>
                                      </p:to>
                                    </p:set>
                                    <p:animEffect transition="in" filter="wipe(up)">
                                      <p:cBhvr>
                                        <p:cTn id="43" dur="2000"/>
                                        <p:tgtEl>
                                          <p:spTgt spid="8810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88103"/>
                                        </p:tgtEl>
                                        <p:attrNameLst>
                                          <p:attrName>style.visibility</p:attrName>
                                        </p:attrNameLst>
                                      </p:cBhvr>
                                      <p:to>
                                        <p:strVal val="visible"/>
                                      </p:to>
                                    </p:set>
                                    <p:animEffect transition="in" filter="wipe(up)">
                                      <p:cBhvr>
                                        <p:cTn id="46" dur="2000"/>
                                        <p:tgtEl>
                                          <p:spTgt spid="88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2" grpId="0" animBg="1"/>
      <p:bldP spid="88103" grpId="0" animBg="1"/>
      <p:bldP spid="88104" grpId="0" animBg="1"/>
      <p:bldP spid="881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4"/>
          <p:cNvSpPr>
            <a:spLocks noGrp="1"/>
          </p:cNvSpPr>
          <p:nvPr>
            <p:ph type="sldNum" sz="quarter" idx="11"/>
          </p:nvPr>
        </p:nvSpPr>
        <p:spPr>
          <a:xfrm>
            <a:off x="8686800" y="6515100"/>
            <a:ext cx="4572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fld id="{EDE214A3-D651-F749-A617-B33CE30C6422}"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l" defTabSz="912813" rtl="0" eaLnBrk="1" fontAlgn="base" latinLnBrk="0" hangingPunct="1">
                <a:lnSpc>
                  <a:spcPct val="100000"/>
                </a:lnSpc>
                <a:spcBef>
                  <a:spcPct val="0"/>
                </a:spcBef>
                <a:spcAft>
                  <a:spcPct val="0"/>
                </a:spcAft>
                <a:buClrTx/>
                <a:buSzTx/>
                <a:buFontTx/>
                <a:buNone/>
                <a:tabLst/>
                <a:defRPr/>
              </a:pPr>
              <a:t>55</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
        <p:nvSpPr>
          <p:cNvPr id="199682" name="Rectangle 2"/>
          <p:cNvSpPr>
            <a:spLocks noGrp="1" noChangeArrowheads="1"/>
          </p:cNvSpPr>
          <p:nvPr>
            <p:ph type="title"/>
          </p:nvPr>
        </p:nvSpPr>
        <p:spPr>
          <a:xfrm>
            <a:off x="609600" y="76200"/>
            <a:ext cx="7772400" cy="1143000"/>
          </a:xfrm>
        </p:spPr>
        <p:txBody>
          <a:bodyPr/>
          <a:lstStyle/>
          <a:p>
            <a:pPr marL="342900" indent="-342900"/>
            <a:r>
              <a:rPr lang="en-US">
                <a:latin typeface="Comic Sans MS" charset="0"/>
              </a:rPr>
              <a:t>Robustness and efficiency:</a:t>
            </a:r>
            <a:br>
              <a:rPr lang="en-US">
                <a:latin typeface="Comic Sans MS" charset="0"/>
              </a:rPr>
            </a:br>
            <a:r>
              <a:rPr lang="en-US">
                <a:latin typeface="Comic Sans MS" charset="0"/>
              </a:rPr>
              <a:t>Piece-based Swarming</a:t>
            </a:r>
          </a:p>
        </p:txBody>
      </p:sp>
      <p:grpSp>
        <p:nvGrpSpPr>
          <p:cNvPr id="199683" name="Group 59"/>
          <p:cNvGrpSpPr>
            <a:grpSpLocks/>
          </p:cNvGrpSpPr>
          <p:nvPr/>
        </p:nvGrpSpPr>
        <p:grpSpPr bwMode="auto">
          <a:xfrm>
            <a:off x="2535238" y="3192463"/>
            <a:ext cx="4876800" cy="533400"/>
            <a:chOff x="1008" y="1728"/>
            <a:chExt cx="3072" cy="336"/>
          </a:xfrm>
        </p:grpSpPr>
        <p:grpSp>
          <p:nvGrpSpPr>
            <p:cNvPr id="199692" name="Group 25"/>
            <p:cNvGrpSpPr>
              <a:grpSpLocks/>
            </p:cNvGrpSpPr>
            <p:nvPr/>
          </p:nvGrpSpPr>
          <p:grpSpPr bwMode="auto">
            <a:xfrm>
              <a:off x="1008" y="1728"/>
              <a:ext cx="768" cy="336"/>
              <a:chOff x="1008" y="1728"/>
              <a:chExt cx="768" cy="336"/>
            </a:xfrm>
          </p:grpSpPr>
          <p:grpSp>
            <p:nvGrpSpPr>
              <p:cNvPr id="199720" name="Group 22"/>
              <p:cNvGrpSpPr>
                <a:grpSpLocks/>
              </p:cNvGrpSpPr>
              <p:nvPr/>
            </p:nvGrpSpPr>
            <p:grpSpPr bwMode="auto">
              <a:xfrm>
                <a:off x="1008" y="1728"/>
                <a:ext cx="768" cy="336"/>
                <a:chOff x="1008" y="1728"/>
                <a:chExt cx="768" cy="336"/>
              </a:xfrm>
            </p:grpSpPr>
            <p:sp>
              <p:nvSpPr>
                <p:cNvPr id="199722" name="Rectangle 6"/>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3" name="Rectangle 7"/>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4" name="Rectangle 8"/>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5" name="Rectangle 9"/>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6" name="Rectangle 10"/>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7" name="Rectangle 11"/>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8" name="Rectangle 12"/>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29" name="Rectangle 13"/>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99721" name="Rectangle 24"/>
              <p:cNvSpPr>
                <a:spLocks noChangeArrowheads="1"/>
              </p:cNvSpPr>
              <p:nvPr/>
            </p:nvSpPr>
            <p:spPr bwMode="auto">
              <a:xfrm>
                <a:off x="1008"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199693" name="Group 27"/>
            <p:cNvGrpSpPr>
              <a:grpSpLocks/>
            </p:cNvGrpSpPr>
            <p:nvPr/>
          </p:nvGrpSpPr>
          <p:grpSpPr bwMode="auto">
            <a:xfrm>
              <a:off x="1776" y="1728"/>
              <a:ext cx="768" cy="336"/>
              <a:chOff x="1008" y="1728"/>
              <a:chExt cx="768" cy="336"/>
            </a:xfrm>
          </p:grpSpPr>
          <p:sp>
            <p:nvSpPr>
              <p:cNvPr id="199712" name="Rectangle 28"/>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3" name="Rectangle 29"/>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4" name="Rectangle 30"/>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5" name="Rectangle 31"/>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6" name="Rectangle 32"/>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7" name="Rectangle 33"/>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8" name="Rectangle 34"/>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9" name="Rectangle 35"/>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199694" name="Group 38"/>
            <p:cNvGrpSpPr>
              <a:grpSpLocks/>
            </p:cNvGrpSpPr>
            <p:nvPr/>
          </p:nvGrpSpPr>
          <p:grpSpPr bwMode="auto">
            <a:xfrm>
              <a:off x="2544" y="1728"/>
              <a:ext cx="768" cy="336"/>
              <a:chOff x="1008" y="1728"/>
              <a:chExt cx="768" cy="336"/>
            </a:xfrm>
          </p:grpSpPr>
          <p:sp>
            <p:nvSpPr>
              <p:cNvPr id="199704" name="Rectangle 39"/>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5" name="Rectangle 40"/>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6" name="Rectangle 41"/>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7" name="Rectangle 42"/>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8" name="Rectangle 43"/>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9" name="Rectangle 44"/>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0" name="Rectangle 45"/>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11" name="Rectangle 46"/>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199695" name="Group 49"/>
            <p:cNvGrpSpPr>
              <a:grpSpLocks/>
            </p:cNvGrpSpPr>
            <p:nvPr/>
          </p:nvGrpSpPr>
          <p:grpSpPr bwMode="auto">
            <a:xfrm>
              <a:off x="3312" y="1728"/>
              <a:ext cx="768" cy="336"/>
              <a:chOff x="1008" y="1728"/>
              <a:chExt cx="768" cy="336"/>
            </a:xfrm>
          </p:grpSpPr>
          <p:sp>
            <p:nvSpPr>
              <p:cNvPr id="199696" name="Rectangle 50"/>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697" name="Rectangle 51"/>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698" name="Rectangle 52"/>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699" name="Rectangle 53"/>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0" name="Rectangle 54"/>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1" name="Rectangle 55"/>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2" name="Rectangle 56"/>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703" name="Rectangle 57"/>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sp>
        <p:nvSpPr>
          <p:cNvPr id="199684" name="Line 61"/>
          <p:cNvSpPr>
            <a:spLocks noChangeShapeType="1"/>
          </p:cNvSpPr>
          <p:nvPr/>
        </p:nvSpPr>
        <p:spPr bwMode="auto">
          <a:xfrm flipV="1">
            <a:off x="2611438" y="3573463"/>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685" name="Text Box 62"/>
          <p:cNvSpPr txBox="1">
            <a:spLocks noChangeArrowheads="1"/>
          </p:cNvSpPr>
          <p:nvPr/>
        </p:nvSpPr>
        <p:spPr bwMode="auto">
          <a:xfrm>
            <a:off x="2286000" y="4038600"/>
            <a:ext cx="1981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t>Block: 16KB</a:t>
            </a:r>
          </a:p>
        </p:txBody>
      </p:sp>
      <p:grpSp>
        <p:nvGrpSpPr>
          <p:cNvPr id="199686" name="Group 69"/>
          <p:cNvGrpSpPr>
            <a:grpSpLocks/>
          </p:cNvGrpSpPr>
          <p:nvPr/>
        </p:nvGrpSpPr>
        <p:grpSpPr bwMode="auto">
          <a:xfrm flipV="1">
            <a:off x="2535238" y="3040063"/>
            <a:ext cx="4876800" cy="76200"/>
            <a:chOff x="2544" y="2200"/>
            <a:chExt cx="768" cy="56"/>
          </a:xfrm>
        </p:grpSpPr>
        <p:sp>
          <p:nvSpPr>
            <p:cNvPr id="199690" name="Freeform 70"/>
            <p:cNvSpPr>
              <a:spLocks/>
            </p:cNvSpPr>
            <p:nvPr/>
          </p:nvSpPr>
          <p:spPr bwMode="auto">
            <a:xfrm>
              <a:off x="2544" y="2200"/>
              <a:ext cx="384" cy="56"/>
            </a:xfrm>
            <a:custGeom>
              <a:avLst/>
              <a:gdLst>
                <a:gd name="T0" fmla="*/ 0 w 384"/>
                <a:gd name="T1" fmla="*/ 8 h 56"/>
                <a:gd name="T2" fmla="*/ 48 w 384"/>
                <a:gd name="T3" fmla="*/ 56 h 56"/>
                <a:gd name="T4" fmla="*/ 288 w 384"/>
                <a:gd name="T5" fmla="*/ 8 h 56"/>
                <a:gd name="T6" fmla="*/ 336 w 384"/>
                <a:gd name="T7" fmla="*/ 8 h 56"/>
                <a:gd name="T8" fmla="*/ 384 w 384"/>
                <a:gd name="T9" fmla="*/ 56 h 56"/>
                <a:gd name="T10" fmla="*/ 0 60000 65536"/>
                <a:gd name="T11" fmla="*/ 0 60000 65536"/>
                <a:gd name="T12" fmla="*/ 0 60000 65536"/>
                <a:gd name="T13" fmla="*/ 0 60000 65536"/>
                <a:gd name="T14" fmla="*/ 0 60000 65536"/>
                <a:gd name="T15" fmla="*/ 0 w 384"/>
                <a:gd name="T16" fmla="*/ 0 h 56"/>
                <a:gd name="T17" fmla="*/ 384 w 384"/>
                <a:gd name="T18" fmla="*/ 56 h 56"/>
              </a:gdLst>
              <a:ahLst/>
              <a:cxnLst>
                <a:cxn ang="T10">
                  <a:pos x="T0" y="T1"/>
                </a:cxn>
                <a:cxn ang="T11">
                  <a:pos x="T2" y="T3"/>
                </a:cxn>
                <a:cxn ang="T12">
                  <a:pos x="T4" y="T5"/>
                </a:cxn>
                <a:cxn ang="T13">
                  <a:pos x="T6" y="T7"/>
                </a:cxn>
                <a:cxn ang="T14">
                  <a:pos x="T8" y="T9"/>
                </a:cxn>
              </a:cxnLst>
              <a:rect l="T15" t="T16" r="T17" b="T18"/>
              <a:pathLst>
                <a:path w="384" h="56">
                  <a:moveTo>
                    <a:pt x="0" y="8"/>
                  </a:moveTo>
                  <a:cubicBezTo>
                    <a:pt x="0" y="32"/>
                    <a:pt x="0" y="56"/>
                    <a:pt x="48" y="56"/>
                  </a:cubicBezTo>
                  <a:cubicBezTo>
                    <a:pt x="96" y="56"/>
                    <a:pt x="240" y="16"/>
                    <a:pt x="288" y="8"/>
                  </a:cubicBezTo>
                  <a:cubicBezTo>
                    <a:pt x="336" y="0"/>
                    <a:pt x="320" y="0"/>
                    <a:pt x="336" y="8"/>
                  </a:cubicBezTo>
                  <a:cubicBezTo>
                    <a:pt x="352" y="16"/>
                    <a:pt x="384" y="48"/>
                    <a:pt x="384" y="56"/>
                  </a:cubicBezTo>
                </a:path>
              </a:pathLst>
            </a:cu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99691" name="Freeform 71"/>
            <p:cNvSpPr>
              <a:spLocks/>
            </p:cNvSpPr>
            <p:nvPr/>
          </p:nvSpPr>
          <p:spPr bwMode="auto">
            <a:xfrm flipH="1">
              <a:off x="2928" y="2200"/>
              <a:ext cx="384" cy="56"/>
            </a:xfrm>
            <a:custGeom>
              <a:avLst/>
              <a:gdLst>
                <a:gd name="T0" fmla="*/ 0 w 384"/>
                <a:gd name="T1" fmla="*/ 8 h 56"/>
                <a:gd name="T2" fmla="*/ 48 w 384"/>
                <a:gd name="T3" fmla="*/ 56 h 56"/>
                <a:gd name="T4" fmla="*/ 288 w 384"/>
                <a:gd name="T5" fmla="*/ 8 h 56"/>
                <a:gd name="T6" fmla="*/ 336 w 384"/>
                <a:gd name="T7" fmla="*/ 8 h 56"/>
                <a:gd name="T8" fmla="*/ 384 w 384"/>
                <a:gd name="T9" fmla="*/ 56 h 56"/>
                <a:gd name="T10" fmla="*/ 0 60000 65536"/>
                <a:gd name="T11" fmla="*/ 0 60000 65536"/>
                <a:gd name="T12" fmla="*/ 0 60000 65536"/>
                <a:gd name="T13" fmla="*/ 0 60000 65536"/>
                <a:gd name="T14" fmla="*/ 0 60000 65536"/>
                <a:gd name="T15" fmla="*/ 0 w 384"/>
                <a:gd name="T16" fmla="*/ 0 h 56"/>
                <a:gd name="T17" fmla="*/ 384 w 384"/>
                <a:gd name="T18" fmla="*/ 56 h 56"/>
              </a:gdLst>
              <a:ahLst/>
              <a:cxnLst>
                <a:cxn ang="T10">
                  <a:pos x="T0" y="T1"/>
                </a:cxn>
                <a:cxn ang="T11">
                  <a:pos x="T2" y="T3"/>
                </a:cxn>
                <a:cxn ang="T12">
                  <a:pos x="T4" y="T5"/>
                </a:cxn>
                <a:cxn ang="T13">
                  <a:pos x="T6" y="T7"/>
                </a:cxn>
                <a:cxn ang="T14">
                  <a:pos x="T8" y="T9"/>
                </a:cxn>
              </a:cxnLst>
              <a:rect l="T15" t="T16" r="T17" b="T18"/>
              <a:pathLst>
                <a:path w="384" h="56">
                  <a:moveTo>
                    <a:pt x="0" y="8"/>
                  </a:moveTo>
                  <a:cubicBezTo>
                    <a:pt x="0" y="32"/>
                    <a:pt x="0" y="56"/>
                    <a:pt x="48" y="56"/>
                  </a:cubicBezTo>
                  <a:cubicBezTo>
                    <a:pt x="96" y="56"/>
                    <a:pt x="240" y="16"/>
                    <a:pt x="288" y="8"/>
                  </a:cubicBezTo>
                  <a:cubicBezTo>
                    <a:pt x="336" y="0"/>
                    <a:pt x="320" y="0"/>
                    <a:pt x="336" y="8"/>
                  </a:cubicBezTo>
                  <a:cubicBezTo>
                    <a:pt x="352" y="16"/>
                    <a:pt x="384" y="48"/>
                    <a:pt x="384" y="56"/>
                  </a:cubicBezTo>
                </a:path>
              </a:pathLst>
            </a:cu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99687" name="Text Box 75"/>
          <p:cNvSpPr txBox="1">
            <a:spLocks noChangeArrowheads="1"/>
          </p:cNvSpPr>
          <p:nvPr/>
        </p:nvSpPr>
        <p:spPr bwMode="auto">
          <a:xfrm>
            <a:off x="4700588" y="2735263"/>
            <a:ext cx="577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t>File</a:t>
            </a:r>
          </a:p>
        </p:txBody>
      </p:sp>
      <p:sp>
        <p:nvSpPr>
          <p:cNvPr id="199688" name="Rectangle 76"/>
          <p:cNvSpPr>
            <a:spLocks noChangeArrowheads="1"/>
          </p:cNvSpPr>
          <p:nvPr/>
        </p:nvSpPr>
        <p:spPr bwMode="auto">
          <a:xfrm>
            <a:off x="1058863" y="2293938"/>
            <a:ext cx="33496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Block: unit of download</a:t>
            </a:r>
          </a:p>
        </p:txBody>
      </p:sp>
      <p:sp>
        <p:nvSpPr>
          <p:cNvPr id="78" name="Rectangle 77"/>
          <p:cNvSpPr/>
          <p:nvPr/>
        </p:nvSpPr>
        <p:spPr>
          <a:xfrm>
            <a:off x="606425" y="1427163"/>
            <a:ext cx="7805738" cy="4672012"/>
          </a:xfrm>
          <a:prstGeom prst="rect">
            <a:avLst/>
          </a:prstGeom>
        </p:spPr>
        <p:txBody>
          <a:bodyPr>
            <a:spAutoFit/>
          </a:bodyPr>
          <a:lstStyle/>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r>
              <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rPr>
              <a:t>Divide a large file into small blocks and request block-size content from different peers (why?)</a:t>
            </a: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endPar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endParaRPr>
          </a:p>
          <a:p>
            <a:pPr marL="342900" marR="0" lvl="0" indent="-342900" algn="l" defTabSz="912813" rtl="0" eaLnBrk="1" fontAlgn="base" latinLnBrk="0" hangingPunct="1">
              <a:lnSpc>
                <a:spcPct val="100000"/>
              </a:lnSpc>
              <a:spcBef>
                <a:spcPct val="20000"/>
              </a:spcBef>
              <a:spcAft>
                <a:spcPct val="0"/>
              </a:spcAft>
              <a:buClr>
                <a:srgbClr val="3333CC"/>
              </a:buClr>
              <a:buSzPct val="85000"/>
              <a:buFont typeface="ZapfDingbats" pitchFamily="82" charset="2"/>
              <a:buChar char="r"/>
              <a:tabLst/>
              <a:defRPr/>
            </a:pPr>
            <a:r>
              <a:rPr kumimoji="0" lang="en-US" sz="2400" b="0" i="0" u="none" strike="noStrike" kern="0" cap="none" spc="0" normalizeH="0" baseline="0" noProof="0" dirty="0">
                <a:ln>
                  <a:noFill/>
                </a:ln>
                <a:solidFill>
                  <a:srgbClr val="000000"/>
                </a:solidFill>
                <a:effectLst/>
                <a:uLnTx/>
                <a:uFillTx/>
                <a:latin typeface="Comic Sans MS"/>
                <a:ea typeface="ＭＳ Ｐゴシック" charset="-128"/>
                <a:cs typeface="+mn-cs"/>
              </a:rPr>
              <a:t>If do not finish downloading a block from one peer within timeout (say due to churns), switch to requesting the block from another peer</a:t>
            </a:r>
          </a:p>
        </p:txBody>
      </p:sp>
    </p:spTree>
    <p:extLst>
      <p:ext uri="{BB962C8B-B14F-4D97-AF65-F5344CB8AC3E}">
        <p14:creationId xmlns:p14="http://schemas.microsoft.com/office/powerpoint/2010/main" val="38161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DAED947C-DCA2-B74D-B1BB-306876E6D6D0}"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56</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01730" name="Rectangle 2"/>
          <p:cNvSpPr>
            <a:spLocks noGrp="1" noChangeArrowheads="1"/>
          </p:cNvSpPr>
          <p:nvPr>
            <p:ph type="title"/>
          </p:nvPr>
        </p:nvSpPr>
        <p:spPr>
          <a:xfrm>
            <a:off x="450850" y="228600"/>
            <a:ext cx="7772400" cy="1143000"/>
          </a:xfrm>
        </p:spPr>
        <p:txBody>
          <a:bodyPr/>
          <a:lstStyle/>
          <a:p>
            <a:r>
              <a:rPr lang="en-US" sz="3600">
                <a:latin typeface="Comic Sans MS" charset="0"/>
              </a:rPr>
              <a:t>Detail: Peer Protocol</a:t>
            </a:r>
          </a:p>
        </p:txBody>
      </p:sp>
      <p:sp>
        <p:nvSpPr>
          <p:cNvPr id="201731" name="Rectangle 3"/>
          <p:cNvSpPr>
            <a:spLocks noGrp="1" noChangeArrowheads="1"/>
          </p:cNvSpPr>
          <p:nvPr>
            <p:ph type="body" idx="1"/>
          </p:nvPr>
        </p:nvSpPr>
        <p:spPr>
          <a:xfrm>
            <a:off x="533400" y="1371600"/>
            <a:ext cx="8001000" cy="4648200"/>
          </a:xfrm>
        </p:spPr>
        <p:txBody>
          <a:bodyPr/>
          <a:lstStyle/>
          <a:p>
            <a:pPr>
              <a:buFont typeface="Wingdings" charset="0"/>
              <a:buNone/>
            </a:pPr>
            <a:r>
              <a:rPr lang="en-US" sz="1800" dirty="0">
                <a:latin typeface="Comic Sans MS" charset="0"/>
              </a:rPr>
              <a:t>(Over TCP)</a:t>
            </a: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charset="0"/>
              <a:buNone/>
            </a:pPr>
            <a:endParaRPr lang="en-US" sz="2400" dirty="0">
              <a:latin typeface="Comic Sans MS" charset="0"/>
            </a:endParaRPr>
          </a:p>
          <a:p>
            <a:pPr>
              <a:buFont typeface="Wingdings" pitchFamily="2" charset="2"/>
              <a:buChar char="q"/>
            </a:pPr>
            <a:r>
              <a:rPr lang="en-US" sz="2400" dirty="0">
                <a:latin typeface="Comic Sans MS" charset="0"/>
              </a:rPr>
              <a:t>Peers exchange bitmap representing content availability</a:t>
            </a:r>
          </a:p>
          <a:p>
            <a:pPr lvl="1">
              <a:buFont typeface="Courier New" panose="02070309020205020404" pitchFamily="49" charset="0"/>
              <a:buChar char="o"/>
            </a:pPr>
            <a:r>
              <a:rPr lang="en-US" sz="2000" dirty="0">
                <a:latin typeface="Courier New" charset="0"/>
                <a:cs typeface="Courier New" charset="0"/>
              </a:rPr>
              <a:t>bitfield</a:t>
            </a:r>
            <a:r>
              <a:rPr lang="en-US" sz="2000" dirty="0">
                <a:latin typeface="Comic Sans MS" charset="0"/>
              </a:rPr>
              <a:t> </a:t>
            </a:r>
            <a:r>
              <a:rPr lang="en-US" sz="2000" dirty="0" err="1">
                <a:latin typeface="Comic Sans MS" charset="0"/>
              </a:rPr>
              <a:t>msg</a:t>
            </a:r>
            <a:r>
              <a:rPr lang="en-US" sz="2000" dirty="0">
                <a:latin typeface="Comic Sans MS" charset="0"/>
              </a:rPr>
              <a:t> during initial connection</a:t>
            </a:r>
          </a:p>
          <a:p>
            <a:pPr lvl="1">
              <a:buFont typeface="Courier New" panose="02070309020205020404" pitchFamily="49" charset="0"/>
              <a:buChar char="o"/>
            </a:pPr>
            <a:r>
              <a:rPr lang="en-US" sz="2000" dirty="0">
                <a:latin typeface="Courier New" charset="0"/>
                <a:cs typeface="Courier New" charset="0"/>
              </a:rPr>
              <a:t>have</a:t>
            </a:r>
            <a:r>
              <a:rPr lang="en-US" sz="2000" dirty="0">
                <a:latin typeface="Comic Sans MS" charset="0"/>
              </a:rPr>
              <a:t> </a:t>
            </a:r>
            <a:r>
              <a:rPr lang="en-US" sz="2000" dirty="0" err="1">
                <a:latin typeface="Comic Sans MS" charset="0"/>
              </a:rPr>
              <a:t>msg</a:t>
            </a:r>
            <a:r>
              <a:rPr lang="en-US" sz="2000" dirty="0">
                <a:latin typeface="Comic Sans MS" charset="0"/>
              </a:rPr>
              <a:t> to notify updates to bitmap</a:t>
            </a:r>
          </a:p>
          <a:p>
            <a:pPr lvl="1">
              <a:buFont typeface="Courier New" panose="02070309020205020404" pitchFamily="49" charset="0"/>
              <a:buChar char="o"/>
            </a:pPr>
            <a:r>
              <a:rPr lang="en-US" sz="2000" dirty="0">
                <a:latin typeface="Comic Sans MS" charset="0"/>
              </a:rPr>
              <a:t>to reduce bitmap size, aggregate multiple blocks as a piece</a:t>
            </a:r>
          </a:p>
        </p:txBody>
      </p:sp>
      <p:pic>
        <p:nvPicPr>
          <p:cNvPr id="201732" name="Picture 6" descr="MPj040214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1166813" cy="106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733" name="Text Box 7"/>
          <p:cNvSpPr txBox="1">
            <a:spLocks noChangeArrowheads="1"/>
          </p:cNvSpPr>
          <p:nvPr/>
        </p:nvSpPr>
        <p:spPr bwMode="auto">
          <a:xfrm>
            <a:off x="7499350" y="2743200"/>
            <a:ext cx="1339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Local Peer</a:t>
            </a:r>
          </a:p>
        </p:txBody>
      </p:sp>
      <p:pic>
        <p:nvPicPr>
          <p:cNvPr id="201734" name="Picture 8"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828800"/>
            <a:ext cx="89535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735" name="Text Box 9"/>
          <p:cNvSpPr txBox="1">
            <a:spLocks noChangeArrowheads="1"/>
          </p:cNvSpPr>
          <p:nvPr/>
        </p:nvSpPr>
        <p:spPr bwMode="auto">
          <a:xfrm>
            <a:off x="304800" y="2743200"/>
            <a:ext cx="158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Remote Peer</a:t>
            </a:r>
          </a:p>
        </p:txBody>
      </p:sp>
      <p:sp>
        <p:nvSpPr>
          <p:cNvPr id="201736" name="Line 11"/>
          <p:cNvSpPr>
            <a:spLocks noChangeShapeType="1"/>
          </p:cNvSpPr>
          <p:nvPr/>
        </p:nvSpPr>
        <p:spPr bwMode="auto">
          <a:xfrm>
            <a:off x="1981200" y="2438400"/>
            <a:ext cx="5410200" cy="0"/>
          </a:xfrm>
          <a:prstGeom prst="line">
            <a:avLst/>
          </a:prstGeom>
          <a:noFill/>
          <a:ln w="38100">
            <a:solidFill>
              <a:schemeClr val="tx1"/>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37" name="Text Box 14"/>
          <p:cNvSpPr txBox="1">
            <a:spLocks noChangeArrowheads="1"/>
          </p:cNvSpPr>
          <p:nvPr/>
        </p:nvSpPr>
        <p:spPr bwMode="auto">
          <a:xfrm>
            <a:off x="5715000" y="2057400"/>
            <a:ext cx="1641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BitField/have </a:t>
            </a:r>
          </a:p>
        </p:txBody>
      </p:sp>
      <p:sp>
        <p:nvSpPr>
          <p:cNvPr id="201738" name="Text Box 15"/>
          <p:cNvSpPr txBox="1">
            <a:spLocks noChangeArrowheads="1"/>
          </p:cNvSpPr>
          <p:nvPr/>
        </p:nvSpPr>
        <p:spPr bwMode="auto">
          <a:xfrm>
            <a:off x="2057400" y="2057400"/>
            <a:ext cx="1641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BitField/have </a:t>
            </a:r>
          </a:p>
        </p:txBody>
      </p:sp>
      <p:grpSp>
        <p:nvGrpSpPr>
          <p:cNvPr id="201739" name="Group 71"/>
          <p:cNvGrpSpPr>
            <a:grpSpLocks/>
          </p:cNvGrpSpPr>
          <p:nvPr/>
        </p:nvGrpSpPr>
        <p:grpSpPr bwMode="auto">
          <a:xfrm>
            <a:off x="2209800" y="3124200"/>
            <a:ext cx="4876800" cy="533400"/>
            <a:chOff x="1440" y="1728"/>
            <a:chExt cx="3072" cy="336"/>
          </a:xfrm>
        </p:grpSpPr>
        <p:grpSp>
          <p:nvGrpSpPr>
            <p:cNvPr id="201757" name="Group 70"/>
            <p:cNvGrpSpPr>
              <a:grpSpLocks/>
            </p:cNvGrpSpPr>
            <p:nvPr/>
          </p:nvGrpSpPr>
          <p:grpSpPr bwMode="auto">
            <a:xfrm>
              <a:off x="1440" y="1728"/>
              <a:ext cx="3072" cy="336"/>
              <a:chOff x="1440" y="1728"/>
              <a:chExt cx="3072" cy="336"/>
            </a:xfrm>
          </p:grpSpPr>
          <p:grpSp>
            <p:nvGrpSpPr>
              <p:cNvPr id="201762" name="Group 20"/>
              <p:cNvGrpSpPr>
                <a:grpSpLocks/>
              </p:cNvGrpSpPr>
              <p:nvPr/>
            </p:nvGrpSpPr>
            <p:grpSpPr bwMode="auto">
              <a:xfrm>
                <a:off x="1440" y="1728"/>
                <a:ext cx="768" cy="336"/>
                <a:chOff x="1008" y="1728"/>
                <a:chExt cx="768" cy="336"/>
              </a:xfrm>
            </p:grpSpPr>
            <p:grpSp>
              <p:nvGrpSpPr>
                <p:cNvPr id="201796" name="Group 21"/>
                <p:cNvGrpSpPr>
                  <a:grpSpLocks/>
                </p:cNvGrpSpPr>
                <p:nvPr/>
              </p:nvGrpSpPr>
              <p:grpSpPr bwMode="auto">
                <a:xfrm>
                  <a:off x="1008" y="1728"/>
                  <a:ext cx="768" cy="336"/>
                  <a:chOff x="1008" y="1728"/>
                  <a:chExt cx="768" cy="336"/>
                </a:xfrm>
              </p:grpSpPr>
              <p:sp>
                <p:nvSpPr>
                  <p:cNvPr id="201798" name="Rectangle 22"/>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9" name="Rectangle 23"/>
                  <p:cNvSpPr>
                    <a:spLocks noChangeArrowheads="1"/>
                  </p:cNvSpPr>
                  <p:nvPr/>
                </p:nvSpPr>
                <p:spPr bwMode="auto">
                  <a:xfrm>
                    <a:off x="1104"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0" name="Rectangle 24"/>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1" name="Rectangle 25"/>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2" name="Rectangle 26"/>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3" name="Rectangle 27"/>
                  <p:cNvSpPr>
                    <a:spLocks noChangeArrowheads="1"/>
                  </p:cNvSpPr>
                  <p:nvPr/>
                </p:nvSpPr>
                <p:spPr bwMode="auto">
                  <a:xfrm>
                    <a:off x="1488"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4" name="Rectangle 28"/>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805" name="Rectangle 29"/>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97" name="Rectangle 30"/>
                <p:cNvSpPr>
                  <a:spLocks noChangeArrowheads="1"/>
                </p:cNvSpPr>
                <p:nvPr/>
              </p:nvSpPr>
              <p:spPr bwMode="auto">
                <a:xfrm>
                  <a:off x="1008"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201763" name="Group 31"/>
              <p:cNvGrpSpPr>
                <a:grpSpLocks/>
              </p:cNvGrpSpPr>
              <p:nvPr/>
            </p:nvGrpSpPr>
            <p:grpSpPr bwMode="auto">
              <a:xfrm>
                <a:off x="2208" y="1728"/>
                <a:ext cx="768" cy="336"/>
                <a:chOff x="1008" y="1728"/>
                <a:chExt cx="768" cy="336"/>
              </a:xfrm>
            </p:grpSpPr>
            <p:grpSp>
              <p:nvGrpSpPr>
                <p:cNvPr id="201786" name="Group 32"/>
                <p:cNvGrpSpPr>
                  <a:grpSpLocks/>
                </p:cNvGrpSpPr>
                <p:nvPr/>
              </p:nvGrpSpPr>
              <p:grpSpPr bwMode="auto">
                <a:xfrm>
                  <a:off x="1008" y="1728"/>
                  <a:ext cx="768" cy="336"/>
                  <a:chOff x="1008" y="1728"/>
                  <a:chExt cx="768" cy="336"/>
                </a:xfrm>
              </p:grpSpPr>
              <p:sp>
                <p:nvSpPr>
                  <p:cNvPr id="201788" name="Rectangle 33"/>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9" name="Rectangle 34"/>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0" name="Rectangle 35"/>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1" name="Rectangle 36"/>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2" name="Rectangle 37"/>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3" name="Rectangle 38"/>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4" name="Rectangle 39"/>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95" name="Rectangle 40"/>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87" name="Rectangle 41"/>
                <p:cNvSpPr>
                  <a:spLocks noChangeArrowheads="1"/>
                </p:cNvSpPr>
                <p:nvPr/>
              </p:nvSpPr>
              <p:spPr bwMode="auto">
                <a:xfrm>
                  <a:off x="1008"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201764" name="Group 69"/>
              <p:cNvGrpSpPr>
                <a:grpSpLocks/>
              </p:cNvGrpSpPr>
              <p:nvPr/>
            </p:nvGrpSpPr>
            <p:grpSpPr bwMode="auto">
              <a:xfrm>
                <a:off x="2976" y="1728"/>
                <a:ext cx="768" cy="336"/>
                <a:chOff x="2976" y="1728"/>
                <a:chExt cx="768" cy="336"/>
              </a:xfrm>
            </p:grpSpPr>
            <p:grpSp>
              <p:nvGrpSpPr>
                <p:cNvPr id="201776" name="Group 68"/>
                <p:cNvGrpSpPr>
                  <a:grpSpLocks/>
                </p:cNvGrpSpPr>
                <p:nvPr/>
              </p:nvGrpSpPr>
              <p:grpSpPr bwMode="auto">
                <a:xfrm>
                  <a:off x="2976" y="1728"/>
                  <a:ext cx="768" cy="336"/>
                  <a:chOff x="2976" y="1728"/>
                  <a:chExt cx="768" cy="336"/>
                </a:xfrm>
              </p:grpSpPr>
              <p:sp>
                <p:nvSpPr>
                  <p:cNvPr id="201778" name="Rectangle 44"/>
                  <p:cNvSpPr>
                    <a:spLocks noChangeArrowheads="1"/>
                  </p:cNvSpPr>
                  <p:nvPr/>
                </p:nvSpPr>
                <p:spPr bwMode="auto">
                  <a:xfrm>
                    <a:off x="2976"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9" name="Rectangle 45"/>
                  <p:cNvSpPr>
                    <a:spLocks noChangeArrowheads="1"/>
                  </p:cNvSpPr>
                  <p:nvPr/>
                </p:nvSpPr>
                <p:spPr bwMode="auto">
                  <a:xfrm>
                    <a:off x="3072"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0" name="Rectangle 46"/>
                  <p:cNvSpPr>
                    <a:spLocks noChangeArrowheads="1"/>
                  </p:cNvSpPr>
                  <p:nvPr/>
                </p:nvSpPr>
                <p:spPr bwMode="auto">
                  <a:xfrm>
                    <a:off x="3168"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1" name="Rectangle 47"/>
                  <p:cNvSpPr>
                    <a:spLocks noChangeArrowheads="1"/>
                  </p:cNvSpPr>
                  <p:nvPr/>
                </p:nvSpPr>
                <p:spPr bwMode="auto">
                  <a:xfrm>
                    <a:off x="3264"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2" name="Rectangle 48"/>
                  <p:cNvSpPr>
                    <a:spLocks noChangeArrowheads="1"/>
                  </p:cNvSpPr>
                  <p:nvPr/>
                </p:nvSpPr>
                <p:spPr bwMode="auto">
                  <a:xfrm>
                    <a:off x="3360"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3" name="Rectangle 49"/>
                  <p:cNvSpPr>
                    <a:spLocks noChangeArrowheads="1"/>
                  </p:cNvSpPr>
                  <p:nvPr/>
                </p:nvSpPr>
                <p:spPr bwMode="auto">
                  <a:xfrm>
                    <a:off x="3456"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4" name="Rectangle 50"/>
                  <p:cNvSpPr>
                    <a:spLocks noChangeArrowheads="1"/>
                  </p:cNvSpPr>
                  <p:nvPr/>
                </p:nvSpPr>
                <p:spPr bwMode="auto">
                  <a:xfrm>
                    <a:off x="3552"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85" name="Rectangle 51"/>
                  <p:cNvSpPr>
                    <a:spLocks noChangeArrowheads="1"/>
                  </p:cNvSpPr>
                  <p:nvPr/>
                </p:nvSpPr>
                <p:spPr bwMode="auto">
                  <a:xfrm>
                    <a:off x="3648"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77" name="Rectangle 52"/>
                <p:cNvSpPr>
                  <a:spLocks noChangeArrowheads="1"/>
                </p:cNvSpPr>
                <p:nvPr/>
              </p:nvSpPr>
              <p:spPr bwMode="auto">
                <a:xfrm>
                  <a:off x="2976"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nvGrpSpPr>
              <p:cNvPr id="201765" name="Group 53"/>
              <p:cNvGrpSpPr>
                <a:grpSpLocks/>
              </p:cNvGrpSpPr>
              <p:nvPr/>
            </p:nvGrpSpPr>
            <p:grpSpPr bwMode="auto">
              <a:xfrm>
                <a:off x="3744" y="1728"/>
                <a:ext cx="768" cy="336"/>
                <a:chOff x="1008" y="1728"/>
                <a:chExt cx="768" cy="336"/>
              </a:xfrm>
            </p:grpSpPr>
            <p:grpSp>
              <p:nvGrpSpPr>
                <p:cNvPr id="201766" name="Group 54"/>
                <p:cNvGrpSpPr>
                  <a:grpSpLocks/>
                </p:cNvGrpSpPr>
                <p:nvPr/>
              </p:nvGrpSpPr>
              <p:grpSpPr bwMode="auto">
                <a:xfrm>
                  <a:off x="1008" y="1728"/>
                  <a:ext cx="768" cy="336"/>
                  <a:chOff x="1008" y="1728"/>
                  <a:chExt cx="768" cy="336"/>
                </a:xfrm>
              </p:grpSpPr>
              <p:sp>
                <p:nvSpPr>
                  <p:cNvPr id="201768" name="Rectangle 55"/>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69" name="Rectangle 56"/>
                  <p:cNvSpPr>
                    <a:spLocks noChangeArrowheads="1"/>
                  </p:cNvSpPr>
                  <p:nvPr/>
                </p:nvSpPr>
                <p:spPr bwMode="auto">
                  <a:xfrm>
                    <a:off x="110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0" name="Rectangle 57"/>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1" name="Rectangle 58"/>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2" name="Rectangle 59"/>
                  <p:cNvSpPr>
                    <a:spLocks noChangeArrowheads="1"/>
                  </p:cNvSpPr>
                  <p:nvPr/>
                </p:nvSpPr>
                <p:spPr bwMode="auto">
                  <a:xfrm>
                    <a:off x="1392"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3" name="Rectangle 60"/>
                  <p:cNvSpPr>
                    <a:spLocks noChangeArrowheads="1"/>
                  </p:cNvSpPr>
                  <p:nvPr/>
                </p:nvSpPr>
                <p:spPr bwMode="auto">
                  <a:xfrm>
                    <a:off x="148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4" name="Rectangle 61"/>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75" name="Rectangle 62"/>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67" name="Rectangle 63"/>
                <p:cNvSpPr>
                  <a:spLocks noChangeArrowheads="1"/>
                </p:cNvSpPr>
                <p:nvPr/>
              </p:nvSpPr>
              <p:spPr bwMode="auto">
                <a:xfrm>
                  <a:off x="1008"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sp>
          <p:nvSpPr>
            <p:cNvPr id="201758" name="Text Box 64"/>
            <p:cNvSpPr txBox="1">
              <a:spLocks noChangeArrowheads="1"/>
            </p:cNvSpPr>
            <p:nvPr/>
          </p:nvSpPr>
          <p:spPr bwMode="auto">
            <a:xfrm>
              <a:off x="2495" y="1737"/>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omic Sans MS" charset="0"/>
                  <a:ea typeface="ＭＳ Ｐゴシック" charset="0"/>
                </a:rPr>
                <a:t>1</a:t>
              </a:r>
            </a:p>
          </p:txBody>
        </p:sp>
        <p:sp>
          <p:nvSpPr>
            <p:cNvPr id="201759" name="Text Box 65"/>
            <p:cNvSpPr txBox="1">
              <a:spLocks noChangeArrowheads="1"/>
            </p:cNvSpPr>
            <p:nvPr/>
          </p:nvSpPr>
          <p:spPr bwMode="auto">
            <a:xfrm>
              <a:off x="1728" y="1737"/>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omic Sans MS" charset="0"/>
                  <a:ea typeface="ＭＳ Ｐゴシック" charset="0"/>
                </a:rPr>
                <a:t>0</a:t>
              </a:r>
            </a:p>
          </p:txBody>
        </p:sp>
        <p:sp>
          <p:nvSpPr>
            <p:cNvPr id="201760" name="Text Box 66"/>
            <p:cNvSpPr txBox="1">
              <a:spLocks noChangeArrowheads="1"/>
            </p:cNvSpPr>
            <p:nvPr/>
          </p:nvSpPr>
          <p:spPr bwMode="auto">
            <a:xfrm>
              <a:off x="3263" y="1737"/>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omic Sans MS" charset="0"/>
                  <a:ea typeface="ＭＳ Ｐゴシック" charset="0"/>
                </a:rPr>
                <a:t>0</a:t>
              </a:r>
            </a:p>
          </p:txBody>
        </p:sp>
        <p:sp>
          <p:nvSpPr>
            <p:cNvPr id="201761" name="Text Box 67"/>
            <p:cNvSpPr txBox="1">
              <a:spLocks noChangeArrowheads="1"/>
            </p:cNvSpPr>
            <p:nvPr/>
          </p:nvSpPr>
          <p:spPr bwMode="auto">
            <a:xfrm>
              <a:off x="4031" y="1737"/>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omic Sans MS" charset="0"/>
                  <a:ea typeface="ＭＳ Ｐゴシック" charset="0"/>
                </a:rPr>
                <a:t>1</a:t>
              </a:r>
            </a:p>
          </p:txBody>
        </p:sp>
      </p:grpSp>
      <p:grpSp>
        <p:nvGrpSpPr>
          <p:cNvPr id="201740" name="Group 2"/>
          <p:cNvGrpSpPr>
            <a:grpSpLocks/>
          </p:cNvGrpSpPr>
          <p:nvPr/>
        </p:nvGrpSpPr>
        <p:grpSpPr bwMode="auto">
          <a:xfrm>
            <a:off x="4648200" y="3810000"/>
            <a:ext cx="1219200" cy="685800"/>
            <a:chOff x="4973638" y="3802063"/>
            <a:chExt cx="1219200" cy="685800"/>
          </a:xfrm>
        </p:grpSpPr>
        <p:sp>
          <p:nvSpPr>
            <p:cNvPr id="201753" name="Text Box 5"/>
            <p:cNvSpPr txBox="1">
              <a:spLocks noChangeArrowheads="1"/>
            </p:cNvSpPr>
            <p:nvPr/>
          </p:nvSpPr>
          <p:spPr bwMode="auto">
            <a:xfrm>
              <a:off x="5145088" y="3846513"/>
              <a:ext cx="895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t>Piece</a:t>
              </a:r>
              <a:b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b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t>256KB</a:t>
              </a:r>
            </a:p>
          </p:txBody>
        </p:sp>
        <p:grpSp>
          <p:nvGrpSpPr>
            <p:cNvPr id="201754" name="Group 68"/>
            <p:cNvGrpSpPr>
              <a:grpSpLocks/>
            </p:cNvGrpSpPr>
            <p:nvPr/>
          </p:nvGrpSpPr>
          <p:grpSpPr bwMode="auto">
            <a:xfrm>
              <a:off x="4973638" y="3802063"/>
              <a:ext cx="1219200" cy="76200"/>
              <a:chOff x="2544" y="2200"/>
              <a:chExt cx="768" cy="56"/>
            </a:xfrm>
          </p:grpSpPr>
          <p:sp>
            <p:nvSpPr>
              <p:cNvPr id="201755" name="Freeform 66"/>
              <p:cNvSpPr>
                <a:spLocks/>
              </p:cNvSpPr>
              <p:nvPr/>
            </p:nvSpPr>
            <p:spPr bwMode="auto">
              <a:xfrm>
                <a:off x="2544" y="2200"/>
                <a:ext cx="384" cy="56"/>
              </a:xfrm>
              <a:custGeom>
                <a:avLst/>
                <a:gdLst>
                  <a:gd name="T0" fmla="*/ 0 w 384"/>
                  <a:gd name="T1" fmla="*/ 8 h 56"/>
                  <a:gd name="T2" fmla="*/ 48 w 384"/>
                  <a:gd name="T3" fmla="*/ 56 h 56"/>
                  <a:gd name="T4" fmla="*/ 288 w 384"/>
                  <a:gd name="T5" fmla="*/ 8 h 56"/>
                  <a:gd name="T6" fmla="*/ 336 w 384"/>
                  <a:gd name="T7" fmla="*/ 8 h 56"/>
                  <a:gd name="T8" fmla="*/ 384 w 384"/>
                  <a:gd name="T9" fmla="*/ 56 h 56"/>
                  <a:gd name="T10" fmla="*/ 0 60000 65536"/>
                  <a:gd name="T11" fmla="*/ 0 60000 65536"/>
                  <a:gd name="T12" fmla="*/ 0 60000 65536"/>
                  <a:gd name="T13" fmla="*/ 0 60000 65536"/>
                  <a:gd name="T14" fmla="*/ 0 60000 65536"/>
                  <a:gd name="T15" fmla="*/ 0 w 384"/>
                  <a:gd name="T16" fmla="*/ 0 h 56"/>
                  <a:gd name="T17" fmla="*/ 384 w 384"/>
                  <a:gd name="T18" fmla="*/ 56 h 56"/>
                </a:gdLst>
                <a:ahLst/>
                <a:cxnLst>
                  <a:cxn ang="T10">
                    <a:pos x="T0" y="T1"/>
                  </a:cxn>
                  <a:cxn ang="T11">
                    <a:pos x="T2" y="T3"/>
                  </a:cxn>
                  <a:cxn ang="T12">
                    <a:pos x="T4" y="T5"/>
                  </a:cxn>
                  <a:cxn ang="T13">
                    <a:pos x="T6" y="T7"/>
                  </a:cxn>
                  <a:cxn ang="T14">
                    <a:pos x="T8" y="T9"/>
                  </a:cxn>
                </a:cxnLst>
                <a:rect l="T15" t="T16" r="T17" b="T18"/>
                <a:pathLst>
                  <a:path w="384" h="56">
                    <a:moveTo>
                      <a:pt x="0" y="8"/>
                    </a:moveTo>
                    <a:cubicBezTo>
                      <a:pt x="0" y="32"/>
                      <a:pt x="0" y="56"/>
                      <a:pt x="48" y="56"/>
                    </a:cubicBezTo>
                    <a:cubicBezTo>
                      <a:pt x="96" y="56"/>
                      <a:pt x="240" y="16"/>
                      <a:pt x="288" y="8"/>
                    </a:cubicBezTo>
                    <a:cubicBezTo>
                      <a:pt x="336" y="0"/>
                      <a:pt x="320" y="0"/>
                      <a:pt x="336" y="8"/>
                    </a:cubicBezTo>
                    <a:cubicBezTo>
                      <a:pt x="352" y="16"/>
                      <a:pt x="384" y="48"/>
                      <a:pt x="384" y="56"/>
                    </a:cubicBezTo>
                  </a:path>
                </a:pathLst>
              </a:cu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56" name="Freeform 67"/>
              <p:cNvSpPr>
                <a:spLocks/>
              </p:cNvSpPr>
              <p:nvPr/>
            </p:nvSpPr>
            <p:spPr bwMode="auto">
              <a:xfrm flipH="1">
                <a:off x="2928" y="2200"/>
                <a:ext cx="384" cy="56"/>
              </a:xfrm>
              <a:custGeom>
                <a:avLst/>
                <a:gdLst>
                  <a:gd name="T0" fmla="*/ 0 w 384"/>
                  <a:gd name="T1" fmla="*/ 8 h 56"/>
                  <a:gd name="T2" fmla="*/ 48 w 384"/>
                  <a:gd name="T3" fmla="*/ 56 h 56"/>
                  <a:gd name="T4" fmla="*/ 288 w 384"/>
                  <a:gd name="T5" fmla="*/ 8 h 56"/>
                  <a:gd name="T6" fmla="*/ 336 w 384"/>
                  <a:gd name="T7" fmla="*/ 8 h 56"/>
                  <a:gd name="T8" fmla="*/ 384 w 384"/>
                  <a:gd name="T9" fmla="*/ 56 h 56"/>
                  <a:gd name="T10" fmla="*/ 0 60000 65536"/>
                  <a:gd name="T11" fmla="*/ 0 60000 65536"/>
                  <a:gd name="T12" fmla="*/ 0 60000 65536"/>
                  <a:gd name="T13" fmla="*/ 0 60000 65536"/>
                  <a:gd name="T14" fmla="*/ 0 60000 65536"/>
                  <a:gd name="T15" fmla="*/ 0 w 384"/>
                  <a:gd name="T16" fmla="*/ 0 h 56"/>
                  <a:gd name="T17" fmla="*/ 384 w 384"/>
                  <a:gd name="T18" fmla="*/ 56 h 56"/>
                </a:gdLst>
                <a:ahLst/>
                <a:cxnLst>
                  <a:cxn ang="T10">
                    <a:pos x="T0" y="T1"/>
                  </a:cxn>
                  <a:cxn ang="T11">
                    <a:pos x="T2" y="T3"/>
                  </a:cxn>
                  <a:cxn ang="T12">
                    <a:pos x="T4" y="T5"/>
                  </a:cxn>
                  <a:cxn ang="T13">
                    <a:pos x="T6" y="T7"/>
                  </a:cxn>
                  <a:cxn ang="T14">
                    <a:pos x="T8" y="T9"/>
                  </a:cxn>
                </a:cxnLst>
                <a:rect l="T15" t="T16" r="T17" b="T18"/>
                <a:pathLst>
                  <a:path w="384" h="56">
                    <a:moveTo>
                      <a:pt x="0" y="8"/>
                    </a:moveTo>
                    <a:cubicBezTo>
                      <a:pt x="0" y="32"/>
                      <a:pt x="0" y="56"/>
                      <a:pt x="48" y="56"/>
                    </a:cubicBezTo>
                    <a:cubicBezTo>
                      <a:pt x="96" y="56"/>
                      <a:pt x="240" y="16"/>
                      <a:pt x="288" y="8"/>
                    </a:cubicBezTo>
                    <a:cubicBezTo>
                      <a:pt x="336" y="0"/>
                      <a:pt x="320" y="0"/>
                      <a:pt x="336" y="8"/>
                    </a:cubicBezTo>
                    <a:cubicBezTo>
                      <a:pt x="352" y="16"/>
                      <a:pt x="384" y="48"/>
                      <a:pt x="384" y="56"/>
                    </a:cubicBezTo>
                  </a:path>
                </a:pathLst>
              </a:cu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grpSp>
      <p:grpSp>
        <p:nvGrpSpPr>
          <p:cNvPr id="201741" name="Group 115"/>
          <p:cNvGrpSpPr>
            <a:grpSpLocks/>
          </p:cNvGrpSpPr>
          <p:nvPr/>
        </p:nvGrpSpPr>
        <p:grpSpPr bwMode="auto">
          <a:xfrm>
            <a:off x="7524750" y="4114800"/>
            <a:ext cx="1219200" cy="533400"/>
            <a:chOff x="1008" y="1728"/>
            <a:chExt cx="768" cy="336"/>
          </a:xfrm>
        </p:grpSpPr>
        <p:grpSp>
          <p:nvGrpSpPr>
            <p:cNvPr id="201743" name="Group 116"/>
            <p:cNvGrpSpPr>
              <a:grpSpLocks/>
            </p:cNvGrpSpPr>
            <p:nvPr/>
          </p:nvGrpSpPr>
          <p:grpSpPr bwMode="auto">
            <a:xfrm>
              <a:off x="1008" y="1728"/>
              <a:ext cx="768" cy="336"/>
              <a:chOff x="1008" y="1728"/>
              <a:chExt cx="768" cy="336"/>
            </a:xfrm>
          </p:grpSpPr>
          <p:sp>
            <p:nvSpPr>
              <p:cNvPr id="201745" name="Rectangle 117"/>
              <p:cNvSpPr>
                <a:spLocks noChangeArrowheads="1"/>
              </p:cNvSpPr>
              <p:nvPr/>
            </p:nvSpPr>
            <p:spPr bwMode="auto">
              <a:xfrm>
                <a:off x="1008"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46" name="Rectangle 118"/>
              <p:cNvSpPr>
                <a:spLocks noChangeArrowheads="1"/>
              </p:cNvSpPr>
              <p:nvPr/>
            </p:nvSpPr>
            <p:spPr bwMode="auto">
              <a:xfrm>
                <a:off x="1104"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47" name="Rectangle 119"/>
              <p:cNvSpPr>
                <a:spLocks noChangeArrowheads="1"/>
              </p:cNvSpPr>
              <p:nvPr/>
            </p:nvSpPr>
            <p:spPr bwMode="auto">
              <a:xfrm>
                <a:off x="120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48" name="Rectangle 120"/>
              <p:cNvSpPr>
                <a:spLocks noChangeArrowheads="1"/>
              </p:cNvSpPr>
              <p:nvPr/>
            </p:nvSpPr>
            <p:spPr bwMode="auto">
              <a:xfrm>
                <a:off x="1296"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49" name="Rectangle 121"/>
              <p:cNvSpPr>
                <a:spLocks noChangeArrowheads="1"/>
              </p:cNvSpPr>
              <p:nvPr/>
            </p:nvSpPr>
            <p:spPr bwMode="auto">
              <a:xfrm>
                <a:off x="1392"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50" name="Rectangle 122"/>
              <p:cNvSpPr>
                <a:spLocks noChangeArrowheads="1"/>
              </p:cNvSpPr>
              <p:nvPr/>
            </p:nvSpPr>
            <p:spPr bwMode="auto">
              <a:xfrm>
                <a:off x="1488" y="1728"/>
                <a:ext cx="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51" name="Rectangle 123"/>
              <p:cNvSpPr>
                <a:spLocks noChangeArrowheads="1"/>
              </p:cNvSpPr>
              <p:nvPr/>
            </p:nvSpPr>
            <p:spPr bwMode="auto">
              <a:xfrm>
                <a:off x="1584"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01752" name="Rectangle 124"/>
              <p:cNvSpPr>
                <a:spLocks noChangeArrowheads="1"/>
              </p:cNvSpPr>
              <p:nvPr/>
            </p:nvSpPr>
            <p:spPr bwMode="auto">
              <a:xfrm>
                <a:off x="1680" y="1728"/>
                <a:ext cx="96" cy="336"/>
              </a:xfrm>
              <a:prstGeom prst="rect">
                <a:avLst/>
              </a:prstGeom>
              <a:solidFill>
                <a:schemeClr val="accent1"/>
              </a:solidFill>
              <a:ln w="9525">
                <a:solidFill>
                  <a:schemeClr val="tx1"/>
                </a:solidFill>
                <a:miter lim="800000"/>
                <a:headEnd/>
                <a:tailEnd/>
              </a:ln>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44" name="Rectangle 125"/>
            <p:cNvSpPr>
              <a:spLocks noChangeArrowheads="1"/>
            </p:cNvSpPr>
            <p:nvPr/>
          </p:nvSpPr>
          <p:spPr bwMode="auto">
            <a:xfrm>
              <a:off x="1008" y="1728"/>
              <a:ext cx="768" cy="33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201742" name="Text Box 126"/>
          <p:cNvSpPr txBox="1">
            <a:spLocks noChangeArrowheads="1"/>
          </p:cNvSpPr>
          <p:nvPr/>
        </p:nvSpPr>
        <p:spPr bwMode="auto">
          <a:xfrm>
            <a:off x="7010400" y="3748088"/>
            <a:ext cx="2051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0"/>
              </a:rPr>
              <a:t>Incomplete Piece</a:t>
            </a:r>
          </a:p>
        </p:txBody>
      </p:sp>
    </p:spTree>
    <p:extLst>
      <p:ext uri="{BB962C8B-B14F-4D97-AF65-F5344CB8AC3E}">
        <p14:creationId xmlns:p14="http://schemas.microsoft.com/office/powerpoint/2010/main" val="1043157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2"/>
          <p:cNvSpPr>
            <a:spLocks noGrp="1"/>
          </p:cNvSpPr>
          <p:nvPr>
            <p:ph type="title"/>
          </p:nvPr>
        </p:nvSpPr>
        <p:spPr/>
        <p:txBody>
          <a:bodyPr/>
          <a:lstStyle/>
          <a:p>
            <a:r>
              <a:rPr lang="en-US">
                <a:latin typeface="Comic Sans MS" charset="0"/>
              </a:rPr>
              <a:t>Peer Request</a:t>
            </a:r>
          </a:p>
        </p:txBody>
      </p:sp>
      <p:sp>
        <p:nvSpPr>
          <p:cNvPr id="203778" name="Content Placeholder 3"/>
          <p:cNvSpPr>
            <a:spLocks noGrp="1"/>
          </p:cNvSpPr>
          <p:nvPr>
            <p:ph idx="1"/>
          </p:nvPr>
        </p:nvSpPr>
        <p:spPr>
          <a:xfrm>
            <a:off x="533400" y="1447800"/>
            <a:ext cx="7772400" cy="4648200"/>
          </a:xfrm>
        </p:spPr>
        <p:txBody>
          <a:bodyPr/>
          <a:lstStyle/>
          <a:p>
            <a:pPr>
              <a:buFont typeface="Wingdings" pitchFamily="2" charset="2"/>
              <a:buChar char="q"/>
            </a:pPr>
            <a:r>
              <a:rPr lang="en-US" dirty="0">
                <a:latin typeface="Comic Sans MS" charset="0"/>
              </a:rPr>
              <a:t>If peer A has a piece that</a:t>
            </a:r>
            <a:br>
              <a:rPr lang="en-US" dirty="0">
                <a:latin typeface="Comic Sans MS" charset="0"/>
              </a:rPr>
            </a:br>
            <a:r>
              <a:rPr lang="en-US" dirty="0">
                <a:latin typeface="Comic Sans MS" charset="0"/>
              </a:rPr>
              <a:t>peer B needs, peer B </a:t>
            </a:r>
            <a:br>
              <a:rPr lang="en-US" dirty="0">
                <a:latin typeface="Comic Sans MS" charset="0"/>
              </a:rPr>
            </a:br>
            <a:r>
              <a:rPr lang="en-US" dirty="0">
                <a:latin typeface="Comic Sans MS" charset="0"/>
              </a:rPr>
              <a:t>sends </a:t>
            </a:r>
            <a:r>
              <a:rPr lang="en-US" dirty="0">
                <a:latin typeface="Courier New" charset="0"/>
                <a:cs typeface="Courier New" charset="0"/>
              </a:rPr>
              <a:t>interested</a:t>
            </a:r>
            <a:r>
              <a:rPr lang="en-US" dirty="0">
                <a:latin typeface="Comic Sans MS" charset="0"/>
              </a:rPr>
              <a:t> to A</a:t>
            </a:r>
          </a:p>
          <a:p>
            <a:pPr>
              <a:buFont typeface="Wingdings" pitchFamily="2" charset="2"/>
              <a:buChar char="q"/>
            </a:pPr>
            <a:endParaRPr lang="en-US" dirty="0">
              <a:latin typeface="Comic Sans MS" charset="0"/>
            </a:endParaRPr>
          </a:p>
          <a:p>
            <a:pPr>
              <a:buFont typeface="Wingdings" pitchFamily="2" charset="2"/>
              <a:buChar char="q"/>
            </a:pPr>
            <a:r>
              <a:rPr lang="en-US" dirty="0">
                <a:latin typeface="Courier New" charset="0"/>
                <a:cs typeface="Courier New" charset="0"/>
              </a:rPr>
              <a:t>unchoke</a:t>
            </a:r>
            <a:r>
              <a:rPr lang="en-US" dirty="0">
                <a:latin typeface="Comic Sans MS" charset="0"/>
              </a:rPr>
              <a:t>: indicate that </a:t>
            </a:r>
            <a:br>
              <a:rPr lang="en-US" dirty="0">
                <a:latin typeface="Comic Sans MS" charset="0"/>
              </a:rPr>
            </a:br>
            <a:r>
              <a:rPr lang="en-US" dirty="0">
                <a:latin typeface="Comic Sans MS" charset="0"/>
              </a:rPr>
              <a:t>A allows B to request</a:t>
            </a:r>
          </a:p>
          <a:p>
            <a:pPr>
              <a:buFont typeface="Wingdings" pitchFamily="2" charset="2"/>
              <a:buChar char="q"/>
            </a:pPr>
            <a:endParaRPr lang="en-US" dirty="0">
              <a:latin typeface="Comic Sans MS" charset="0"/>
            </a:endParaRPr>
          </a:p>
          <a:p>
            <a:pPr>
              <a:buFont typeface="Wingdings" pitchFamily="2" charset="2"/>
              <a:buChar char="q"/>
            </a:pPr>
            <a:r>
              <a:rPr lang="en-US" dirty="0">
                <a:latin typeface="Courier New" charset="0"/>
                <a:cs typeface="Courier New" charset="0"/>
              </a:rPr>
              <a:t>request</a:t>
            </a:r>
            <a:r>
              <a:rPr lang="en-US" dirty="0">
                <a:latin typeface="Comic Sans MS" charset="0"/>
              </a:rPr>
              <a:t>: B requests </a:t>
            </a:r>
            <a:br>
              <a:rPr lang="en-US" dirty="0">
                <a:latin typeface="Comic Sans MS" charset="0"/>
              </a:rPr>
            </a:br>
            <a:r>
              <a:rPr lang="en-US" dirty="0">
                <a:latin typeface="Comic Sans MS" charset="0"/>
              </a:rPr>
              <a:t>a specific block from A</a:t>
            </a:r>
            <a:br>
              <a:rPr lang="en-US" dirty="0">
                <a:latin typeface="Comic Sans MS" charset="0"/>
              </a:rPr>
            </a:br>
            <a:endParaRPr lang="en-US" dirty="0">
              <a:latin typeface="Comic Sans MS" charset="0"/>
            </a:endParaRPr>
          </a:p>
          <a:p>
            <a:pPr>
              <a:buFont typeface="Wingdings" pitchFamily="2" charset="2"/>
              <a:buChar char="q"/>
            </a:pPr>
            <a:r>
              <a:rPr lang="en-US" dirty="0">
                <a:latin typeface="Courier New" charset="0"/>
                <a:cs typeface="Courier New" charset="0"/>
              </a:rPr>
              <a:t>piece</a:t>
            </a:r>
            <a:r>
              <a:rPr lang="en-US" dirty="0">
                <a:latin typeface="Comic Sans MS" charset="0"/>
              </a:rPr>
              <a:t>: specific data </a:t>
            </a:r>
          </a:p>
        </p:txBody>
      </p:sp>
      <p:sp>
        <p:nvSpPr>
          <p:cNvPr id="203779"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23F2F36E-54C4-C74C-9B0E-6F5A0D3B3633}"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2813" rtl="0" eaLnBrk="1" fontAlgn="base" latinLnBrk="0" hangingPunct="1">
                <a:lnSpc>
                  <a:spcPct val="100000"/>
                </a:lnSpc>
                <a:spcBef>
                  <a:spcPct val="0"/>
                </a:spcBef>
                <a:spcAft>
                  <a:spcPct val="0"/>
                </a:spcAft>
                <a:buClrTx/>
                <a:buSzTx/>
                <a:buFontTx/>
                <a:buNone/>
                <a:tabLst/>
                <a:defRPr/>
              </a:pPr>
              <a:t>57</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endParaRPr>
          </a:p>
        </p:txBody>
      </p:sp>
      <p:grpSp>
        <p:nvGrpSpPr>
          <p:cNvPr id="203780" name="Group 2"/>
          <p:cNvGrpSpPr>
            <a:grpSpLocks/>
          </p:cNvGrpSpPr>
          <p:nvPr/>
        </p:nvGrpSpPr>
        <p:grpSpPr bwMode="auto">
          <a:xfrm>
            <a:off x="5084763" y="1843088"/>
            <a:ext cx="4003675" cy="4322762"/>
            <a:chOff x="5084763" y="1843088"/>
            <a:chExt cx="4003675" cy="4322762"/>
          </a:xfrm>
        </p:grpSpPr>
        <p:pic>
          <p:nvPicPr>
            <p:cNvPr id="203782" name="Picture 8" descr="j0195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3773488"/>
              <a:ext cx="690563" cy="80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3783"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8" y="5156200"/>
              <a:ext cx="976312"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3784" name="Picture 5"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763" y="3068638"/>
              <a:ext cx="976312"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3785"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43088"/>
              <a:ext cx="977900"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3786" name="Straight Arrow Connector 7"/>
            <p:cNvCxnSpPr>
              <a:cxnSpLocks noChangeShapeType="1"/>
            </p:cNvCxnSpPr>
            <p:nvPr/>
          </p:nvCxnSpPr>
          <p:spPr bwMode="auto">
            <a:xfrm rot="16200000" flipH="1">
              <a:off x="5835650" y="2963863"/>
              <a:ext cx="882650" cy="5651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3787" name="Straight Arrow Connector 8"/>
            <p:cNvCxnSpPr>
              <a:cxnSpLocks noChangeShapeType="1"/>
            </p:cNvCxnSpPr>
            <p:nvPr/>
          </p:nvCxnSpPr>
          <p:spPr bwMode="auto">
            <a:xfrm>
              <a:off x="5980113" y="3770313"/>
              <a:ext cx="406400" cy="2873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3788" name="Straight Arrow Connector 9"/>
            <p:cNvCxnSpPr>
              <a:cxnSpLocks noChangeShapeType="1"/>
            </p:cNvCxnSpPr>
            <p:nvPr/>
          </p:nvCxnSpPr>
          <p:spPr bwMode="auto">
            <a:xfrm rot="5400000" flipH="1" flipV="1">
              <a:off x="5960269" y="4690269"/>
              <a:ext cx="695325" cy="5349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03789" name="Rectangle 10"/>
            <p:cNvSpPr>
              <a:spLocks noChangeArrowheads="1"/>
            </p:cNvSpPr>
            <p:nvPr/>
          </p:nvSpPr>
          <p:spPr bwMode="auto">
            <a:xfrm>
              <a:off x="6477000" y="2590800"/>
              <a:ext cx="131388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1.interested/</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3. request</a:t>
              </a:r>
            </a:p>
          </p:txBody>
        </p:sp>
        <p:pic>
          <p:nvPicPr>
            <p:cNvPr id="203790"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1855788"/>
              <a:ext cx="976313"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3791" name="Straight Arrow Connector 14"/>
            <p:cNvCxnSpPr>
              <a:cxnSpLocks noChangeShapeType="1"/>
            </p:cNvCxnSpPr>
            <p:nvPr/>
          </p:nvCxnSpPr>
          <p:spPr bwMode="auto">
            <a:xfrm rot="10800000" flipV="1">
              <a:off x="6864350" y="2489200"/>
              <a:ext cx="1311275" cy="12112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03792" name="Rectangle 15"/>
            <p:cNvSpPr>
              <a:spLocks noChangeArrowheads="1"/>
            </p:cNvSpPr>
            <p:nvPr/>
          </p:nvSpPr>
          <p:spPr bwMode="auto">
            <a:xfrm>
              <a:off x="7543800" y="3200400"/>
              <a:ext cx="12455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2. unchoke/</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4. piece</a:t>
              </a:r>
            </a:p>
          </p:txBody>
        </p:sp>
        <p:cxnSp>
          <p:nvCxnSpPr>
            <p:cNvPr id="203793" name="Straight Connector 22"/>
            <p:cNvCxnSpPr>
              <a:cxnSpLocks noChangeShapeType="1"/>
            </p:cNvCxnSpPr>
            <p:nvPr/>
          </p:nvCxnSpPr>
          <p:spPr bwMode="auto">
            <a:xfrm flipV="1">
              <a:off x="6745288" y="2211388"/>
              <a:ext cx="858837" cy="12700"/>
            </a:xfrm>
            <a:prstGeom prst="line">
              <a:avLst/>
            </a:prstGeom>
            <a:noFill/>
            <a:ln w="38100">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203794" name="Straight Arrow Connector 26"/>
            <p:cNvCxnSpPr>
              <a:cxnSpLocks noChangeShapeType="1"/>
            </p:cNvCxnSpPr>
            <p:nvPr/>
          </p:nvCxnSpPr>
          <p:spPr bwMode="auto">
            <a:xfrm rot="16200000" flipV="1">
              <a:off x="5831682" y="3061494"/>
              <a:ext cx="804862" cy="52705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03795" name="Straight Arrow Connector 28"/>
            <p:cNvCxnSpPr>
              <a:cxnSpLocks noChangeShapeType="1"/>
            </p:cNvCxnSpPr>
            <p:nvPr/>
          </p:nvCxnSpPr>
          <p:spPr bwMode="auto">
            <a:xfrm rot="10800000">
              <a:off x="6061075" y="3573463"/>
              <a:ext cx="506413" cy="471487"/>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03796" name="Straight Arrow Connector 30"/>
            <p:cNvCxnSpPr>
              <a:cxnSpLocks noChangeShapeType="1"/>
            </p:cNvCxnSpPr>
            <p:nvPr/>
          </p:nvCxnSpPr>
          <p:spPr bwMode="auto">
            <a:xfrm flipV="1">
              <a:off x="7162800" y="2770188"/>
              <a:ext cx="984250" cy="90170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pic>
          <p:nvPicPr>
            <p:cNvPr id="203797"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5114925"/>
              <a:ext cx="97631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3798" name="Straight Arrow Connector 34"/>
            <p:cNvCxnSpPr>
              <a:cxnSpLocks noChangeShapeType="1"/>
            </p:cNvCxnSpPr>
            <p:nvPr/>
          </p:nvCxnSpPr>
          <p:spPr bwMode="auto">
            <a:xfrm rot="16200000" flipV="1">
              <a:off x="6961982" y="4855369"/>
              <a:ext cx="844550" cy="3889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3799" name="Straight Arrow Connector 36"/>
            <p:cNvCxnSpPr>
              <a:cxnSpLocks noChangeShapeType="1"/>
            </p:cNvCxnSpPr>
            <p:nvPr/>
          </p:nvCxnSpPr>
          <p:spPr bwMode="auto">
            <a:xfrm rot="5400000">
              <a:off x="6110288" y="4738687"/>
              <a:ext cx="788988" cy="677863"/>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grpSp>
      <p:sp>
        <p:nvSpPr>
          <p:cNvPr id="203781" name="Rectangle 1"/>
          <p:cNvSpPr>
            <a:spLocks noChangeArrowheads="1"/>
          </p:cNvSpPr>
          <p:nvPr/>
        </p:nvSpPr>
        <p:spPr bwMode="auto">
          <a:xfrm>
            <a:off x="4495800" y="152400"/>
            <a:ext cx="43434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http://www.bittorrent.org/beps/bep_0003.html</a:t>
            </a:r>
          </a:p>
        </p:txBody>
      </p:sp>
    </p:spTree>
    <p:extLst>
      <p:ext uri="{BB962C8B-B14F-4D97-AF65-F5344CB8AC3E}">
        <p14:creationId xmlns:p14="http://schemas.microsoft.com/office/powerpoint/2010/main" val="37040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ChangeArrowheads="1"/>
          </p:cNvSpPr>
          <p:nvPr>
            <p:ph type="title"/>
          </p:nvPr>
        </p:nvSpPr>
        <p:spPr/>
        <p:txBody>
          <a:bodyPr/>
          <a:lstStyle/>
          <a:p>
            <a:r>
              <a:rPr lang="en-US">
                <a:latin typeface="Comic Sans MS" charset="0"/>
              </a:rPr>
              <a:t>Key Design Points</a:t>
            </a:r>
          </a:p>
        </p:txBody>
      </p:sp>
      <p:sp>
        <p:nvSpPr>
          <p:cNvPr id="22531" name="Rectangle 3"/>
          <p:cNvSpPr>
            <a:spLocks noGrp="1" noChangeArrowheads="1"/>
          </p:cNvSpPr>
          <p:nvPr>
            <p:ph type="body" idx="1"/>
          </p:nvPr>
        </p:nvSpPr>
        <p:spPr>
          <a:xfrm>
            <a:off x="579438" y="1643063"/>
            <a:ext cx="3687762" cy="4648200"/>
          </a:xfrm>
        </p:spPr>
        <p:txBody>
          <a:bodyPr/>
          <a:lstStyle/>
          <a:p>
            <a:pPr>
              <a:buFont typeface="Wingdings" pitchFamily="2" charset="2"/>
              <a:buChar char="q"/>
            </a:pPr>
            <a:r>
              <a:rPr lang="en-US" dirty="0">
                <a:solidFill>
                  <a:schemeClr val="tx2"/>
                </a:solidFill>
                <a:latin typeface="Courier New" charset="0"/>
                <a:cs typeface="Courier New" charset="0"/>
              </a:rPr>
              <a:t>request</a:t>
            </a:r>
            <a:r>
              <a:rPr lang="en-US" dirty="0">
                <a:solidFill>
                  <a:schemeClr val="tx2"/>
                </a:solidFill>
                <a:latin typeface="Comic Sans MS" charset="0"/>
              </a:rPr>
              <a:t>:</a:t>
            </a:r>
          </a:p>
          <a:p>
            <a:pPr lvl="1">
              <a:buFont typeface="Courier New" panose="02070309020205020404" pitchFamily="49" charset="0"/>
              <a:buChar char="o"/>
            </a:pPr>
            <a:r>
              <a:rPr lang="en-US" dirty="0">
                <a:solidFill>
                  <a:schemeClr val="tx2"/>
                </a:solidFill>
                <a:latin typeface="Comic Sans MS" charset="0"/>
              </a:rPr>
              <a:t>which data blocks to request?</a:t>
            </a:r>
          </a:p>
          <a:p>
            <a:endParaRPr lang="en-US" dirty="0">
              <a:solidFill>
                <a:schemeClr val="tx2"/>
              </a:solidFill>
              <a:latin typeface="Comic Sans MS" charset="0"/>
            </a:endParaRPr>
          </a:p>
          <a:p>
            <a:pPr>
              <a:buFont typeface="Wingdings" pitchFamily="2" charset="2"/>
              <a:buChar char="q"/>
            </a:pPr>
            <a:r>
              <a:rPr lang="en-US" dirty="0">
                <a:solidFill>
                  <a:schemeClr val="tx2"/>
                </a:solidFill>
                <a:latin typeface="Courier New" charset="0"/>
                <a:cs typeface="Courier New" charset="0"/>
              </a:rPr>
              <a:t>unchoke</a:t>
            </a:r>
            <a:r>
              <a:rPr lang="en-US" dirty="0">
                <a:solidFill>
                  <a:schemeClr val="tx2"/>
                </a:solidFill>
                <a:latin typeface="Comic Sans MS" charset="0"/>
              </a:rPr>
              <a:t>:</a:t>
            </a:r>
          </a:p>
          <a:p>
            <a:pPr lvl="1">
              <a:buFont typeface="Courier New" panose="02070309020205020404" pitchFamily="49" charset="0"/>
              <a:buChar char="o"/>
            </a:pPr>
            <a:r>
              <a:rPr lang="en-US" dirty="0">
                <a:solidFill>
                  <a:schemeClr val="tx2"/>
                </a:solidFill>
                <a:latin typeface="Comic Sans MS" charset="0"/>
              </a:rPr>
              <a:t>which peers to serve?</a:t>
            </a:r>
            <a:endParaRPr lang="en-US" dirty="0">
              <a:latin typeface="Comic Sans MS" charset="0"/>
            </a:endParaRPr>
          </a:p>
        </p:txBody>
      </p:sp>
      <p:grpSp>
        <p:nvGrpSpPr>
          <p:cNvPr id="205827" name="Group 2"/>
          <p:cNvGrpSpPr>
            <a:grpSpLocks/>
          </p:cNvGrpSpPr>
          <p:nvPr/>
        </p:nvGrpSpPr>
        <p:grpSpPr bwMode="auto">
          <a:xfrm>
            <a:off x="5084763" y="1843088"/>
            <a:ext cx="4003675" cy="4322762"/>
            <a:chOff x="5084763" y="1843088"/>
            <a:chExt cx="4003675" cy="4322762"/>
          </a:xfrm>
        </p:grpSpPr>
        <p:pic>
          <p:nvPicPr>
            <p:cNvPr id="205828" name="Picture 8" descr="j0195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3773488"/>
              <a:ext cx="690563" cy="80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829"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8" y="5156200"/>
              <a:ext cx="976312"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830" name="Picture 5"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763" y="3068638"/>
              <a:ext cx="976312"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831"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43088"/>
              <a:ext cx="977900"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5832" name="Straight Arrow Connector 7"/>
            <p:cNvCxnSpPr>
              <a:cxnSpLocks noChangeShapeType="1"/>
            </p:cNvCxnSpPr>
            <p:nvPr/>
          </p:nvCxnSpPr>
          <p:spPr bwMode="auto">
            <a:xfrm rot="16200000" flipH="1">
              <a:off x="5835650" y="2963863"/>
              <a:ext cx="882650" cy="5651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5833" name="Straight Arrow Connector 8"/>
            <p:cNvCxnSpPr>
              <a:cxnSpLocks noChangeShapeType="1"/>
            </p:cNvCxnSpPr>
            <p:nvPr/>
          </p:nvCxnSpPr>
          <p:spPr bwMode="auto">
            <a:xfrm>
              <a:off x="5980113" y="3770313"/>
              <a:ext cx="406400" cy="2873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5834" name="Straight Arrow Connector 9"/>
            <p:cNvCxnSpPr>
              <a:cxnSpLocks noChangeShapeType="1"/>
            </p:cNvCxnSpPr>
            <p:nvPr/>
          </p:nvCxnSpPr>
          <p:spPr bwMode="auto">
            <a:xfrm rot="5400000" flipH="1" flipV="1">
              <a:off x="5960269" y="4690269"/>
              <a:ext cx="695325" cy="5349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05835" name="Rectangle 10"/>
            <p:cNvSpPr>
              <a:spLocks noChangeArrowheads="1"/>
            </p:cNvSpPr>
            <p:nvPr/>
          </p:nvSpPr>
          <p:spPr bwMode="auto">
            <a:xfrm>
              <a:off x="6477000" y="2590800"/>
              <a:ext cx="131388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1.interested/</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3. request</a:t>
              </a:r>
            </a:p>
          </p:txBody>
        </p:sp>
        <p:pic>
          <p:nvPicPr>
            <p:cNvPr id="205836"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1855788"/>
              <a:ext cx="976313"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5837" name="Straight Arrow Connector 14"/>
            <p:cNvCxnSpPr>
              <a:cxnSpLocks noChangeShapeType="1"/>
            </p:cNvCxnSpPr>
            <p:nvPr/>
          </p:nvCxnSpPr>
          <p:spPr bwMode="auto">
            <a:xfrm rot="10800000" flipV="1">
              <a:off x="6864350" y="2489200"/>
              <a:ext cx="1311275" cy="12112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05838" name="Rectangle 15"/>
            <p:cNvSpPr>
              <a:spLocks noChangeArrowheads="1"/>
            </p:cNvSpPr>
            <p:nvPr/>
          </p:nvSpPr>
          <p:spPr bwMode="auto">
            <a:xfrm>
              <a:off x="7543800" y="3200400"/>
              <a:ext cx="12455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2. unchoke/</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4. piece</a:t>
              </a:r>
            </a:p>
          </p:txBody>
        </p:sp>
        <p:cxnSp>
          <p:nvCxnSpPr>
            <p:cNvPr id="205839" name="Straight Connector 22"/>
            <p:cNvCxnSpPr>
              <a:cxnSpLocks noChangeShapeType="1"/>
            </p:cNvCxnSpPr>
            <p:nvPr/>
          </p:nvCxnSpPr>
          <p:spPr bwMode="auto">
            <a:xfrm flipV="1">
              <a:off x="6745288" y="2211388"/>
              <a:ext cx="858837" cy="12700"/>
            </a:xfrm>
            <a:prstGeom prst="line">
              <a:avLst/>
            </a:prstGeom>
            <a:noFill/>
            <a:ln w="38100">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205840" name="Straight Arrow Connector 26"/>
            <p:cNvCxnSpPr>
              <a:cxnSpLocks noChangeShapeType="1"/>
            </p:cNvCxnSpPr>
            <p:nvPr/>
          </p:nvCxnSpPr>
          <p:spPr bwMode="auto">
            <a:xfrm rot="16200000" flipV="1">
              <a:off x="5831682" y="3061494"/>
              <a:ext cx="804862" cy="52705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05841" name="Straight Arrow Connector 28"/>
            <p:cNvCxnSpPr>
              <a:cxnSpLocks noChangeShapeType="1"/>
            </p:cNvCxnSpPr>
            <p:nvPr/>
          </p:nvCxnSpPr>
          <p:spPr bwMode="auto">
            <a:xfrm rot="10800000">
              <a:off x="6061075" y="3573463"/>
              <a:ext cx="506413" cy="471487"/>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05842" name="Straight Arrow Connector 30"/>
            <p:cNvCxnSpPr>
              <a:cxnSpLocks noChangeShapeType="1"/>
            </p:cNvCxnSpPr>
            <p:nvPr/>
          </p:nvCxnSpPr>
          <p:spPr bwMode="auto">
            <a:xfrm flipV="1">
              <a:off x="7162800" y="2770188"/>
              <a:ext cx="984250" cy="90170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pic>
          <p:nvPicPr>
            <p:cNvPr id="205843"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5114925"/>
              <a:ext cx="97631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5844" name="Straight Arrow Connector 34"/>
            <p:cNvCxnSpPr>
              <a:cxnSpLocks noChangeShapeType="1"/>
            </p:cNvCxnSpPr>
            <p:nvPr/>
          </p:nvCxnSpPr>
          <p:spPr bwMode="auto">
            <a:xfrm rot="16200000" flipV="1">
              <a:off x="6961982" y="4855369"/>
              <a:ext cx="844550" cy="3889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5845" name="Straight Arrow Connector 36"/>
            <p:cNvCxnSpPr>
              <a:cxnSpLocks noChangeShapeType="1"/>
            </p:cNvCxnSpPr>
            <p:nvPr/>
          </p:nvCxnSpPr>
          <p:spPr bwMode="auto">
            <a:xfrm rot="5400000">
              <a:off x="6110288" y="4738687"/>
              <a:ext cx="788988" cy="677863"/>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gr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58</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688823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533400" y="228600"/>
            <a:ext cx="7772400" cy="949325"/>
          </a:xfrm>
        </p:spPr>
        <p:txBody>
          <a:bodyPr/>
          <a:lstStyle/>
          <a:p>
            <a:r>
              <a:rPr lang="en-US">
                <a:latin typeface="Comic Sans MS" charset="0"/>
              </a:rPr>
              <a:t>Request: Block Availability</a:t>
            </a:r>
          </a:p>
        </p:txBody>
      </p:sp>
      <p:sp>
        <p:nvSpPr>
          <p:cNvPr id="207874" name="Rectangle 3"/>
          <p:cNvSpPr>
            <a:spLocks noGrp="1" noChangeArrowheads="1"/>
          </p:cNvSpPr>
          <p:nvPr>
            <p:ph type="body" idx="1"/>
          </p:nvPr>
        </p:nvSpPr>
        <p:spPr>
          <a:xfrm>
            <a:off x="557213" y="1600200"/>
            <a:ext cx="7958137" cy="4841875"/>
          </a:xfrm>
        </p:spPr>
        <p:txBody>
          <a:bodyPr/>
          <a:lstStyle/>
          <a:p>
            <a:pPr>
              <a:lnSpc>
                <a:spcPct val="90000"/>
              </a:lnSpc>
              <a:buFont typeface="Wingdings" pitchFamily="2" charset="2"/>
              <a:buChar char="q"/>
            </a:pPr>
            <a:r>
              <a:rPr lang="en-US" dirty="0">
                <a:latin typeface="Comic Sans MS" charset="0"/>
              </a:rPr>
              <a:t>Request (local) </a:t>
            </a:r>
            <a:r>
              <a:rPr lang="en-US" dirty="0">
                <a:solidFill>
                  <a:srgbClr val="FF0000"/>
                </a:solidFill>
                <a:latin typeface="Comic Sans MS" charset="0"/>
              </a:rPr>
              <a:t>rarest first</a:t>
            </a:r>
          </a:p>
          <a:p>
            <a:pPr lvl="1">
              <a:lnSpc>
                <a:spcPct val="90000"/>
              </a:lnSpc>
              <a:buFont typeface="Courier New" panose="02070309020205020404" pitchFamily="49" charset="0"/>
              <a:buChar char="o"/>
            </a:pPr>
            <a:r>
              <a:rPr lang="en-US" dirty="0">
                <a:latin typeface="Comic Sans MS" charset="0"/>
              </a:rPr>
              <a:t>achieves the fastest replication of rare pieces</a:t>
            </a:r>
          </a:p>
          <a:p>
            <a:pPr lvl="1">
              <a:lnSpc>
                <a:spcPct val="90000"/>
              </a:lnSpc>
              <a:buFont typeface="Courier New" panose="02070309020205020404" pitchFamily="49" charset="0"/>
              <a:buChar char="o"/>
            </a:pPr>
            <a:r>
              <a:rPr lang="en-US" dirty="0">
                <a:latin typeface="Comic Sans MS" charset="0"/>
              </a:rPr>
              <a:t>obtain something of value</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59</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13651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lstStyle/>
          <a:p>
            <a:r>
              <a:rPr lang="en-US" sz="3200">
                <a:latin typeface="Comic Sans MS" charset="0"/>
              </a:rPr>
              <a:t>Load Balancer (LB): Basic Structure</a:t>
            </a:r>
          </a:p>
        </p:txBody>
      </p:sp>
      <p:sp>
        <p:nvSpPr>
          <p:cNvPr id="9933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C14B4822-B70E-C746-89E5-4A383F8DAA6A}"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6</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sp>
        <p:nvSpPr>
          <p:cNvPr id="22" name="Rectangle 3"/>
          <p:cNvSpPr>
            <a:spLocks noChangeArrowheads="1"/>
          </p:cNvSpPr>
          <p:nvPr/>
        </p:nvSpPr>
        <p:spPr bwMode="auto">
          <a:xfrm>
            <a:off x="4724400" y="26670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charset="0"/>
                <a:ea typeface="ＭＳ Ｐゴシック" charset="-128"/>
                <a:cs typeface="+mn-cs"/>
              </a:rPr>
              <a:t>LB</a:t>
            </a:r>
          </a:p>
        </p:txBody>
      </p:sp>
      <p:sp>
        <p:nvSpPr>
          <p:cNvPr id="23" name="Rectangle 4"/>
          <p:cNvSpPr>
            <a:spLocks noChangeArrowheads="1"/>
          </p:cNvSpPr>
          <p:nvPr/>
        </p:nvSpPr>
        <p:spPr bwMode="auto">
          <a:xfrm>
            <a:off x="381000" y="2667000"/>
            <a:ext cx="762000" cy="457200"/>
          </a:xfrm>
          <a:prstGeom prst="rect">
            <a:avLst/>
          </a:prstGeom>
          <a:solidFill>
            <a:srgbClr val="FFCC00"/>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Client</a:t>
            </a:r>
          </a:p>
        </p:txBody>
      </p:sp>
      <p:sp>
        <p:nvSpPr>
          <p:cNvPr id="24" name="Rectangle 6"/>
          <p:cNvSpPr>
            <a:spLocks noChangeArrowheads="1"/>
          </p:cNvSpPr>
          <p:nvPr/>
        </p:nvSpPr>
        <p:spPr bwMode="auto">
          <a:xfrm>
            <a:off x="7162800" y="16764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Server1</a:t>
            </a:r>
          </a:p>
        </p:txBody>
      </p:sp>
      <p:sp>
        <p:nvSpPr>
          <p:cNvPr id="25" name="Rectangle 7"/>
          <p:cNvSpPr>
            <a:spLocks noChangeArrowheads="1"/>
          </p:cNvSpPr>
          <p:nvPr/>
        </p:nvSpPr>
        <p:spPr bwMode="auto">
          <a:xfrm>
            <a:off x="7162800" y="25908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Server2</a:t>
            </a:r>
          </a:p>
        </p:txBody>
      </p:sp>
      <p:sp>
        <p:nvSpPr>
          <p:cNvPr id="26" name="Rectangle 8"/>
          <p:cNvSpPr>
            <a:spLocks noChangeArrowheads="1"/>
          </p:cNvSpPr>
          <p:nvPr/>
        </p:nvSpPr>
        <p:spPr bwMode="auto">
          <a:xfrm>
            <a:off x="7162800" y="3657600"/>
            <a:ext cx="1295400" cy="609600"/>
          </a:xfrm>
          <a:prstGeom prst="rect">
            <a:avLst/>
          </a:prstGeom>
          <a:solidFill>
            <a:srgbClr val="009999"/>
          </a:solidFill>
          <a:ln w="9525">
            <a:solidFill>
              <a:srgbClr val="FFFF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rPr>
              <a:t>Server3</a:t>
            </a:r>
          </a:p>
        </p:txBody>
      </p:sp>
      <p:sp>
        <p:nvSpPr>
          <p:cNvPr id="27" name="Line 16"/>
          <p:cNvSpPr>
            <a:spLocks noChangeShapeType="1"/>
          </p:cNvSpPr>
          <p:nvPr/>
        </p:nvSpPr>
        <p:spPr bwMode="auto">
          <a:xfrm>
            <a:off x="6324600" y="1905000"/>
            <a:ext cx="0" cy="213360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8" name="Line 17"/>
          <p:cNvSpPr>
            <a:spLocks noChangeShapeType="1"/>
          </p:cNvSpPr>
          <p:nvPr/>
        </p:nvSpPr>
        <p:spPr bwMode="auto">
          <a:xfrm>
            <a:off x="6324600" y="4038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29" name="Line 18"/>
          <p:cNvSpPr>
            <a:spLocks noChangeShapeType="1"/>
          </p:cNvSpPr>
          <p:nvPr/>
        </p:nvSpPr>
        <p:spPr bwMode="auto">
          <a:xfrm>
            <a:off x="6324600" y="19050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0" name="Line 19"/>
          <p:cNvSpPr>
            <a:spLocks noChangeShapeType="1"/>
          </p:cNvSpPr>
          <p:nvPr/>
        </p:nvSpPr>
        <p:spPr bwMode="auto">
          <a:xfrm>
            <a:off x="6324600" y="2895600"/>
            <a:ext cx="8382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1" name="Line 21"/>
          <p:cNvSpPr>
            <a:spLocks noChangeShapeType="1"/>
          </p:cNvSpPr>
          <p:nvPr/>
        </p:nvSpPr>
        <p:spPr bwMode="auto">
          <a:xfrm>
            <a:off x="1143000" y="2895600"/>
            <a:ext cx="9906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2" name="Cloud"/>
          <p:cNvSpPr>
            <a:spLocks noChangeAspect="1" noEditPoints="1" noChangeArrowheads="1"/>
          </p:cNvSpPr>
          <p:nvPr/>
        </p:nvSpPr>
        <p:spPr bwMode="auto">
          <a:xfrm>
            <a:off x="1447800" y="1905000"/>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336699"/>
          </a:solidFill>
          <a:ln w="9525">
            <a:solidFill>
              <a:srgbClr val="000000"/>
            </a:solidFill>
            <a:miter lim="800000"/>
            <a:headEnd/>
            <a:tailEnd/>
          </a:ln>
          <a:effectLst>
            <a:outerShdw blurRad="63500" dist="107763" dir="2700000" algn="ctr" rotWithShape="0">
              <a:srgbClr val="808080"/>
            </a:outerShdw>
          </a:effectLst>
        </p:spPr>
        <p:txBody>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3" name="Line 25"/>
          <p:cNvSpPr>
            <a:spLocks noChangeShapeType="1"/>
          </p:cNvSpPr>
          <p:nvPr/>
        </p:nvSpPr>
        <p:spPr bwMode="auto">
          <a:xfrm>
            <a:off x="4191000" y="2895600"/>
            <a:ext cx="5334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4" name="Line 26"/>
          <p:cNvSpPr>
            <a:spLocks noChangeShapeType="1"/>
          </p:cNvSpPr>
          <p:nvPr/>
        </p:nvSpPr>
        <p:spPr bwMode="auto">
          <a:xfrm>
            <a:off x="6019800" y="2895600"/>
            <a:ext cx="304800" cy="0"/>
          </a:xfrm>
          <a:prstGeom prst="line">
            <a:avLst/>
          </a:prstGeom>
          <a:noFill/>
          <a:ln w="9525">
            <a:solidFill>
              <a:srgbClr val="FFFF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5" name="Line 27"/>
          <p:cNvSpPr>
            <a:spLocks noChangeShapeType="1"/>
          </p:cNvSpPr>
          <p:nvPr/>
        </p:nvSpPr>
        <p:spPr bwMode="auto">
          <a:xfrm>
            <a:off x="1371600" y="2743200"/>
            <a:ext cx="3124200" cy="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6" name="Line 28"/>
          <p:cNvSpPr>
            <a:spLocks noChangeShapeType="1"/>
          </p:cNvSpPr>
          <p:nvPr/>
        </p:nvSpPr>
        <p:spPr bwMode="auto">
          <a:xfrm flipV="1">
            <a:off x="6172200" y="1981200"/>
            <a:ext cx="9144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7" name="Line 29"/>
          <p:cNvSpPr>
            <a:spLocks noChangeShapeType="1"/>
          </p:cNvSpPr>
          <p:nvPr/>
        </p:nvSpPr>
        <p:spPr bwMode="auto">
          <a:xfrm rot="10800000" flipV="1">
            <a:off x="6324600" y="2133600"/>
            <a:ext cx="914400" cy="76200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8" name="Line 30"/>
          <p:cNvSpPr>
            <a:spLocks noChangeShapeType="1"/>
          </p:cNvSpPr>
          <p:nvPr/>
        </p:nvSpPr>
        <p:spPr bwMode="auto">
          <a:xfrm rot="10800000">
            <a:off x="1371600" y="3048000"/>
            <a:ext cx="3124200" cy="0"/>
          </a:xfrm>
          <a:prstGeom prst="line">
            <a:avLst/>
          </a:prstGeom>
          <a:noFill/>
          <a:ln w="76200">
            <a:solidFill>
              <a:srgbClr val="FF00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a typeface="ＭＳ Ｐゴシック" charset="-128"/>
              <a:cs typeface="+mn-cs"/>
            </a:endParaRPr>
          </a:p>
        </p:txBody>
      </p:sp>
      <p:sp>
        <p:nvSpPr>
          <p:cNvPr id="39" name="Rectangle 38"/>
          <p:cNvSpPr>
            <a:spLocks noChangeArrowheads="1"/>
          </p:cNvSpPr>
          <p:nvPr/>
        </p:nvSpPr>
        <p:spPr bwMode="auto">
          <a:xfrm>
            <a:off x="762000" y="5410200"/>
            <a:ext cx="34925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Problem of the basic structure?</a:t>
            </a:r>
          </a:p>
        </p:txBody>
      </p:sp>
      <p:sp>
        <p:nvSpPr>
          <p:cNvPr id="99349" name="Rectangle 39"/>
          <p:cNvSpPr>
            <a:spLocks noChangeArrowheads="1"/>
          </p:cNvSpPr>
          <p:nvPr/>
        </p:nvSpPr>
        <p:spPr bwMode="auto">
          <a:xfrm>
            <a:off x="4800600" y="2286000"/>
            <a:ext cx="557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VIP</a:t>
            </a:r>
          </a:p>
        </p:txBody>
      </p:sp>
      <p:sp>
        <p:nvSpPr>
          <p:cNvPr id="99350" name="Rectangle 40"/>
          <p:cNvSpPr>
            <a:spLocks noChangeArrowheads="1"/>
          </p:cNvSpPr>
          <p:nvPr/>
        </p:nvSpPr>
        <p:spPr bwMode="auto">
          <a:xfrm>
            <a:off x="7315200" y="1295400"/>
            <a:ext cx="696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RIP1</a:t>
            </a:r>
          </a:p>
        </p:txBody>
      </p:sp>
      <p:sp>
        <p:nvSpPr>
          <p:cNvPr id="99351" name="Rectangle 41"/>
          <p:cNvSpPr>
            <a:spLocks noChangeArrowheads="1"/>
          </p:cNvSpPr>
          <p:nvPr/>
        </p:nvSpPr>
        <p:spPr bwMode="auto">
          <a:xfrm>
            <a:off x="7315200" y="2286000"/>
            <a:ext cx="696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RIP2</a:t>
            </a:r>
          </a:p>
        </p:txBody>
      </p:sp>
      <p:sp>
        <p:nvSpPr>
          <p:cNvPr id="99352" name="Rectangle 42"/>
          <p:cNvSpPr>
            <a:spLocks noChangeArrowheads="1"/>
          </p:cNvSpPr>
          <p:nvPr/>
        </p:nvSpPr>
        <p:spPr bwMode="auto">
          <a:xfrm>
            <a:off x="7304088" y="3352800"/>
            <a:ext cx="696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rPr>
              <a:t>RIP3</a:t>
            </a:r>
          </a:p>
        </p:txBody>
      </p:sp>
      <p:grpSp>
        <p:nvGrpSpPr>
          <p:cNvPr id="99353" name="Group 41"/>
          <p:cNvGrpSpPr>
            <a:grpSpLocks/>
          </p:cNvGrpSpPr>
          <p:nvPr/>
        </p:nvGrpSpPr>
        <p:grpSpPr bwMode="auto">
          <a:xfrm>
            <a:off x="1828800" y="2133600"/>
            <a:ext cx="2286000" cy="457200"/>
            <a:chOff x="4267200" y="4724400"/>
            <a:chExt cx="2286000" cy="457200"/>
          </a:xfrm>
        </p:grpSpPr>
        <p:sp>
          <p:nvSpPr>
            <p:cNvPr id="99357"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D=VIP</a:t>
              </a:r>
            </a:p>
          </p:txBody>
        </p:sp>
        <p:sp>
          <p:nvSpPr>
            <p:cNvPr id="99358"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S=client</a:t>
              </a:r>
            </a:p>
          </p:txBody>
        </p:sp>
      </p:grpSp>
      <p:grpSp>
        <p:nvGrpSpPr>
          <p:cNvPr id="99354" name="Group 41"/>
          <p:cNvGrpSpPr>
            <a:grpSpLocks/>
          </p:cNvGrpSpPr>
          <p:nvPr/>
        </p:nvGrpSpPr>
        <p:grpSpPr bwMode="auto">
          <a:xfrm rot="-2610295">
            <a:off x="5329238" y="1638300"/>
            <a:ext cx="2286000" cy="457200"/>
            <a:chOff x="4267200" y="4724400"/>
            <a:chExt cx="2286000" cy="457200"/>
          </a:xfrm>
        </p:grpSpPr>
        <p:sp>
          <p:nvSpPr>
            <p:cNvPr id="99355"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D=VIP</a:t>
              </a:r>
            </a:p>
          </p:txBody>
        </p:sp>
        <p:sp>
          <p:nvSpPr>
            <p:cNvPr id="99356"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S=client</a:t>
              </a:r>
            </a:p>
          </p:txBody>
        </p:sp>
      </p:grpSp>
    </p:spTree>
    <p:extLst>
      <p:ext uri="{BB962C8B-B14F-4D97-AF65-F5344CB8AC3E}">
        <p14:creationId xmlns:p14="http://schemas.microsoft.com/office/powerpoint/2010/main" val="2733972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533400" y="34925"/>
            <a:ext cx="7772400" cy="1143000"/>
          </a:xfrm>
        </p:spPr>
        <p:txBody>
          <a:bodyPr/>
          <a:lstStyle/>
          <a:p>
            <a:r>
              <a:rPr lang="en-US">
                <a:latin typeface="Comic Sans MS" charset="0"/>
              </a:rPr>
              <a:t>Block Availability: Revisions</a:t>
            </a:r>
          </a:p>
        </p:txBody>
      </p:sp>
      <p:sp>
        <p:nvSpPr>
          <p:cNvPr id="20483" name="Rectangle 3"/>
          <p:cNvSpPr>
            <a:spLocks noGrp="1" noChangeArrowheads="1"/>
          </p:cNvSpPr>
          <p:nvPr>
            <p:ph type="body" idx="1"/>
          </p:nvPr>
        </p:nvSpPr>
        <p:spPr>
          <a:xfrm>
            <a:off x="500063" y="1524000"/>
            <a:ext cx="7958137" cy="5029200"/>
          </a:xfrm>
        </p:spPr>
        <p:txBody>
          <a:bodyPr/>
          <a:lstStyle/>
          <a:p>
            <a:pPr>
              <a:lnSpc>
                <a:spcPct val="90000"/>
              </a:lnSpc>
              <a:buFont typeface="Wingdings" pitchFamily="2" charset="2"/>
              <a:buChar char="q"/>
            </a:pPr>
            <a:r>
              <a:rPr lang="en-US" dirty="0">
                <a:latin typeface="Comic Sans MS" charset="0"/>
              </a:rPr>
              <a:t>When downloading starts (first 4 pieces): choose at random and request them from the peers</a:t>
            </a:r>
          </a:p>
          <a:p>
            <a:pPr lvl="1">
              <a:lnSpc>
                <a:spcPct val="90000"/>
              </a:lnSpc>
              <a:buFont typeface="Courier New" panose="02070309020205020404" pitchFamily="49" charset="0"/>
              <a:buChar char="o"/>
            </a:pPr>
            <a:r>
              <a:rPr lang="en-US" dirty="0">
                <a:latin typeface="Comic Sans MS" charset="0"/>
              </a:rPr>
              <a:t>get pieces as quickly as possible</a:t>
            </a:r>
          </a:p>
          <a:p>
            <a:pPr lvl="1">
              <a:lnSpc>
                <a:spcPct val="90000"/>
              </a:lnSpc>
              <a:buFont typeface="Courier New" panose="02070309020205020404" pitchFamily="49" charset="0"/>
              <a:buChar char="o"/>
            </a:pPr>
            <a:r>
              <a:rPr lang="en-US" dirty="0">
                <a:latin typeface="Comic Sans MS" charset="0"/>
              </a:rPr>
              <a:t>obtain something to offer to others</a:t>
            </a:r>
          </a:p>
          <a:p>
            <a:pPr lvl="1">
              <a:lnSpc>
                <a:spcPct val="90000"/>
              </a:lnSpc>
            </a:pPr>
            <a:endParaRPr lang="en-US" dirty="0">
              <a:latin typeface="Comic Sans MS" charset="0"/>
            </a:endParaRPr>
          </a:p>
          <a:p>
            <a:pPr>
              <a:lnSpc>
                <a:spcPct val="90000"/>
              </a:lnSpc>
              <a:buFont typeface="Wingdings" pitchFamily="2" charset="2"/>
              <a:buChar char="q"/>
            </a:pPr>
            <a:r>
              <a:rPr lang="en-US" dirty="0">
                <a:latin typeface="Comic Sans MS" charset="0"/>
              </a:rPr>
              <a:t>Endgame mode</a:t>
            </a:r>
          </a:p>
          <a:p>
            <a:pPr lvl="1">
              <a:lnSpc>
                <a:spcPct val="90000"/>
              </a:lnSpc>
              <a:buFont typeface="Courier New" panose="02070309020205020404" pitchFamily="49" charset="0"/>
              <a:buChar char="o"/>
            </a:pPr>
            <a:r>
              <a:rPr lang="en-US" dirty="0">
                <a:latin typeface="Comic Sans MS" charset="0"/>
              </a:rPr>
              <a:t>defense against the </a:t>
            </a:r>
            <a:r>
              <a:rPr lang="ja-JP" altLang="en-US">
                <a:latin typeface="Comic Sans MS" charset="0"/>
              </a:rPr>
              <a:t>“</a:t>
            </a:r>
            <a:r>
              <a:rPr lang="en-US" altLang="ja-JP" dirty="0">
                <a:latin typeface="Comic Sans MS" charset="0"/>
              </a:rPr>
              <a:t>last-block problem</a:t>
            </a:r>
            <a:r>
              <a:rPr lang="ja-JP" altLang="en-US">
                <a:latin typeface="Comic Sans MS" charset="0"/>
              </a:rPr>
              <a:t>”</a:t>
            </a:r>
            <a:r>
              <a:rPr lang="en-US" altLang="ja-JP" dirty="0">
                <a:latin typeface="Comic Sans MS" charset="0"/>
              </a:rPr>
              <a:t>: cannot finish because missing a few last pieces</a:t>
            </a:r>
          </a:p>
          <a:p>
            <a:pPr lvl="1">
              <a:lnSpc>
                <a:spcPct val="90000"/>
              </a:lnSpc>
              <a:buFont typeface="Courier New" panose="02070309020205020404" pitchFamily="49" charset="0"/>
              <a:buChar char="o"/>
            </a:pPr>
            <a:r>
              <a:rPr lang="en-US" dirty="0">
                <a:latin typeface="Comic Sans MS" charset="0"/>
              </a:rPr>
              <a:t>send requests for missing pieces to all </a:t>
            </a:r>
            <a:br>
              <a:rPr lang="en-US" dirty="0">
                <a:latin typeface="Comic Sans MS" charset="0"/>
              </a:rPr>
            </a:br>
            <a:r>
              <a:rPr lang="en-US" dirty="0">
                <a:latin typeface="Comic Sans MS" charset="0"/>
              </a:rPr>
              <a:t>peers in our peer list</a:t>
            </a:r>
          </a:p>
          <a:p>
            <a:pPr lvl="1">
              <a:lnSpc>
                <a:spcPct val="90000"/>
              </a:lnSpc>
              <a:buFont typeface="Courier New" panose="02070309020205020404" pitchFamily="49" charset="0"/>
              <a:buChar char="o"/>
            </a:pPr>
            <a:r>
              <a:rPr lang="en-US" dirty="0">
                <a:latin typeface="Comic Sans MS" charset="0"/>
              </a:rPr>
              <a:t>send </a:t>
            </a:r>
            <a:r>
              <a:rPr lang="en-US" dirty="0">
                <a:latin typeface="Courier New" charset="0"/>
                <a:cs typeface="Courier New" charset="0"/>
              </a:rPr>
              <a:t>cancel</a:t>
            </a:r>
            <a:r>
              <a:rPr lang="en-US" dirty="0">
                <a:latin typeface="Comic Sans MS" charset="0"/>
              </a:rPr>
              <a:t> messages upon receipt of a piece</a:t>
            </a: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60</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7171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a:xfrm>
            <a:off x="533400" y="49213"/>
            <a:ext cx="7772400" cy="1143000"/>
          </a:xfrm>
        </p:spPr>
        <p:txBody>
          <a:bodyPr/>
          <a:lstStyle/>
          <a:p>
            <a:r>
              <a:rPr lang="en-US">
                <a:latin typeface="Comic Sans MS" charset="0"/>
              </a:rPr>
              <a:t>BitTorrent: Unchoke</a:t>
            </a:r>
          </a:p>
        </p:txBody>
      </p:sp>
      <p:sp>
        <p:nvSpPr>
          <p:cNvPr id="211970" name="Text Box 47"/>
          <p:cNvSpPr txBox="1">
            <a:spLocks noChangeArrowheads="1"/>
          </p:cNvSpPr>
          <p:nvPr/>
        </p:nvSpPr>
        <p:spPr bwMode="auto">
          <a:xfrm>
            <a:off x="533400" y="1423988"/>
            <a:ext cx="4481513" cy="4694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50000"/>
              </a:spcBef>
              <a:spcAft>
                <a:spcPct val="0"/>
              </a:spcAft>
              <a:buClr>
                <a:srgbClr val="3333CC"/>
              </a:buClr>
              <a:buSzPct val="90000"/>
              <a:buFont typeface="Wingdings" charset="0"/>
              <a:buChar char="q"/>
              <a:tabLst/>
              <a:defRPr/>
            </a:pPr>
            <a:r>
              <a:rPr kumimoji="0" lang="en-US" sz="2600" b="0" i="0" u="none" strike="noStrike" kern="1200" cap="none" spc="0" normalizeH="0" baseline="0" noProof="0">
                <a:ln>
                  <a:noFill/>
                </a:ln>
                <a:solidFill>
                  <a:srgbClr val="000000"/>
                </a:solidFill>
                <a:effectLst/>
                <a:uLnTx/>
                <a:uFillTx/>
                <a:latin typeface="Times New Roman" charset="0"/>
                <a:ea typeface="ＭＳ Ｐゴシック" charset="0"/>
                <a:cs typeface="Times New Roman" charset="0"/>
              </a:rPr>
              <a:t> </a:t>
            </a:r>
            <a:r>
              <a:rPr kumimoji="0" lang="en-US" sz="2600" b="0" i="0"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Periodically (typically every 10 seconds) calculate data-receiving rates from all peers</a:t>
            </a:r>
          </a:p>
          <a:p>
            <a:pPr marL="0" marR="0" lvl="0" indent="0" algn="l" defTabSz="912813" rtl="0" eaLnBrk="1" fontAlgn="base" latinLnBrk="0" hangingPunct="1">
              <a:lnSpc>
                <a:spcPct val="100000"/>
              </a:lnSpc>
              <a:spcBef>
                <a:spcPct val="50000"/>
              </a:spcBef>
              <a:spcAft>
                <a:spcPct val="0"/>
              </a:spcAft>
              <a:buClr>
                <a:srgbClr val="3333CC"/>
              </a:buClr>
              <a:buSzPct val="90000"/>
              <a:buFont typeface="Wingdings" charset="0"/>
              <a:buChar char="q"/>
              <a:tabLst/>
              <a:defRPr/>
            </a:pPr>
            <a:r>
              <a:rPr kumimoji="0" lang="en-US" sz="2600" b="0" i="0"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 Upload to (</a:t>
            </a:r>
            <a:r>
              <a:rPr kumimoji="0" lang="en-US" sz="2600" b="0" i="1"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unchoke</a:t>
            </a:r>
            <a:r>
              <a:rPr kumimoji="0" lang="en-US" sz="2600" b="0" i="0"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 the fastest </a:t>
            </a:r>
          </a:p>
          <a:p>
            <a:pPr marL="455613" marR="0" lvl="1" indent="1588" algn="l" defTabSz="912813" rtl="0" eaLnBrk="1" fontAlgn="base" latinLnBrk="0" hangingPunct="1">
              <a:lnSpc>
                <a:spcPct val="100000"/>
              </a:lnSpc>
              <a:spcBef>
                <a:spcPct val="50000"/>
              </a:spcBef>
              <a:spcAft>
                <a:spcPct val="0"/>
              </a:spcAft>
              <a:buClr>
                <a:srgbClr val="3333CC"/>
              </a:buClr>
              <a:buSzPct val="90000"/>
              <a:buFontTx/>
              <a:buChar char="-"/>
              <a:tabLst/>
              <a:defRPr/>
            </a:pPr>
            <a:r>
              <a:rPr kumimoji="0" lang="en-US" sz="2600" b="0" i="0"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 constant number (4) of unchoking slots</a:t>
            </a:r>
          </a:p>
          <a:p>
            <a:pPr marL="455613" marR="0" lvl="1" indent="1588" algn="l" defTabSz="912813" rtl="0" eaLnBrk="1" fontAlgn="base" latinLnBrk="0" hangingPunct="1">
              <a:lnSpc>
                <a:spcPct val="100000"/>
              </a:lnSpc>
              <a:spcBef>
                <a:spcPct val="50000"/>
              </a:spcBef>
              <a:spcAft>
                <a:spcPct val="0"/>
              </a:spcAft>
              <a:buClr>
                <a:srgbClr val="3333CC"/>
              </a:buClr>
              <a:buSzPct val="90000"/>
              <a:buFontTx/>
              <a:buChar char="-"/>
              <a:tabLst/>
              <a:defRPr/>
            </a:pPr>
            <a:r>
              <a:rPr kumimoji="0" lang="en-US" sz="2600" b="0" i="0" u="none" strike="noStrike" kern="1200" cap="none" spc="0" normalizeH="0" baseline="0" noProof="0">
                <a:ln>
                  <a:noFill/>
                </a:ln>
                <a:solidFill>
                  <a:srgbClr val="000000"/>
                </a:solidFill>
                <a:effectLst/>
                <a:uLnTx/>
                <a:uFillTx/>
                <a:latin typeface="Comic Sans MS" charset="0"/>
                <a:ea typeface="ＭＳ Ｐゴシック" charset="0"/>
                <a:cs typeface="Times New Roman" charset="0"/>
              </a:rPr>
              <a:t> partition upload bw equally among unchoked</a:t>
            </a:r>
          </a:p>
        </p:txBody>
      </p:sp>
      <p:sp>
        <p:nvSpPr>
          <p:cNvPr id="211971" name="Rectangle 23"/>
          <p:cNvSpPr>
            <a:spLocks noChangeArrowheads="1"/>
          </p:cNvSpPr>
          <p:nvPr/>
        </p:nvSpPr>
        <p:spPr bwMode="auto">
          <a:xfrm>
            <a:off x="938213" y="6188075"/>
            <a:ext cx="6223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Times New Roman" charset="0"/>
              </a:rPr>
              <a:t>commonly referred to as </a:t>
            </a:r>
            <a:r>
              <a:rPr kumimoji="0" lang="ja-JP" altLang="en-US" sz="2400" b="0" i="0" u="none" strike="noStrike" kern="1200" cap="none" spc="0" normalizeH="0" baseline="0" noProof="0" dirty="0">
                <a:ln>
                  <a:noFill/>
                </a:ln>
                <a:solidFill>
                  <a:srgbClr val="000000"/>
                </a:solidFill>
                <a:effectLst/>
                <a:uLnTx/>
                <a:uFillTx/>
                <a:latin typeface="Arial" charset="0"/>
                <a:ea typeface="ＭＳ Ｐゴシック" charset="-128"/>
                <a:cs typeface="Times New Roman" charset="0"/>
              </a:rPr>
              <a:t>“</a:t>
            </a:r>
            <a:r>
              <a:rPr kumimoji="0" lang="en-US" altLang="ja-JP" sz="2400" b="0" i="0" u="none" strike="noStrike" kern="1200" cap="none" spc="0" normalizeH="0" baseline="0" noProof="0" dirty="0">
                <a:ln>
                  <a:noFill/>
                </a:ln>
                <a:solidFill>
                  <a:srgbClr val="FF0000"/>
                </a:solidFill>
                <a:effectLst/>
                <a:uLnTx/>
                <a:uFillTx/>
                <a:latin typeface="Arial" charset="0"/>
                <a:ea typeface="ＭＳ Ｐゴシック" charset="-128"/>
                <a:cs typeface="Times New Roman" charset="0"/>
              </a:rPr>
              <a:t>tit-for-tat</a:t>
            </a:r>
            <a:r>
              <a:rPr kumimoji="0" lang="ja-JP" altLang="en-US" sz="2400" b="0" i="0" u="none" strike="noStrike" kern="1200" cap="none" spc="0" normalizeH="0" baseline="0" noProof="0" dirty="0">
                <a:ln>
                  <a:noFill/>
                </a:ln>
                <a:solidFill>
                  <a:srgbClr val="000000"/>
                </a:solidFill>
                <a:effectLst/>
                <a:uLnTx/>
                <a:uFillTx/>
                <a:latin typeface="Arial" charset="0"/>
                <a:ea typeface="ＭＳ Ｐゴシック" charset="-128"/>
                <a:cs typeface="Times New Roman" charset="0"/>
              </a:rPr>
              <a:t>”</a:t>
            </a:r>
            <a:r>
              <a:rPr kumimoji="0" lang="en-US" altLang="ja-JP" sz="2400" b="0" i="0" u="none" strike="noStrike" kern="1200" cap="none" spc="0" normalizeH="0" baseline="0" noProof="0" dirty="0">
                <a:ln>
                  <a:noFill/>
                </a:ln>
                <a:solidFill>
                  <a:srgbClr val="000000"/>
                </a:solidFill>
                <a:effectLst/>
                <a:uLnTx/>
                <a:uFillTx/>
                <a:latin typeface="Arial" charset="0"/>
                <a:ea typeface="ＭＳ Ｐゴシック" charset="-128"/>
                <a:cs typeface="Times New Roman" charset="0"/>
              </a:rPr>
              <a:t> strategy</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grpSp>
        <p:nvGrpSpPr>
          <p:cNvPr id="211972" name="Group 2"/>
          <p:cNvGrpSpPr>
            <a:grpSpLocks/>
          </p:cNvGrpSpPr>
          <p:nvPr/>
        </p:nvGrpSpPr>
        <p:grpSpPr bwMode="auto">
          <a:xfrm>
            <a:off x="5029200" y="1676400"/>
            <a:ext cx="4003675" cy="4322763"/>
            <a:chOff x="5084763" y="1843088"/>
            <a:chExt cx="4003675" cy="4322762"/>
          </a:xfrm>
        </p:grpSpPr>
        <p:pic>
          <p:nvPicPr>
            <p:cNvPr id="211973" name="Picture 8" descr="j0195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5" y="3773488"/>
              <a:ext cx="690563" cy="80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4"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8" y="5156200"/>
              <a:ext cx="976312"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5" name="Picture 5"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763" y="3068638"/>
              <a:ext cx="976312"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6"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1843088"/>
              <a:ext cx="977900"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1977" name="Straight Arrow Connector 7"/>
            <p:cNvCxnSpPr>
              <a:cxnSpLocks noChangeShapeType="1"/>
            </p:cNvCxnSpPr>
            <p:nvPr/>
          </p:nvCxnSpPr>
          <p:spPr bwMode="auto">
            <a:xfrm rot="16200000" flipH="1">
              <a:off x="5835650" y="2963863"/>
              <a:ext cx="882650" cy="5651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1978" name="Straight Arrow Connector 8"/>
            <p:cNvCxnSpPr>
              <a:cxnSpLocks noChangeShapeType="1"/>
            </p:cNvCxnSpPr>
            <p:nvPr/>
          </p:nvCxnSpPr>
          <p:spPr bwMode="auto">
            <a:xfrm>
              <a:off x="5980113" y="3770313"/>
              <a:ext cx="406400" cy="2873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1979" name="Straight Arrow Connector 9"/>
            <p:cNvCxnSpPr>
              <a:cxnSpLocks noChangeShapeType="1"/>
            </p:cNvCxnSpPr>
            <p:nvPr/>
          </p:nvCxnSpPr>
          <p:spPr bwMode="auto">
            <a:xfrm rot="5400000" flipH="1" flipV="1">
              <a:off x="5960269" y="4690269"/>
              <a:ext cx="695325" cy="5349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1980" name="Rectangle 10"/>
            <p:cNvSpPr>
              <a:spLocks noChangeArrowheads="1"/>
            </p:cNvSpPr>
            <p:nvPr/>
          </p:nvSpPr>
          <p:spPr bwMode="auto">
            <a:xfrm>
              <a:off x="6477000" y="2590800"/>
              <a:ext cx="131388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1.interested/</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3. request</a:t>
              </a:r>
            </a:p>
          </p:txBody>
        </p:sp>
        <p:pic>
          <p:nvPicPr>
            <p:cNvPr id="211981"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1855788"/>
              <a:ext cx="976313"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1982" name="Straight Arrow Connector 14"/>
            <p:cNvCxnSpPr>
              <a:cxnSpLocks noChangeShapeType="1"/>
            </p:cNvCxnSpPr>
            <p:nvPr/>
          </p:nvCxnSpPr>
          <p:spPr bwMode="auto">
            <a:xfrm rot="10800000" flipV="1">
              <a:off x="6864350" y="2489200"/>
              <a:ext cx="1311275" cy="12112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1983" name="Rectangle 15"/>
            <p:cNvSpPr>
              <a:spLocks noChangeArrowheads="1"/>
            </p:cNvSpPr>
            <p:nvPr/>
          </p:nvSpPr>
          <p:spPr bwMode="auto">
            <a:xfrm>
              <a:off x="7543800" y="3200400"/>
              <a:ext cx="12455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2. unchoke/</a:t>
              </a:r>
              <a:b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0" lang="en-US" sz="1600" b="0" i="0" u="none" strike="noStrike" kern="1200" cap="none" spc="0" normalizeH="0" baseline="0" noProof="0">
                  <a:ln>
                    <a:noFill/>
                  </a:ln>
                  <a:solidFill>
                    <a:srgbClr val="000000"/>
                  </a:solidFill>
                  <a:effectLst/>
                  <a:uLnTx/>
                  <a:uFillTx/>
                  <a:latin typeface="Arial" charset="0"/>
                  <a:ea typeface="ＭＳ Ｐゴシック" charset="-128"/>
                  <a:cs typeface="+mn-cs"/>
                </a:rPr>
                <a:t>4. piece</a:t>
              </a:r>
            </a:p>
          </p:txBody>
        </p:sp>
        <p:cxnSp>
          <p:nvCxnSpPr>
            <p:cNvPr id="211984" name="Straight Connector 22"/>
            <p:cNvCxnSpPr>
              <a:cxnSpLocks noChangeShapeType="1"/>
            </p:cNvCxnSpPr>
            <p:nvPr/>
          </p:nvCxnSpPr>
          <p:spPr bwMode="auto">
            <a:xfrm flipV="1">
              <a:off x="6745288" y="2211388"/>
              <a:ext cx="858837" cy="12700"/>
            </a:xfrm>
            <a:prstGeom prst="line">
              <a:avLst/>
            </a:prstGeom>
            <a:noFill/>
            <a:ln w="38100">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211985" name="Straight Arrow Connector 26"/>
            <p:cNvCxnSpPr>
              <a:cxnSpLocks noChangeShapeType="1"/>
            </p:cNvCxnSpPr>
            <p:nvPr/>
          </p:nvCxnSpPr>
          <p:spPr bwMode="auto">
            <a:xfrm rot="16200000" flipV="1">
              <a:off x="5831682" y="3061494"/>
              <a:ext cx="804862" cy="52705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11986" name="Straight Arrow Connector 28"/>
            <p:cNvCxnSpPr>
              <a:cxnSpLocks noChangeShapeType="1"/>
            </p:cNvCxnSpPr>
            <p:nvPr/>
          </p:nvCxnSpPr>
          <p:spPr bwMode="auto">
            <a:xfrm rot="10800000">
              <a:off x="6061075" y="3573463"/>
              <a:ext cx="506413" cy="471487"/>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cxnSp>
          <p:nvCxnSpPr>
            <p:cNvPr id="211987" name="Straight Arrow Connector 30"/>
            <p:cNvCxnSpPr>
              <a:cxnSpLocks noChangeShapeType="1"/>
            </p:cNvCxnSpPr>
            <p:nvPr/>
          </p:nvCxnSpPr>
          <p:spPr bwMode="auto">
            <a:xfrm flipV="1">
              <a:off x="7162800" y="2770188"/>
              <a:ext cx="984250" cy="901700"/>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pic>
          <p:nvPicPr>
            <p:cNvPr id="211988" name="Picture 6" descr="MPj040214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5114925"/>
              <a:ext cx="97631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1989" name="Straight Arrow Connector 34"/>
            <p:cNvCxnSpPr>
              <a:cxnSpLocks noChangeShapeType="1"/>
            </p:cNvCxnSpPr>
            <p:nvPr/>
          </p:nvCxnSpPr>
          <p:spPr bwMode="auto">
            <a:xfrm rot="16200000" flipV="1">
              <a:off x="6961982" y="4855369"/>
              <a:ext cx="844550" cy="3889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1990" name="Straight Arrow Connector 36"/>
            <p:cNvCxnSpPr>
              <a:cxnSpLocks noChangeShapeType="1"/>
            </p:cNvCxnSpPr>
            <p:nvPr/>
          </p:nvCxnSpPr>
          <p:spPr bwMode="auto">
            <a:xfrm rot="5400000">
              <a:off x="6110288" y="4738687"/>
              <a:ext cx="788988" cy="677863"/>
            </a:xfrm>
            <a:prstGeom prst="straightConnector1">
              <a:avLst/>
            </a:prstGeom>
            <a:noFill/>
            <a:ln w="15875">
              <a:solidFill>
                <a:srgbClr val="C00000"/>
              </a:solidFill>
              <a:round/>
              <a:headEnd/>
              <a:tailEnd type="arrow" w="med" len="med"/>
            </a:ln>
            <a:extLst>
              <a:ext uri="{909E8E84-426E-40dd-AFC4-6F175D3DCCD1}">
                <a14:hiddenFill xmlns:a14="http://schemas.microsoft.com/office/drawing/2010/main" xmlns="">
                  <a:noFill/>
                </a14:hiddenFill>
              </a:ext>
            </a:extLst>
          </p:spPr>
        </p:cxnSp>
      </p:grpSp>
      <p:sp>
        <p:nvSpPr>
          <p:cNvPr id="2" name="Slide Number Placeholder 1"/>
          <p:cNvSpPr>
            <a:spLocks noGrp="1"/>
          </p:cNvSpPr>
          <p:nvPr>
            <p:ph type="sldNum" sz="quarter" idx="11"/>
          </p:nvPr>
        </p:nvSpPr>
        <p:spPr>
          <a:xfrm>
            <a:off x="8382000" y="6575425"/>
            <a:ext cx="650875" cy="457200"/>
          </a:xfrm>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61</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32616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r>
              <a:rPr lang="en-US">
                <a:latin typeface="Comic Sans MS" charset="0"/>
              </a:rPr>
              <a:t>Optimistic Unchoking</a:t>
            </a:r>
          </a:p>
        </p:txBody>
      </p:sp>
      <p:sp>
        <p:nvSpPr>
          <p:cNvPr id="22531" name="Rectangle 3"/>
          <p:cNvSpPr>
            <a:spLocks noGrp="1" noChangeArrowheads="1"/>
          </p:cNvSpPr>
          <p:nvPr>
            <p:ph type="body" idx="1"/>
          </p:nvPr>
        </p:nvSpPr>
        <p:spPr>
          <a:xfrm>
            <a:off x="579438" y="1643063"/>
            <a:ext cx="8181975" cy="4648200"/>
          </a:xfrm>
        </p:spPr>
        <p:txBody>
          <a:bodyPr/>
          <a:lstStyle/>
          <a:p>
            <a:pPr>
              <a:buFont typeface="Wingdings" pitchFamily="2" charset="2"/>
              <a:buChar char="q"/>
            </a:pPr>
            <a:r>
              <a:rPr lang="en-US" dirty="0">
                <a:solidFill>
                  <a:schemeClr val="tx2"/>
                </a:solidFill>
                <a:latin typeface="Comic Sans MS" charset="0"/>
              </a:rPr>
              <a:t>Periodically select a peer at random </a:t>
            </a:r>
            <a:br>
              <a:rPr lang="en-US" dirty="0">
                <a:solidFill>
                  <a:schemeClr val="tx2"/>
                </a:solidFill>
                <a:latin typeface="Comic Sans MS" charset="0"/>
              </a:rPr>
            </a:br>
            <a:r>
              <a:rPr lang="en-US" dirty="0">
                <a:solidFill>
                  <a:schemeClr val="tx2"/>
                </a:solidFill>
                <a:latin typeface="Comic Sans MS" charset="0"/>
              </a:rPr>
              <a:t>and upload to it</a:t>
            </a:r>
          </a:p>
          <a:p>
            <a:pPr lvl="1">
              <a:buFont typeface="Courier New" panose="02070309020205020404" pitchFamily="49" charset="0"/>
              <a:buChar char="o"/>
            </a:pPr>
            <a:r>
              <a:rPr lang="en-US" dirty="0">
                <a:solidFill>
                  <a:schemeClr val="tx2"/>
                </a:solidFill>
                <a:latin typeface="Comic Sans MS" charset="0"/>
              </a:rPr>
              <a:t>typically every 3 unchoking rounds (30 seconds)</a:t>
            </a:r>
            <a:br>
              <a:rPr lang="en-US" dirty="0">
                <a:solidFill>
                  <a:schemeClr val="tx2"/>
                </a:solidFill>
                <a:latin typeface="Comic Sans MS" charset="0"/>
              </a:rPr>
            </a:br>
            <a:endParaRPr lang="en-US" dirty="0">
              <a:solidFill>
                <a:schemeClr val="tx2"/>
              </a:solidFill>
              <a:latin typeface="Comic Sans MS" charset="0"/>
            </a:endParaRPr>
          </a:p>
          <a:p>
            <a:pPr>
              <a:buFont typeface="Wingdings" pitchFamily="2" charset="2"/>
              <a:buChar char="q"/>
            </a:pPr>
            <a:r>
              <a:rPr lang="en-US" dirty="0">
                <a:solidFill>
                  <a:schemeClr val="tx2"/>
                </a:solidFill>
                <a:latin typeface="Comic Sans MS" charset="0"/>
              </a:rPr>
              <a:t>Multi-purpose mechanism</a:t>
            </a:r>
          </a:p>
          <a:p>
            <a:pPr lvl="1">
              <a:buFont typeface="Courier New" panose="02070309020205020404" pitchFamily="49" charset="0"/>
              <a:buChar char="o"/>
            </a:pPr>
            <a:r>
              <a:rPr lang="en-US" dirty="0">
                <a:latin typeface="Comic Sans MS" charset="0"/>
              </a:rPr>
              <a:t>allow bootstrapping of new clients</a:t>
            </a:r>
          </a:p>
          <a:p>
            <a:pPr lvl="1">
              <a:buFont typeface="Courier New" panose="02070309020205020404" pitchFamily="49" charset="0"/>
              <a:buChar char="o"/>
            </a:pPr>
            <a:r>
              <a:rPr lang="en-US" dirty="0">
                <a:solidFill>
                  <a:schemeClr val="tx2"/>
                </a:solidFill>
                <a:latin typeface="Comic Sans MS" charset="0"/>
              </a:rPr>
              <a:t>continuously look for the fastest peers (exploitation vs exploration)</a:t>
            </a:r>
            <a:endParaRPr lang="en-US" dirty="0">
              <a:latin typeface="Comic Sans MS" charset="0"/>
            </a:endParaRPr>
          </a:p>
        </p:txBody>
      </p:sp>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62</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808046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dirty="0" err="1">
                <a:latin typeface="Comic Sans MS" charset="0"/>
              </a:rPr>
              <a:t>BitTorrent</a:t>
            </a:r>
            <a:r>
              <a:rPr lang="en-US" dirty="0">
                <a:latin typeface="Comic Sans MS" charset="0"/>
              </a:rPr>
              <a:t> Fluid Analysis</a:t>
            </a:r>
          </a:p>
        </p:txBody>
      </p:sp>
      <p:sp>
        <p:nvSpPr>
          <p:cNvPr id="216066" name="Content Placeholder 2"/>
          <p:cNvSpPr>
            <a:spLocks noGrp="1"/>
          </p:cNvSpPr>
          <p:nvPr>
            <p:ph idx="1"/>
          </p:nvPr>
        </p:nvSpPr>
        <p:spPr>
          <a:xfrm>
            <a:off x="533400" y="1600200"/>
            <a:ext cx="8229600" cy="4648200"/>
          </a:xfrm>
        </p:spPr>
        <p:txBody>
          <a:bodyPr/>
          <a:lstStyle/>
          <a:p>
            <a:pPr>
              <a:buFont typeface="Wingdings" pitchFamily="2" charset="2"/>
              <a:buChar char="q"/>
            </a:pPr>
            <a:r>
              <a:rPr lang="en-US" sz="2400" dirty="0">
                <a:latin typeface="Comic Sans MS" charset="0"/>
              </a:rPr>
              <a:t>Normalize file size to 1</a:t>
            </a:r>
          </a:p>
          <a:p>
            <a:pPr>
              <a:buFont typeface="Wingdings" pitchFamily="2" charset="2"/>
              <a:buChar char="q"/>
            </a:pPr>
            <a:r>
              <a:rPr lang="en-US" sz="2400" dirty="0">
                <a:latin typeface="Comic Sans MS" charset="0"/>
              </a:rPr>
              <a:t>x(t): number of downloaders (also known as </a:t>
            </a:r>
            <a:r>
              <a:rPr lang="en-US" sz="2400" dirty="0" err="1">
                <a:latin typeface="Comic Sans MS" charset="0"/>
              </a:rPr>
              <a:t>leechers</a:t>
            </a:r>
            <a:r>
              <a:rPr lang="en-US" sz="2400" dirty="0">
                <a:latin typeface="Comic Sans MS" charset="0"/>
              </a:rPr>
              <a:t>) who do not have all pieces at time t.</a:t>
            </a:r>
          </a:p>
          <a:p>
            <a:pPr>
              <a:buFont typeface="Wingdings" pitchFamily="2" charset="2"/>
              <a:buChar char="q"/>
            </a:pPr>
            <a:r>
              <a:rPr lang="en-US" sz="2400" dirty="0">
                <a:latin typeface="Comic Sans MS" charset="0"/>
              </a:rPr>
              <a:t>y(t): number of seeds in the system at time t.</a:t>
            </a:r>
          </a:p>
          <a:p>
            <a:pPr>
              <a:buFont typeface="Wingdings" pitchFamily="2" charset="2"/>
              <a:buChar char="q"/>
            </a:pPr>
            <a:r>
              <a:rPr lang="en-US" sz="2400" dirty="0">
                <a:latin typeface="Comic Sans MS" charset="0"/>
                <a:sym typeface="Symbol" charset="0"/>
              </a:rPr>
              <a:t>:</a:t>
            </a:r>
            <a:r>
              <a:rPr lang="en-US" sz="2400" dirty="0">
                <a:latin typeface="Comic Sans MS" charset="0"/>
              </a:rPr>
              <a:t> the arrival rate of new requests. </a:t>
            </a:r>
          </a:p>
          <a:p>
            <a:pPr>
              <a:buFont typeface="Wingdings" pitchFamily="2" charset="2"/>
              <a:buChar char="q"/>
            </a:pPr>
            <a:r>
              <a:rPr lang="en-US" sz="2400" dirty="0">
                <a:latin typeface="Comic Sans MS" charset="0"/>
                <a:sym typeface="Symbol" charset="0"/>
              </a:rPr>
              <a:t></a:t>
            </a:r>
            <a:r>
              <a:rPr lang="en-US" sz="2400" dirty="0">
                <a:latin typeface="Comic Sans MS" charset="0"/>
              </a:rPr>
              <a:t>: the uploading bandwidth of a given peer. </a:t>
            </a:r>
          </a:p>
          <a:p>
            <a:pPr>
              <a:buFont typeface="Wingdings" pitchFamily="2" charset="2"/>
              <a:buChar char="q"/>
            </a:pPr>
            <a:r>
              <a:rPr lang="en-US" sz="2400" dirty="0">
                <a:latin typeface="Comic Sans MS" charset="0"/>
              </a:rPr>
              <a:t>c: the downloading bandwidth of a given peer, assume c ≥ </a:t>
            </a:r>
            <a:r>
              <a:rPr lang="el-GR" sz="2400" dirty="0">
                <a:latin typeface="Comic Sans MS" charset="0"/>
              </a:rPr>
              <a:t>μ.</a:t>
            </a:r>
          </a:p>
          <a:p>
            <a:pPr>
              <a:buFont typeface="Wingdings" pitchFamily="2" charset="2"/>
              <a:buChar char="q"/>
            </a:pPr>
            <a:r>
              <a:rPr lang="el-GR" sz="2400" dirty="0">
                <a:latin typeface="Comic Sans MS" charset="0"/>
                <a:sym typeface="Symbol" charset="0"/>
              </a:rPr>
              <a:t></a:t>
            </a:r>
            <a:r>
              <a:rPr lang="en-US" sz="2400" dirty="0">
                <a:latin typeface="Comic Sans MS" charset="0"/>
              </a:rPr>
              <a:t>: the rate at which downloaders abort download.</a:t>
            </a:r>
          </a:p>
          <a:p>
            <a:pPr>
              <a:buFont typeface="Wingdings" pitchFamily="2" charset="2"/>
              <a:buChar char="q"/>
            </a:pPr>
            <a:r>
              <a:rPr lang="en-US" sz="2400" dirty="0">
                <a:latin typeface="Comic Sans MS" charset="0"/>
                <a:sym typeface="Symbol" charset="0"/>
              </a:rPr>
              <a:t></a:t>
            </a:r>
            <a:r>
              <a:rPr lang="en-US" sz="2400" dirty="0">
                <a:latin typeface="Comic Sans MS" charset="0"/>
              </a:rPr>
              <a:t>: the rate at which seeds leave the system.</a:t>
            </a:r>
          </a:p>
          <a:p>
            <a:pPr>
              <a:buFont typeface="Wingdings" pitchFamily="2" charset="2"/>
              <a:buChar char="q"/>
            </a:pPr>
            <a:r>
              <a:rPr lang="en-US" sz="2400" dirty="0">
                <a:latin typeface="Comic Sans MS" charset="0"/>
                <a:sym typeface="Symbol" charset="0"/>
              </a:rPr>
              <a:t></a:t>
            </a:r>
            <a:r>
              <a:rPr lang="en-US" sz="2400" dirty="0">
                <a:latin typeface="Comic Sans MS" charset="0"/>
              </a:rPr>
              <a:t>: indicates the effectiveness of downloader sharing, </a:t>
            </a:r>
            <a:r>
              <a:rPr lang="en-US" sz="2400" dirty="0" err="1">
                <a:latin typeface="Comic Sans MS" charset="0"/>
              </a:rPr>
              <a:t>η</a:t>
            </a:r>
            <a:r>
              <a:rPr lang="en-US" sz="2400" dirty="0">
                <a:latin typeface="Comic Sans MS" charset="0"/>
              </a:rPr>
              <a:t> takes values in [0, 1].</a:t>
            </a:r>
          </a:p>
        </p:txBody>
      </p:sp>
      <p:sp>
        <p:nvSpPr>
          <p:cNvPr id="216067" name="Slide Number Placeholder 3"/>
          <p:cNvSpPr>
            <a:spLocks noGrp="1"/>
          </p:cNvSpPr>
          <p:nvPr>
            <p:ph type="sldNum" sz="quarter" idx="11"/>
          </p:nvPr>
        </p:nvSpPr>
        <p:spPr>
          <a:xfrm>
            <a:off x="7239000" y="6383338"/>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7A38716-87EE-9644-B1FE-E377F1A74FFE}"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63</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spTree>
    <p:extLst>
      <p:ext uri="{BB962C8B-B14F-4D97-AF65-F5344CB8AC3E}">
        <p14:creationId xmlns:p14="http://schemas.microsoft.com/office/powerpoint/2010/main" val="4075846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p:txBody>
          <a:bodyPr/>
          <a:lstStyle/>
          <a:p>
            <a:r>
              <a:rPr lang="en-US">
                <a:latin typeface="Comic Sans MS" charset="0"/>
              </a:rPr>
              <a:t>System Evolution</a:t>
            </a:r>
          </a:p>
        </p:txBody>
      </p:sp>
      <p:sp>
        <p:nvSpPr>
          <p:cNvPr id="218114" name="Content Placeholder 6"/>
          <p:cNvSpPr>
            <a:spLocks noGrp="1"/>
          </p:cNvSpPr>
          <p:nvPr>
            <p:ph idx="1"/>
          </p:nvPr>
        </p:nvSpPr>
        <p:spPr>
          <a:xfrm>
            <a:off x="533400" y="3149600"/>
            <a:ext cx="8077200" cy="2940050"/>
          </a:xfrm>
        </p:spPr>
        <p:txBody>
          <a:bodyPr/>
          <a:lstStyle/>
          <a:p>
            <a:pPr>
              <a:buFont typeface="ZapfDingbats" charset="0"/>
              <a:buNone/>
            </a:pPr>
            <a:r>
              <a:rPr lang="en-US" dirty="0">
                <a:latin typeface="Comic Sans MS" charset="0"/>
              </a:rPr>
              <a:t>Solving steady state:</a:t>
            </a:r>
          </a:p>
          <a:p>
            <a:pPr>
              <a:buFont typeface="ZapfDingbats" charset="0"/>
              <a:buNone/>
            </a:pPr>
            <a:endParaRPr lang="en-US" dirty="0">
              <a:latin typeface="Comic Sans MS" charset="0"/>
            </a:endParaRPr>
          </a:p>
          <a:p>
            <a:pPr>
              <a:buFont typeface="ZapfDingbats" charset="0"/>
              <a:buNone/>
            </a:pPr>
            <a:r>
              <a:rPr lang="en-US" dirty="0">
                <a:latin typeface="Comic Sans MS" charset="0"/>
              </a:rPr>
              <a:t>Define </a:t>
            </a:r>
          </a:p>
        </p:txBody>
      </p:sp>
      <p:sp>
        <p:nvSpPr>
          <p:cNvPr id="218115" name="Slide Number Placeholder 3"/>
          <p:cNvSpPr>
            <a:spLocks noGrp="1"/>
          </p:cNvSpPr>
          <p:nvPr>
            <p:ph type="sldNum" sz="quarter" idx="11"/>
          </p:nvPr>
        </p:nvSpPr>
        <p:spPr>
          <a:xfrm>
            <a:off x="7239000" y="64008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D0CDC09-5743-0243-8B30-6A7F723BCF72}" type="slidenum">
              <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64</a:t>
            </a:fld>
            <a:endParaRPr kumimoji="0" lang="en-US" sz="1400" b="0" i="0" u="none" strike="noStrike" kern="1200" cap="none" spc="0" normalizeH="0" baseline="0" noProof="0">
              <a:ln>
                <a:noFill/>
              </a:ln>
              <a:solidFill>
                <a:srgbClr val="000000"/>
              </a:solidFill>
              <a:effectLst/>
              <a:uLnTx/>
              <a:uFillTx/>
              <a:latin typeface="Times New Roman" charset="0"/>
              <a:ea typeface="ＭＳ Ｐゴシック" charset="0"/>
              <a:cs typeface="Arial" charset="0"/>
            </a:endParaRPr>
          </a:p>
        </p:txBody>
      </p:sp>
      <p:pic>
        <p:nvPicPr>
          <p:cNvPr id="2181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1503363"/>
            <a:ext cx="6911975" cy="155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81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63" y="3048000"/>
            <a:ext cx="3133725" cy="76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81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5" y="3957638"/>
            <a:ext cx="4722813" cy="88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811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876800"/>
            <a:ext cx="2579688" cy="1573213"/>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6772AC16-41A2-654B-A823-7718BCCCFEEE}"/>
              </a:ext>
            </a:extLst>
          </p:cNvPr>
          <p:cNvSpPr txBox="1"/>
          <p:nvPr/>
        </p:nvSpPr>
        <p:spPr>
          <a:xfrm>
            <a:off x="438150" y="6405563"/>
            <a:ext cx="8077200" cy="523220"/>
          </a:xfrm>
          <a:prstGeom prst="rect">
            <a:avLst/>
          </a:prstGeom>
          <a:noFill/>
        </p:spPr>
        <p:txBody>
          <a:bodyPr wrap="square" rtlCol="0">
            <a:spAutoFit/>
          </a:bodyPr>
          <a:lstStyle/>
          <a:p>
            <a:r>
              <a:rPr lang="en-US" altLang="zh-CN" sz="1400" dirty="0"/>
              <a:t>"</a:t>
            </a:r>
            <a:r>
              <a:rPr lang="en-US" sz="1400" dirty="0"/>
              <a:t>Modeling and Performance Analysis of </a:t>
            </a:r>
            <a:r>
              <a:rPr lang="en-US" sz="1400" dirty="0" err="1"/>
              <a:t>BitTorrent</a:t>
            </a:r>
            <a:r>
              <a:rPr lang="en-US" sz="1400" dirty="0"/>
              <a:t>-Like Peer-to-Peer Networks</a:t>
            </a:r>
            <a:r>
              <a:rPr lang="en-US" altLang="zh-CN" sz="1400" dirty="0"/>
              <a:t>",</a:t>
            </a:r>
            <a:r>
              <a:rPr lang="zh-CN" altLang="en-US" sz="1400" dirty="0"/>
              <a:t> </a:t>
            </a:r>
            <a:r>
              <a:rPr lang="en-US" altLang="zh-CN" sz="1400" dirty="0"/>
              <a:t>SIGCOMM'04</a:t>
            </a:r>
          </a:p>
          <a:p>
            <a:r>
              <a:rPr lang="en-US" sz="1400" dirty="0"/>
              <a:t>https://</a:t>
            </a:r>
            <a:r>
              <a:rPr lang="en-US" sz="1400" dirty="0" err="1"/>
              <a:t>conferences.sigcomm.org</a:t>
            </a:r>
            <a:r>
              <a:rPr lang="en-US" sz="1400" dirty="0"/>
              <a:t>/</a:t>
            </a:r>
            <a:r>
              <a:rPr lang="en-US" sz="1400" dirty="0" err="1"/>
              <a:t>sigcomm</a:t>
            </a:r>
            <a:r>
              <a:rPr lang="en-US" sz="1400" dirty="0"/>
              <a:t>/2004/papers/p444-qiu1.pdf</a:t>
            </a:r>
          </a:p>
        </p:txBody>
      </p:sp>
    </p:spTree>
    <p:extLst>
      <p:ext uri="{BB962C8B-B14F-4D97-AF65-F5344CB8AC3E}">
        <p14:creationId xmlns:p14="http://schemas.microsoft.com/office/powerpoint/2010/main" val="5490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1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81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p:txBody>
          <a:bodyPr/>
          <a:lstStyle/>
          <a:p>
            <a:r>
              <a:rPr lang="en-US" altLang="x-none">
                <a:ea typeface="ＭＳ Ｐゴシック" charset="-128"/>
              </a:rPr>
              <a:t>System State</a:t>
            </a:r>
          </a:p>
        </p:txBody>
      </p:sp>
      <p:sp>
        <p:nvSpPr>
          <p:cNvPr id="220162" name="Slide Number Placeholder 3"/>
          <p:cNvSpPr>
            <a:spLocks noGrp="1"/>
          </p:cNvSpPr>
          <p:nvPr>
            <p:ph type="sldNum" sz="quarter" idx="11"/>
          </p:nvPr>
        </p:nvSpPr>
        <p:spPr>
          <a:xfrm>
            <a:off x="5187950" y="6372225"/>
            <a:ext cx="3956050" cy="45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A594E2-D9E9-D14D-AEAE-EBAE13630AFF}" type="slidenum">
              <a:rPr lang="en-US" altLang="x-none" sz="1400">
                <a:solidFill>
                  <a:srgbClr val="000000"/>
                </a:solidFill>
                <a:latin typeface="Comic Sans MS" charset="0"/>
              </a:rPr>
              <a:pPr eaLnBrk="1" hangingPunct="1"/>
              <a:t>65</a:t>
            </a:fld>
            <a:endParaRPr lang="en-US" altLang="x-none" sz="1400">
              <a:solidFill>
                <a:srgbClr val="000000"/>
              </a:solidFill>
              <a:latin typeface="Comic Sans MS" charset="0"/>
            </a:endParaRPr>
          </a:p>
        </p:txBody>
      </p:sp>
      <p:sp>
        <p:nvSpPr>
          <p:cNvPr id="220163" name="Rectangle 3"/>
          <p:cNvSpPr>
            <a:spLocks noChangeArrowheads="1"/>
          </p:cNvSpPr>
          <p:nvPr/>
        </p:nvSpPr>
        <p:spPr bwMode="auto">
          <a:xfrm>
            <a:off x="457200" y="15240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latin typeface="Comic Sans MS" charset="0"/>
              </a:rPr>
              <a:t>Q: How long does each downloader stay as a downloader?</a:t>
            </a:r>
          </a:p>
        </p:txBody>
      </p:sp>
      <p:grpSp>
        <p:nvGrpSpPr>
          <p:cNvPr id="12" name="Group 11"/>
          <p:cNvGrpSpPr>
            <a:grpSpLocks/>
          </p:cNvGrpSpPr>
          <p:nvPr/>
        </p:nvGrpSpPr>
        <p:grpSpPr bwMode="auto">
          <a:xfrm>
            <a:off x="674688" y="4343400"/>
            <a:ext cx="5235575" cy="2209800"/>
            <a:chOff x="685800" y="4648200"/>
            <a:chExt cx="5235575" cy="2209800"/>
          </a:xfrm>
        </p:grpSpPr>
        <p:pic>
          <p:nvPicPr>
            <p:cNvPr id="220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648200"/>
              <a:ext cx="287337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970588"/>
              <a:ext cx="47228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315913" y="2286000"/>
            <a:ext cx="6335713" cy="2379663"/>
            <a:chOff x="-315913" y="2286000"/>
            <a:chExt cx="6335713" cy="2379663"/>
          </a:xfrm>
        </p:grpSpPr>
        <p:sp>
          <p:nvSpPr>
            <p:cNvPr id="220166" name="Cloud"/>
            <p:cNvSpPr>
              <a:spLocks noChangeAspect="1" noEditPoints="1" noChangeArrowheads="1"/>
            </p:cNvSpPr>
            <p:nvPr/>
          </p:nvSpPr>
          <p:spPr bwMode="auto">
            <a:xfrm>
              <a:off x="3048000" y="2286000"/>
              <a:ext cx="2971800" cy="19923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pic>
          <p:nvPicPr>
            <p:cNvPr id="220167" name="Picture 5"/>
            <p:cNvPicPr>
              <a:picLocks noChangeAspect="1" noChangeArrowheads="1"/>
            </p:cNvPicPr>
            <p:nvPr/>
          </p:nvPicPr>
          <p:blipFill>
            <a:blip r:embed="rId5">
              <a:extLst>
                <a:ext uri="{28A0092B-C50C-407E-A947-70E740481C1C}">
                  <a14:useLocalDpi xmlns:a14="http://schemas.microsoft.com/office/drawing/2010/main" val="0"/>
                </a:ext>
              </a:extLst>
            </a:blip>
            <a:srcRect l="8615" r="9846" b="52776"/>
            <a:stretch>
              <a:fillRect/>
            </a:stretch>
          </p:blipFill>
          <p:spPr bwMode="auto">
            <a:xfrm>
              <a:off x="3429000" y="2743200"/>
              <a:ext cx="2103438" cy="7429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0168" name="Line 5"/>
            <p:cNvSpPr>
              <a:spLocks noChangeShapeType="1"/>
            </p:cNvSpPr>
            <p:nvPr/>
          </p:nvSpPr>
          <p:spPr bwMode="auto">
            <a:xfrm>
              <a:off x="1778000" y="3276600"/>
              <a:ext cx="1276350" cy="14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20169" name="Rectangle 8"/>
            <p:cNvSpPr>
              <a:spLocks noChangeArrowheads="1"/>
            </p:cNvSpPr>
            <p:nvPr/>
          </p:nvSpPr>
          <p:spPr bwMode="auto">
            <a:xfrm>
              <a:off x="2298700" y="2922588"/>
              <a:ext cx="311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a:solidFill>
                    <a:srgbClr val="000000"/>
                  </a:solidFill>
                  <a:latin typeface="Comic Sans MS" charset="0"/>
                  <a:ea typeface="宋体" charset="-122"/>
                  <a:sym typeface="Symbol" charset="2"/>
                </a:rPr>
                <a:t></a:t>
              </a:r>
              <a:endParaRPr lang="en-US" altLang="x-none">
                <a:solidFill>
                  <a:srgbClr val="000000"/>
                </a:solidFill>
                <a:latin typeface="Comic Sans MS" charset="0"/>
              </a:endParaRPr>
            </a:p>
          </p:txBody>
        </p:sp>
        <p:sp>
          <p:nvSpPr>
            <p:cNvPr id="220170" name="TextBox 4"/>
            <p:cNvSpPr txBox="1">
              <a:spLocks noChangeArrowheads="1"/>
            </p:cNvSpPr>
            <p:nvPr/>
          </p:nvSpPr>
          <p:spPr bwMode="auto">
            <a:xfrm>
              <a:off x="-315913" y="4203700"/>
              <a:ext cx="185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grpSp>
      <p:sp>
        <p:nvSpPr>
          <p:cNvPr id="3" name="Rectangle 2"/>
          <p:cNvSpPr/>
          <p:nvPr/>
        </p:nvSpPr>
        <p:spPr>
          <a:xfrm>
            <a:off x="6348413" y="3678520"/>
            <a:ext cx="2297170" cy="3046988"/>
          </a:xfrm>
          <a:prstGeom prst="rect">
            <a:avLst/>
          </a:prstGeom>
          <a:ln>
            <a:solidFill>
              <a:schemeClr val="tx1"/>
            </a:solidFill>
          </a:ln>
        </p:spPr>
        <p:txBody>
          <a:bodyPr wrap="square">
            <a:spAutoFit/>
          </a:bodyPr>
          <a:lstStyle/>
          <a:p>
            <a:r>
              <a:rPr lang="en-US" altLang="x-none" kern="0" dirty="0">
                <a:solidFill>
                  <a:srgbClr val="000000"/>
                </a:solidFill>
                <a:latin typeface="Comic Sans MS"/>
                <a:cs typeface="ＭＳ Ｐゴシック" charset="0"/>
              </a:rPr>
              <a:t>Key take-away: not scaling inverse with system size (x)</a:t>
            </a:r>
          </a:p>
          <a:p>
            <a:pPr marL="342900" indent="-342900">
              <a:buFont typeface="Arial" panose="020B0604020202020204" pitchFamily="34" charset="0"/>
              <a:buChar char="•"/>
            </a:pPr>
            <a:r>
              <a:rPr lang="en-US" sz="1800" kern="0" dirty="0">
                <a:solidFill>
                  <a:srgbClr val="000000"/>
                </a:solidFill>
                <a:latin typeface="Comic Sans MS"/>
              </a:rPr>
              <a:t>New</a:t>
            </a:r>
            <a:r>
              <a:rPr lang="zh-CN" altLang="en-US" sz="1800" kern="0" dirty="0">
                <a:solidFill>
                  <a:srgbClr val="000000"/>
                </a:solidFill>
                <a:latin typeface="Comic Sans MS"/>
              </a:rPr>
              <a:t> </a:t>
            </a:r>
            <a:r>
              <a:rPr lang="en-US" altLang="zh-CN" sz="1800" kern="0" dirty="0">
                <a:solidFill>
                  <a:srgbClr val="000000"/>
                </a:solidFill>
                <a:latin typeface="Comic Sans MS"/>
              </a:rPr>
              <a:t>requests</a:t>
            </a:r>
            <a:r>
              <a:rPr lang="zh-CN" altLang="en-US" sz="1800" kern="0" dirty="0">
                <a:solidFill>
                  <a:srgbClr val="000000"/>
                </a:solidFill>
                <a:latin typeface="Comic Sans MS"/>
              </a:rPr>
              <a:t> </a:t>
            </a:r>
            <a:r>
              <a:rPr lang="en-US" altLang="zh-CN" sz="1800" kern="0" dirty="0">
                <a:solidFill>
                  <a:srgbClr val="000000"/>
                </a:solidFill>
                <a:latin typeface="Comic Sans MS"/>
              </a:rPr>
              <a:t>comes,</a:t>
            </a:r>
            <a:r>
              <a:rPr lang="zh-CN" altLang="en-US" sz="1800" kern="0" dirty="0">
                <a:solidFill>
                  <a:srgbClr val="000000"/>
                </a:solidFill>
                <a:latin typeface="Comic Sans MS"/>
              </a:rPr>
              <a:t> </a:t>
            </a:r>
            <a:r>
              <a:rPr lang="en-US" altLang="zh-CN" sz="1800" kern="0" dirty="0">
                <a:solidFill>
                  <a:srgbClr val="000000"/>
                </a:solidFill>
                <a:latin typeface="Comic Sans MS"/>
              </a:rPr>
              <a:t>new</a:t>
            </a:r>
            <a:r>
              <a:rPr lang="zh-CN" altLang="en-US" sz="1800" kern="0" dirty="0">
                <a:solidFill>
                  <a:srgbClr val="000000"/>
                </a:solidFill>
                <a:latin typeface="Comic Sans MS"/>
              </a:rPr>
              <a:t> </a:t>
            </a:r>
            <a:r>
              <a:rPr lang="en-US" altLang="zh-CN" sz="1800" kern="0" dirty="0">
                <a:solidFill>
                  <a:srgbClr val="000000"/>
                </a:solidFill>
                <a:latin typeface="Comic Sans MS"/>
              </a:rPr>
              <a:t>bandwidth</a:t>
            </a:r>
            <a:r>
              <a:rPr lang="zh-CN" altLang="en-US" sz="1800" kern="0" dirty="0">
                <a:solidFill>
                  <a:srgbClr val="000000"/>
                </a:solidFill>
                <a:latin typeface="Comic Sans MS"/>
              </a:rPr>
              <a:t> </a:t>
            </a:r>
            <a:r>
              <a:rPr lang="en-US" altLang="zh-CN" sz="1800" kern="0" dirty="0">
                <a:solidFill>
                  <a:srgbClr val="000000"/>
                </a:solidFill>
                <a:latin typeface="Comic Sans MS"/>
              </a:rPr>
              <a:t>also</a:t>
            </a:r>
            <a:r>
              <a:rPr lang="zh-CN" altLang="en-US" sz="1800" kern="0" dirty="0">
                <a:solidFill>
                  <a:srgbClr val="000000"/>
                </a:solidFill>
                <a:latin typeface="Comic Sans MS"/>
              </a:rPr>
              <a:t> </a:t>
            </a:r>
            <a:r>
              <a:rPr lang="en-US" altLang="zh-CN" sz="1800" kern="0" dirty="0">
                <a:solidFill>
                  <a:srgbClr val="000000"/>
                </a:solidFill>
                <a:latin typeface="Comic Sans MS"/>
              </a:rPr>
              <a:t>comes</a:t>
            </a:r>
            <a:endParaRPr lang="en-US" sz="1800" dirty="0"/>
          </a:p>
        </p:txBody>
      </p:sp>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453" y="59467"/>
            <a:ext cx="2579688" cy="15732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a:xfrm>
            <a:off x="533400" y="1600200"/>
            <a:ext cx="8077200" cy="4648200"/>
          </a:xfrm>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宋体" charset="-122"/>
              </a:rPr>
              <a:t>Multi-servers</a:t>
            </a:r>
            <a:endParaRPr lang="en-US" altLang="x-none" dirty="0">
              <a:ea typeface="ＭＳ Ｐゴシック" charset="-128"/>
            </a:endParaRP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 Chord)</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66</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651007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r>
              <a:rPr lang="en-US" altLang="x-none">
                <a:ea typeface="ＭＳ Ｐゴシック" charset="-128"/>
              </a:rPr>
              <a:t>The Content Lookup Problem</a:t>
            </a:r>
          </a:p>
        </p:txBody>
      </p:sp>
      <p:sp>
        <p:nvSpPr>
          <p:cNvPr id="241666" name="Oval 3"/>
          <p:cNvSpPr>
            <a:spLocks noChangeArrowheads="1"/>
          </p:cNvSpPr>
          <p:nvPr/>
        </p:nvSpPr>
        <p:spPr bwMode="auto">
          <a:xfrm>
            <a:off x="3048000" y="2743200"/>
            <a:ext cx="3048000" cy="2133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41667" name="Text Box 4"/>
          <p:cNvSpPr txBox="1">
            <a:spLocks noChangeArrowheads="1"/>
          </p:cNvSpPr>
          <p:nvPr/>
        </p:nvSpPr>
        <p:spPr bwMode="auto">
          <a:xfrm>
            <a:off x="4025900" y="3657600"/>
            <a:ext cx="1090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Internet</a:t>
            </a:r>
          </a:p>
        </p:txBody>
      </p:sp>
      <p:sp>
        <p:nvSpPr>
          <p:cNvPr id="241668" name="Text Box 5"/>
          <p:cNvSpPr txBox="1">
            <a:spLocks noChangeArrowheads="1"/>
          </p:cNvSpPr>
          <p:nvPr/>
        </p:nvSpPr>
        <p:spPr bwMode="auto">
          <a:xfrm>
            <a:off x="3201988" y="2362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1</a:t>
            </a:r>
          </a:p>
        </p:txBody>
      </p:sp>
      <p:sp>
        <p:nvSpPr>
          <p:cNvPr id="241669" name="Text Box 6"/>
          <p:cNvSpPr txBox="1">
            <a:spLocks noChangeArrowheads="1"/>
          </p:cNvSpPr>
          <p:nvPr/>
        </p:nvSpPr>
        <p:spPr bwMode="auto">
          <a:xfrm>
            <a:off x="4295775" y="2133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2</a:t>
            </a:r>
          </a:p>
        </p:txBody>
      </p:sp>
      <p:sp>
        <p:nvSpPr>
          <p:cNvPr id="241670" name="Text Box 7"/>
          <p:cNvSpPr txBox="1">
            <a:spLocks noChangeArrowheads="1"/>
          </p:cNvSpPr>
          <p:nvPr/>
        </p:nvSpPr>
        <p:spPr bwMode="auto">
          <a:xfrm>
            <a:off x="5564188" y="2362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3</a:t>
            </a:r>
          </a:p>
        </p:txBody>
      </p:sp>
      <p:sp>
        <p:nvSpPr>
          <p:cNvPr id="241671" name="Text Box 8"/>
          <p:cNvSpPr txBox="1">
            <a:spLocks noChangeArrowheads="1"/>
          </p:cNvSpPr>
          <p:nvPr/>
        </p:nvSpPr>
        <p:spPr bwMode="auto">
          <a:xfrm>
            <a:off x="5564188" y="4800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6</a:t>
            </a:r>
          </a:p>
        </p:txBody>
      </p:sp>
      <p:sp>
        <p:nvSpPr>
          <p:cNvPr id="241672" name="Text Box 9"/>
          <p:cNvSpPr txBox="1">
            <a:spLocks noChangeArrowheads="1"/>
          </p:cNvSpPr>
          <p:nvPr/>
        </p:nvSpPr>
        <p:spPr bwMode="auto">
          <a:xfrm>
            <a:off x="4295775" y="50292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5</a:t>
            </a:r>
          </a:p>
        </p:txBody>
      </p:sp>
      <p:sp>
        <p:nvSpPr>
          <p:cNvPr id="241673" name="Text Box 10"/>
          <p:cNvSpPr txBox="1">
            <a:spLocks noChangeArrowheads="1"/>
          </p:cNvSpPr>
          <p:nvPr/>
        </p:nvSpPr>
        <p:spPr bwMode="auto">
          <a:xfrm>
            <a:off x="3201988" y="4800600"/>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N</a:t>
            </a:r>
            <a:r>
              <a:rPr lang="en-US" altLang="x-none" sz="2800" baseline="-25000">
                <a:solidFill>
                  <a:srgbClr val="000000"/>
                </a:solidFill>
                <a:latin typeface="Tahoma" charset="0"/>
              </a:rPr>
              <a:t>4</a:t>
            </a:r>
          </a:p>
        </p:txBody>
      </p:sp>
      <p:sp>
        <p:nvSpPr>
          <p:cNvPr id="241674" name="Text Box 11"/>
          <p:cNvSpPr txBox="1">
            <a:spLocks noChangeArrowheads="1"/>
          </p:cNvSpPr>
          <p:nvPr/>
        </p:nvSpPr>
        <p:spPr bwMode="auto">
          <a:xfrm>
            <a:off x="1055688" y="4267200"/>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Publisher</a:t>
            </a:r>
          </a:p>
        </p:txBody>
      </p:sp>
      <p:sp>
        <p:nvSpPr>
          <p:cNvPr id="241675" name="Text Box 12"/>
          <p:cNvSpPr txBox="1">
            <a:spLocks noChangeArrowheads="1"/>
          </p:cNvSpPr>
          <p:nvPr/>
        </p:nvSpPr>
        <p:spPr bwMode="auto">
          <a:xfrm>
            <a:off x="733425" y="3657600"/>
            <a:ext cx="22399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C00000"/>
                </a:solidFill>
                <a:latin typeface="Tahoma" charset="0"/>
              </a:rPr>
              <a:t>Key=</a:t>
            </a:r>
            <a:r>
              <a:rPr lang="ja-JP" altLang="en-US" sz="2000">
                <a:solidFill>
                  <a:srgbClr val="C00000"/>
                </a:solidFill>
                <a:latin typeface="Tahoma" charset="0"/>
              </a:rPr>
              <a:t>“</a:t>
            </a:r>
            <a:r>
              <a:rPr lang="en-US" altLang="ja-JP" sz="2000">
                <a:solidFill>
                  <a:srgbClr val="C00000"/>
                </a:solidFill>
                <a:latin typeface="Tahoma" charset="0"/>
              </a:rPr>
              <a:t>title</a:t>
            </a:r>
            <a:r>
              <a:rPr lang="ja-JP" altLang="en-US" sz="2000">
                <a:solidFill>
                  <a:srgbClr val="C00000"/>
                </a:solidFill>
                <a:latin typeface="Tahoma" charset="0"/>
              </a:rPr>
              <a:t>”</a:t>
            </a:r>
            <a:endParaRPr lang="en-US" altLang="ja-JP" sz="2000">
              <a:solidFill>
                <a:srgbClr val="C00000"/>
              </a:solidFill>
              <a:latin typeface="Tahoma" charset="0"/>
            </a:endParaRPr>
          </a:p>
          <a:p>
            <a:pPr eaLnBrk="1" hangingPunct="1"/>
            <a:r>
              <a:rPr lang="en-US" altLang="x-none" sz="2000">
                <a:solidFill>
                  <a:srgbClr val="C00000"/>
                </a:solidFill>
                <a:latin typeface="Tahoma" charset="0"/>
              </a:rPr>
              <a:t>Value=MP3 data…</a:t>
            </a:r>
          </a:p>
        </p:txBody>
      </p:sp>
      <p:sp>
        <p:nvSpPr>
          <p:cNvPr id="241676" name="Text Box 13"/>
          <p:cNvSpPr txBox="1">
            <a:spLocks noChangeArrowheads="1"/>
          </p:cNvSpPr>
          <p:nvPr/>
        </p:nvSpPr>
        <p:spPr bwMode="auto">
          <a:xfrm>
            <a:off x="6881813" y="4098925"/>
            <a:ext cx="81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000000"/>
                </a:solidFill>
                <a:latin typeface="Tahoma" charset="0"/>
              </a:rPr>
              <a:t>Client</a:t>
            </a:r>
          </a:p>
        </p:txBody>
      </p:sp>
      <p:sp>
        <p:nvSpPr>
          <p:cNvPr id="241677" name="Text Box 14"/>
          <p:cNvSpPr txBox="1">
            <a:spLocks noChangeArrowheads="1"/>
          </p:cNvSpPr>
          <p:nvPr/>
        </p:nvSpPr>
        <p:spPr bwMode="auto">
          <a:xfrm>
            <a:off x="6635750" y="4419600"/>
            <a:ext cx="1831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a:solidFill>
                  <a:srgbClr val="C00000"/>
                </a:solidFill>
                <a:latin typeface="Tahoma" charset="0"/>
              </a:rPr>
              <a:t>Lookup(</a:t>
            </a:r>
            <a:r>
              <a:rPr lang="ja-JP" altLang="en-US" sz="2000">
                <a:solidFill>
                  <a:srgbClr val="C00000"/>
                </a:solidFill>
                <a:latin typeface="Tahoma" charset="0"/>
              </a:rPr>
              <a:t>“</a:t>
            </a:r>
            <a:r>
              <a:rPr lang="en-US" altLang="ja-JP" sz="2000">
                <a:solidFill>
                  <a:srgbClr val="C00000"/>
                </a:solidFill>
                <a:latin typeface="Tahoma" charset="0"/>
              </a:rPr>
              <a:t>title</a:t>
            </a:r>
            <a:r>
              <a:rPr lang="ja-JP" altLang="en-US" sz="2000">
                <a:solidFill>
                  <a:srgbClr val="C00000"/>
                </a:solidFill>
                <a:latin typeface="Tahoma" charset="0"/>
              </a:rPr>
              <a:t>”</a:t>
            </a:r>
            <a:r>
              <a:rPr lang="en-US" altLang="ja-JP" sz="2000">
                <a:solidFill>
                  <a:srgbClr val="C00000"/>
                </a:solidFill>
                <a:latin typeface="Tahoma" charset="0"/>
              </a:rPr>
              <a:t>)</a:t>
            </a:r>
            <a:endParaRPr lang="en-US" altLang="x-none" sz="2000">
              <a:solidFill>
                <a:srgbClr val="C00000"/>
              </a:solidFill>
              <a:latin typeface="Tahoma" charset="0"/>
            </a:endParaRPr>
          </a:p>
        </p:txBody>
      </p:sp>
      <p:sp>
        <p:nvSpPr>
          <p:cNvPr id="241678" name="Text Box 15"/>
          <p:cNvSpPr txBox="1">
            <a:spLocks noChangeArrowheads="1"/>
          </p:cNvSpPr>
          <p:nvPr/>
        </p:nvSpPr>
        <p:spPr bwMode="auto">
          <a:xfrm>
            <a:off x="5440363" y="3824288"/>
            <a:ext cx="352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Tahoma" charset="0"/>
              </a:rPr>
              <a:t>?</a:t>
            </a:r>
          </a:p>
        </p:txBody>
      </p:sp>
      <p:sp>
        <p:nvSpPr>
          <p:cNvPr id="241679" name="Freeform 16"/>
          <p:cNvSpPr>
            <a:spLocks/>
          </p:cNvSpPr>
          <p:nvPr/>
        </p:nvSpPr>
        <p:spPr bwMode="auto">
          <a:xfrm>
            <a:off x="5715000" y="4038600"/>
            <a:ext cx="1219200" cy="266700"/>
          </a:xfrm>
          <a:custGeom>
            <a:avLst/>
            <a:gdLst>
              <a:gd name="T0" fmla="*/ 2147483647 w 768"/>
              <a:gd name="T1" fmla="*/ 2147483647 h 168"/>
              <a:gd name="T2" fmla="*/ 2147483647 w 768"/>
              <a:gd name="T3" fmla="*/ 2147483647 h 168"/>
              <a:gd name="T4" fmla="*/ 0 w 768"/>
              <a:gd name="T5" fmla="*/ 0 h 168"/>
              <a:gd name="T6" fmla="*/ 0 60000 65536"/>
              <a:gd name="T7" fmla="*/ 0 60000 65536"/>
              <a:gd name="T8" fmla="*/ 0 60000 65536"/>
              <a:gd name="T9" fmla="*/ 0 w 768"/>
              <a:gd name="T10" fmla="*/ 0 h 168"/>
              <a:gd name="T11" fmla="*/ 768 w 768"/>
              <a:gd name="T12" fmla="*/ 168 h 168"/>
            </a:gdLst>
            <a:ahLst/>
            <a:cxnLst>
              <a:cxn ang="T6">
                <a:pos x="T0" y="T1"/>
              </a:cxn>
              <a:cxn ang="T7">
                <a:pos x="T2" y="T3"/>
              </a:cxn>
              <a:cxn ang="T8">
                <a:pos x="T4" y="T5"/>
              </a:cxn>
            </a:cxnLst>
            <a:rect l="T9" t="T10" r="T11" b="T12"/>
            <a:pathLst>
              <a:path w="768" h="168">
                <a:moveTo>
                  <a:pt x="768" y="144"/>
                </a:moveTo>
                <a:cubicBezTo>
                  <a:pt x="568" y="156"/>
                  <a:pt x="368" y="168"/>
                  <a:pt x="240" y="144"/>
                </a:cubicBezTo>
                <a:cubicBezTo>
                  <a:pt x="112" y="120"/>
                  <a:pt x="56" y="60"/>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41680" name="Freeform 17"/>
          <p:cNvSpPr>
            <a:spLocks/>
          </p:cNvSpPr>
          <p:nvPr/>
        </p:nvSpPr>
        <p:spPr bwMode="auto">
          <a:xfrm>
            <a:off x="2743200" y="3505200"/>
            <a:ext cx="1219200" cy="838200"/>
          </a:xfrm>
          <a:custGeom>
            <a:avLst/>
            <a:gdLst>
              <a:gd name="T0" fmla="*/ 0 w 1872"/>
              <a:gd name="T1" fmla="*/ 2147483647 h 1056"/>
              <a:gd name="T2" fmla="*/ 2147483647 w 1872"/>
              <a:gd name="T3" fmla="*/ 2147483647 h 1056"/>
              <a:gd name="T4" fmla="*/ 2147483647 w 1872"/>
              <a:gd name="T5" fmla="*/ 0 h 1056"/>
              <a:gd name="T6" fmla="*/ 0 60000 65536"/>
              <a:gd name="T7" fmla="*/ 0 60000 65536"/>
              <a:gd name="T8" fmla="*/ 0 60000 65536"/>
              <a:gd name="T9" fmla="*/ 0 w 1872"/>
              <a:gd name="T10" fmla="*/ 0 h 1056"/>
              <a:gd name="T11" fmla="*/ 1872 w 1872"/>
              <a:gd name="T12" fmla="*/ 1056 h 1056"/>
            </a:gdLst>
            <a:ahLst/>
            <a:cxnLst>
              <a:cxn ang="T6">
                <a:pos x="T0" y="T1"/>
              </a:cxn>
              <a:cxn ang="T7">
                <a:pos x="T2" y="T3"/>
              </a:cxn>
              <a:cxn ang="T8">
                <a:pos x="T4" y="T5"/>
              </a:cxn>
            </a:cxnLst>
            <a:rect l="T9" t="T10" r="T11" b="T12"/>
            <a:pathLst>
              <a:path w="1872" h="1056">
                <a:moveTo>
                  <a:pt x="0" y="1056"/>
                </a:moveTo>
                <a:cubicBezTo>
                  <a:pt x="468" y="1024"/>
                  <a:pt x="936" y="992"/>
                  <a:pt x="1248" y="816"/>
                </a:cubicBezTo>
                <a:cubicBezTo>
                  <a:pt x="1560" y="640"/>
                  <a:pt x="1716" y="320"/>
                  <a:pt x="1872"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pic>
        <p:nvPicPr>
          <p:cNvPr id="241681" name="Picture 18"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057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2" name="Picture 19"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8288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3" name="Picture 20"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6482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4" name="Picture 21"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0574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5" name="Picture 22"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334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6" name="Picture 23"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55626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7" name="Picture 24"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52578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88" name="Picture 25" desc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810000"/>
            <a:ext cx="381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713" name="Rectangle 25"/>
          <p:cNvSpPr>
            <a:spLocks noChangeArrowheads="1"/>
          </p:cNvSpPr>
          <p:nvPr/>
        </p:nvSpPr>
        <p:spPr bwMode="auto">
          <a:xfrm>
            <a:off x="887413" y="5961063"/>
            <a:ext cx="7467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r>
              <a:rPr lang="en-US" dirty="0">
                <a:solidFill>
                  <a:srgbClr val="000000"/>
                </a:solidFill>
                <a:latin typeface="+mn-lt"/>
                <a:ea typeface="ＭＳ Ｐゴシック" charset="0"/>
                <a:cs typeface="ＭＳ Ｐゴシック" charset="0"/>
              </a:rPr>
              <a:t>find where a particular file/content is located</a:t>
            </a:r>
            <a:endParaRPr lang="en-US" altLang="zh-CN" dirty="0">
              <a:solidFill>
                <a:srgbClr val="000000"/>
              </a:solidFill>
              <a:latin typeface="+mn-lt"/>
              <a:ea typeface="宋体" charset="0"/>
              <a:cs typeface="宋体" charset="0"/>
            </a:endParaRPr>
          </a:p>
        </p:txBody>
      </p:sp>
    </p:spTree>
    <p:extLst>
      <p:ext uri="{BB962C8B-B14F-4D97-AF65-F5344CB8AC3E}">
        <p14:creationId xmlns:p14="http://schemas.microsoft.com/office/powerpoint/2010/main" val="1881122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4" name="Content Placeholder 3"/>
          <p:cNvSpPr>
            <a:spLocks noGrp="1"/>
          </p:cNvSpPr>
          <p:nvPr>
            <p:ph idx="1"/>
          </p:nvPr>
        </p:nvSpPr>
        <p:spPr/>
        <p:txBody>
          <a:bodyPr/>
          <a:lstStyle/>
          <a:p>
            <a:pPr>
              <a:buFont typeface="Wingdings" pitchFamily="2" charset="2"/>
              <a:buChar char="q"/>
            </a:pPr>
            <a:r>
              <a:rPr lang="en-US" dirty="0"/>
              <a:t>How do we solve the content lookup problem now?</a:t>
            </a:r>
          </a:p>
          <a:p>
            <a:pPr>
              <a:buFont typeface="Wingdings" pitchFamily="2" charset="2"/>
              <a:buChar char="q"/>
            </a:pPr>
            <a:endParaRPr lang="en-US" dirty="0"/>
          </a:p>
          <a:p>
            <a:pPr>
              <a:buFont typeface="Wingdings" pitchFamily="2" charset="2"/>
              <a:buChar char="q"/>
            </a:pPr>
            <a:r>
              <a:rPr lang="en-US" dirty="0"/>
              <a:t>What are some general potential approaches for the content lookup problem?</a:t>
            </a:r>
          </a:p>
        </p:txBody>
      </p:sp>
      <p:sp>
        <p:nvSpPr>
          <p:cNvPr id="3" name="Slide Number Placeholder 2"/>
          <p:cNvSpPr>
            <a:spLocks noGrp="1"/>
          </p:cNvSpPr>
          <p:nvPr>
            <p:ph type="sldNum" sz="quarter" idx="11"/>
          </p:nvPr>
        </p:nvSpPr>
        <p:spPr/>
        <p:txBody>
          <a:bodyPr/>
          <a:lstStyle/>
          <a:p>
            <a:fld id="{F2B4FC0D-AD59-E54D-BA3C-2D5E46211E3B}" type="slidenum">
              <a:rPr lang="en-US" altLang="x-none" smtClean="0"/>
              <a:pPr/>
              <a:t>68</a:t>
            </a:fld>
            <a:endParaRPr lang="en-US" altLang="x-none"/>
          </a:p>
        </p:txBody>
      </p:sp>
    </p:spTree>
    <p:extLst>
      <p:ext uri="{BB962C8B-B14F-4D97-AF65-F5344CB8AC3E}">
        <p14:creationId xmlns:p14="http://schemas.microsoft.com/office/powerpoint/2010/main" val="20600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宋体" charset="-122"/>
              </a:rPr>
              <a:t>Multi-servers</a:t>
            </a:r>
            <a:endParaRPr lang="en-US" altLang="x-none" dirty="0">
              <a:ea typeface="ＭＳ Ｐゴシック" charset="-128"/>
            </a:endParaRP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2">
              <a:buFont typeface="Courier New" charset="0"/>
              <a:buChar char="o"/>
            </a:pPr>
            <a:r>
              <a:rPr lang="en-US" altLang="x-none" dirty="0">
                <a:latin typeface="Comic Sans MS" charset="0"/>
              </a:rPr>
              <a:t>distributed flooding</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69</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35984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Comic Sans MS" charset="0"/>
              </a:rPr>
              <a:t>Problem</a:t>
            </a:r>
          </a:p>
        </p:txBody>
      </p:sp>
      <p:sp>
        <p:nvSpPr>
          <p:cNvPr id="101378" name="Content Placeholder 2"/>
          <p:cNvSpPr>
            <a:spLocks noGrp="1"/>
          </p:cNvSpPr>
          <p:nvPr>
            <p:ph idx="1"/>
          </p:nvPr>
        </p:nvSpPr>
        <p:spPr/>
        <p:txBody>
          <a:bodyPr/>
          <a:lstStyle/>
          <a:p>
            <a:pPr>
              <a:buFont typeface="Wingdings" charset="0"/>
              <a:buChar char="q"/>
            </a:pPr>
            <a:r>
              <a:rPr lang="en-US" sz="2400" dirty="0">
                <a:latin typeface="Comic Sans MS" charset="0"/>
              </a:rPr>
              <a:t>Client to server packet has VIP as destination address, but real servers use RIPs</a:t>
            </a:r>
          </a:p>
          <a:p>
            <a:pPr lvl="1">
              <a:buFont typeface="Courier New" charset="0"/>
              <a:buChar char="o"/>
            </a:pPr>
            <a:r>
              <a:rPr lang="en-US" sz="2000" dirty="0">
                <a:latin typeface="Comic Sans MS" charset="0"/>
              </a:rPr>
              <a:t>if LB just forwards the packet from client to a real server, the real server drops the packet</a:t>
            </a:r>
          </a:p>
          <a:p>
            <a:pPr lvl="1">
              <a:buFont typeface="Courier New" charset="0"/>
              <a:buChar char="o"/>
            </a:pPr>
            <a:r>
              <a:rPr lang="en-US" sz="2000" dirty="0">
                <a:latin typeface="Comic Sans MS" charset="0"/>
              </a:rPr>
              <a:t>reply from real server to client has real server IP as source -&gt; client will drop the packet</a:t>
            </a:r>
          </a:p>
        </p:txBody>
      </p:sp>
      <p:sp>
        <p:nvSpPr>
          <p:cNvPr id="1013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A891CA2-EE5B-DF42-A3E9-D3E3823334E0}"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7</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grpSp>
        <p:nvGrpSpPr>
          <p:cNvPr id="101381" name="Group 7"/>
          <p:cNvGrpSpPr>
            <a:grpSpLocks/>
          </p:cNvGrpSpPr>
          <p:nvPr/>
        </p:nvGrpSpPr>
        <p:grpSpPr bwMode="auto">
          <a:xfrm>
            <a:off x="533400" y="4114800"/>
            <a:ext cx="3581400" cy="990600"/>
            <a:chOff x="625" y="1436"/>
            <a:chExt cx="1786" cy="576"/>
          </a:xfrm>
        </p:grpSpPr>
        <p:sp>
          <p:nvSpPr>
            <p:cNvPr id="101392" name="Rectangle 8"/>
            <p:cNvSpPr>
              <a:spLocks noChangeArrowheads="1"/>
            </p:cNvSpPr>
            <p:nvPr/>
          </p:nvSpPr>
          <p:spPr bwMode="auto">
            <a:xfrm>
              <a:off x="628" y="1436"/>
              <a:ext cx="1783" cy="57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01393" name="Text Box 9"/>
            <p:cNvSpPr txBox="1">
              <a:spLocks noChangeArrowheads="1"/>
            </p:cNvSpPr>
            <p:nvPr/>
          </p:nvSpPr>
          <p:spPr bwMode="auto">
            <a:xfrm>
              <a:off x="625" y="1445"/>
              <a:ext cx="1154" cy="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state: listening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address:  {RealIP.</a:t>
              </a:r>
              <a:r>
                <a:rPr kumimoji="0" lang="en-US" altLang="zh-CN" sz="1000" b="1" i="0" u="none" strike="noStrike" kern="1200" cap="none" spc="0" normalizeH="0" baseline="0" noProof="0" dirty="0">
                  <a:ln>
                    <a:noFill/>
                  </a:ln>
                  <a:solidFill>
                    <a:srgbClr val="000000"/>
                  </a:solidFill>
                  <a:effectLst/>
                  <a:uLnTx/>
                  <a:uFillTx/>
                  <a:latin typeface="Arial" charset="0"/>
                  <a:ea typeface="宋体" charset="0"/>
                  <a:cs typeface="宋体" charset="0"/>
                </a:rPr>
                <a:t>6789</a:t>
              </a: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altLang="zh-CN" sz="1000" b="1" i="0" u="none" strike="noStrike" kern="1200" cap="none" spc="0" normalizeH="0" baseline="0" noProof="0" dirty="0">
                  <a:ln>
                    <a:noFill/>
                  </a:ln>
                  <a:solidFill>
                    <a:srgbClr val="000000"/>
                  </a:solidFill>
                  <a:effectLst/>
                  <a:uLnTx/>
                  <a:uFillTx/>
                  <a:latin typeface="Arial" charset="0"/>
                  <a:ea typeface="宋体" charset="0"/>
                  <a:cs typeface="宋体" charset="0"/>
                </a:rPr>
                <a:t>:</a:t>
              </a: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completed connection queue: C1; C2 </a:t>
              </a:r>
              <a:b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b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sendbuf</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recvbuf</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101382" name="Text Box 26"/>
          <p:cNvSpPr txBox="1">
            <a:spLocks noChangeArrowheads="1"/>
          </p:cNvSpPr>
          <p:nvPr/>
        </p:nvSpPr>
        <p:spPr bwMode="auto">
          <a:xfrm>
            <a:off x="4648200" y="4130675"/>
            <a:ext cx="3079750" cy="7683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state:</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address:  {VIP</a:t>
            </a:r>
            <a:r>
              <a:rPr kumimoji="0" lang="en-US" altLang="zh-CN" sz="1000" b="0" i="0" u="none" strike="noStrike" kern="1200" cap="none" spc="0" normalizeH="0" baseline="0" noProof="0" dirty="0">
                <a:ln>
                  <a:noFill/>
                </a:ln>
                <a:solidFill>
                  <a:srgbClr val="000000"/>
                </a:solidFill>
                <a:effectLst/>
                <a:uLnTx/>
                <a:uFillTx/>
                <a:latin typeface="Arial" charset="0"/>
                <a:ea typeface="宋体" charset="0"/>
                <a:cs typeface="宋体" charset="0"/>
              </a:rPr>
              <a:t>:</a:t>
            </a:r>
            <a:r>
              <a:rPr kumimoji="0" lang="en-US" altLang="zh-CN" sz="1000" b="1" i="0" u="none" strike="noStrike" kern="1200" cap="none" spc="0" normalizeH="0" baseline="0" noProof="0" dirty="0">
                <a:ln>
                  <a:noFill/>
                </a:ln>
                <a:solidFill>
                  <a:srgbClr val="000000"/>
                </a:solidFill>
                <a:effectLst/>
                <a:uLnTx/>
                <a:uFillTx/>
                <a:latin typeface="Arial" charset="0"/>
                <a:ea typeface="宋体" charset="0"/>
                <a:cs typeface="宋体" charset="0"/>
              </a:rPr>
              <a:t>6789</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198.69.10.10.</a:t>
            </a: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1500</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sendbuf</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recvbuf</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101383" name="Rectangle 17"/>
          <p:cNvSpPr>
            <a:spLocks noChangeArrowheads="1"/>
          </p:cNvSpPr>
          <p:nvPr/>
        </p:nvSpPr>
        <p:spPr bwMode="auto">
          <a:xfrm>
            <a:off x="381000" y="3962400"/>
            <a:ext cx="4021137" cy="2362200"/>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grpSp>
        <p:nvGrpSpPr>
          <p:cNvPr id="101384" name="Group 24"/>
          <p:cNvGrpSpPr>
            <a:grpSpLocks/>
          </p:cNvGrpSpPr>
          <p:nvPr/>
        </p:nvGrpSpPr>
        <p:grpSpPr bwMode="auto">
          <a:xfrm>
            <a:off x="533400" y="5334001"/>
            <a:ext cx="3581400" cy="781844"/>
            <a:chOff x="625" y="1436"/>
            <a:chExt cx="1786" cy="591"/>
          </a:xfrm>
        </p:grpSpPr>
        <p:sp>
          <p:nvSpPr>
            <p:cNvPr id="101390" name="Rectangle 25"/>
            <p:cNvSpPr>
              <a:spLocks noChangeArrowheads="1"/>
            </p:cNvSpPr>
            <p:nvPr/>
          </p:nvSpPr>
          <p:spPr bwMode="auto">
            <a:xfrm>
              <a:off x="628" y="1436"/>
              <a:ext cx="1783" cy="57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101391" name="Text Box 26"/>
            <p:cNvSpPr txBox="1">
              <a:spLocks noChangeArrowheads="1"/>
            </p:cNvSpPr>
            <p:nvPr/>
          </p:nvSpPr>
          <p:spPr bwMode="auto">
            <a:xfrm>
              <a:off x="625" y="1445"/>
              <a:ext cx="1326" cy="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state:</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address:  {RealIP</a:t>
              </a:r>
              <a:r>
                <a:rPr kumimoji="0" lang="en-US" altLang="zh-CN" sz="1000" b="0" i="0" u="none" strike="noStrike" kern="1200" cap="none" spc="0" normalizeH="0" baseline="0" noProof="0" dirty="0">
                  <a:ln>
                    <a:noFill/>
                  </a:ln>
                  <a:solidFill>
                    <a:srgbClr val="000000"/>
                  </a:solidFill>
                  <a:effectLst/>
                  <a:uLnTx/>
                  <a:uFillTx/>
                  <a:latin typeface="Arial" charset="0"/>
                  <a:ea typeface="宋体" charset="0"/>
                  <a:cs typeface="宋体" charset="0"/>
                </a:rPr>
                <a:t>:</a:t>
              </a:r>
              <a:r>
                <a:rPr kumimoji="0" lang="en-US" altLang="zh-CN" sz="1000" b="1" i="0" u="none" strike="noStrike" kern="1200" cap="none" spc="0" normalizeH="0" baseline="0" noProof="0" dirty="0">
                  <a:ln>
                    <a:noFill/>
                  </a:ln>
                  <a:solidFill>
                    <a:srgbClr val="000000"/>
                  </a:solidFill>
                  <a:effectLst/>
                  <a:uLnTx/>
                  <a:uFillTx/>
                  <a:latin typeface="Arial" charset="0"/>
                  <a:ea typeface="宋体" charset="0"/>
                  <a:cs typeface="宋体" charset="0"/>
                </a:rPr>
                <a:t>6789</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198.69.10.10.</a:t>
              </a: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1500</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sendbuf</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recvbuf</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101385" name="Text Box 26"/>
          <p:cNvSpPr txBox="1">
            <a:spLocks noChangeArrowheads="1"/>
          </p:cNvSpPr>
          <p:nvPr/>
        </p:nvSpPr>
        <p:spPr bwMode="auto">
          <a:xfrm>
            <a:off x="4648200" y="5105400"/>
            <a:ext cx="3079750" cy="430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1386" name="Text Box 26"/>
          <p:cNvSpPr txBox="1">
            <a:spLocks noChangeArrowheads="1"/>
          </p:cNvSpPr>
          <p:nvPr/>
        </p:nvSpPr>
        <p:spPr bwMode="auto">
          <a:xfrm>
            <a:off x="4648200" y="5638800"/>
            <a:ext cx="3079750" cy="430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101387" name="Group 41"/>
          <p:cNvGrpSpPr>
            <a:grpSpLocks/>
          </p:cNvGrpSpPr>
          <p:nvPr/>
        </p:nvGrpSpPr>
        <p:grpSpPr bwMode="auto">
          <a:xfrm>
            <a:off x="6019800" y="304800"/>
            <a:ext cx="2286000" cy="457200"/>
            <a:chOff x="4267200" y="4724400"/>
            <a:chExt cx="2286000" cy="457200"/>
          </a:xfrm>
        </p:grpSpPr>
        <p:sp>
          <p:nvSpPr>
            <p:cNvPr id="101388"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D=VIP</a:t>
              </a:r>
            </a:p>
          </p:txBody>
        </p:sp>
        <p:sp>
          <p:nvSpPr>
            <p:cNvPr id="101389"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rPr>
                <a:t>S=client</a:t>
              </a:r>
            </a:p>
          </p:txBody>
        </p:sp>
      </p:grpSp>
      <p:sp>
        <p:nvSpPr>
          <p:cNvPr id="19" name="Rectangle 17"/>
          <p:cNvSpPr>
            <a:spLocks noChangeArrowheads="1"/>
          </p:cNvSpPr>
          <p:nvPr/>
        </p:nvSpPr>
        <p:spPr bwMode="auto">
          <a:xfrm>
            <a:off x="4495801" y="3962400"/>
            <a:ext cx="3505200" cy="2362200"/>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2" name="Rectangle 1"/>
          <p:cNvSpPr/>
          <p:nvPr/>
        </p:nvSpPr>
        <p:spPr>
          <a:xfrm>
            <a:off x="5510555" y="6300142"/>
            <a:ext cx="1080745" cy="461665"/>
          </a:xfrm>
          <a:prstGeom prst="rect">
            <a:avLst/>
          </a:prstGeom>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mic Sans MS" charset="0"/>
                <a:ea typeface="ＭＳ Ｐゴシック" charset="-128"/>
                <a:cs typeface="+mn-cs"/>
              </a:rPr>
              <a:t>client </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21" name="Rectangle 20"/>
          <p:cNvSpPr/>
          <p:nvPr/>
        </p:nvSpPr>
        <p:spPr>
          <a:xfrm>
            <a:off x="1690437" y="6322368"/>
            <a:ext cx="1114408" cy="461665"/>
          </a:xfrm>
          <a:prstGeom prst="rect">
            <a:avLst/>
          </a:prstGeom>
        </p:spPr>
        <p:txBody>
          <a:bodyPr wrap="none">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charset="0"/>
                <a:ea typeface="ＭＳ Ｐゴシック" charset="-128"/>
                <a:cs typeface="+mn-cs"/>
              </a:rPr>
              <a:t>server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22598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CEE5E6-33FD-254C-9A08-1FD2CE77864B}" type="slidenum">
              <a:rPr lang="en-US" altLang="x-none" sz="1400">
                <a:solidFill>
                  <a:srgbClr val="000000"/>
                </a:solidFill>
                <a:latin typeface="Times New Roman" charset="0"/>
              </a:rPr>
              <a:pPr eaLnBrk="1" hangingPunct="1"/>
              <a:t>70</a:t>
            </a:fld>
            <a:endParaRPr lang="en-US" altLang="x-none" sz="1400">
              <a:solidFill>
                <a:srgbClr val="000000"/>
              </a:solidFill>
              <a:latin typeface="Times New Roman" charset="0"/>
            </a:endParaRPr>
          </a:p>
        </p:txBody>
      </p:sp>
      <p:sp>
        <p:nvSpPr>
          <p:cNvPr id="264194" name="Rectangle 2"/>
          <p:cNvSpPr>
            <a:spLocks noGrp="1" noChangeArrowheads="1"/>
          </p:cNvSpPr>
          <p:nvPr>
            <p:ph type="title"/>
          </p:nvPr>
        </p:nvSpPr>
        <p:spPr>
          <a:xfrm>
            <a:off x="533400" y="152400"/>
            <a:ext cx="7772400" cy="1143000"/>
          </a:xfrm>
        </p:spPr>
        <p:txBody>
          <a:bodyPr/>
          <a:lstStyle/>
          <a:p>
            <a:r>
              <a:rPr lang="en-US" altLang="x-none" sz="3600" dirty="0">
                <a:ea typeface="ＭＳ Ｐゴシック" charset="-128"/>
              </a:rPr>
              <a:t>Decentralized </a:t>
            </a:r>
            <a:r>
              <a:rPr lang="en-US" altLang="zh-CN" sz="3600" dirty="0">
                <a:ea typeface="宋体" charset="-122"/>
              </a:rPr>
              <a:t>F</a:t>
            </a:r>
            <a:r>
              <a:rPr lang="en-US" altLang="x-none" sz="3600" dirty="0">
                <a:ea typeface="ＭＳ Ｐゴシック" charset="-128"/>
              </a:rPr>
              <a:t>looding</a:t>
            </a:r>
          </a:p>
        </p:txBody>
      </p:sp>
      <p:sp>
        <p:nvSpPr>
          <p:cNvPr id="264195" name="Rectangle 3"/>
          <p:cNvSpPr>
            <a:spLocks noGrp="1" noChangeArrowheads="1"/>
          </p:cNvSpPr>
          <p:nvPr>
            <p:ph type="body" idx="1"/>
          </p:nvPr>
        </p:nvSpPr>
        <p:spPr>
          <a:xfrm>
            <a:off x="533400" y="1414463"/>
            <a:ext cx="8229600" cy="4648200"/>
          </a:xfrm>
        </p:spPr>
        <p:txBody>
          <a:bodyPr/>
          <a:lstStyle/>
          <a:p>
            <a:pPr>
              <a:buFont typeface="Wingdings" pitchFamily="2" charset="2"/>
              <a:buChar char="q"/>
            </a:pPr>
            <a:r>
              <a:rPr lang="en-US" altLang="x-none" sz="2000" dirty="0">
                <a:ea typeface="ＭＳ Ｐゴシック" charset="-128"/>
              </a:rPr>
              <a:t>On startup</a:t>
            </a:r>
          </a:p>
          <a:p>
            <a:pPr lvl="1">
              <a:buFont typeface="Courier New" panose="02070309020205020404" pitchFamily="49" charset="0"/>
              <a:buChar char="o"/>
            </a:pPr>
            <a:r>
              <a:rPr lang="en-US" altLang="x-none" sz="1800" dirty="0">
                <a:ea typeface="ＭＳ Ｐゴシック" charset="-128"/>
              </a:rPr>
              <a:t>client contacts </a:t>
            </a:r>
            <a:r>
              <a:rPr lang="en-US" altLang="zh-CN" sz="1800" dirty="0">
                <a:ea typeface="宋体" charset="-122"/>
              </a:rPr>
              <a:t>other</a:t>
            </a:r>
            <a:r>
              <a:rPr lang="en-US" altLang="x-none" sz="1800" dirty="0">
                <a:ea typeface="ＭＳ Ｐゴシック" charset="-128"/>
              </a:rPr>
              <a:t> </a:t>
            </a:r>
            <a:r>
              <a:rPr lang="en-US" altLang="x-none" sz="1800" dirty="0" err="1">
                <a:ea typeface="ＭＳ Ｐゴシック" charset="-128"/>
              </a:rPr>
              <a:t>servent</a:t>
            </a:r>
            <a:r>
              <a:rPr lang="en-US" altLang="zh-CN" sz="1800" dirty="0" err="1">
                <a:ea typeface="宋体" charset="-122"/>
              </a:rPr>
              <a:t>s</a:t>
            </a:r>
            <a:r>
              <a:rPr lang="en-US" altLang="x-none" sz="1800" dirty="0">
                <a:ea typeface="ＭＳ Ｐゴシック" charset="-128"/>
              </a:rPr>
              <a:t> (</a:t>
            </a:r>
            <a:r>
              <a:rPr lang="en-US" altLang="x-none" sz="1800" b="1" dirty="0">
                <a:ea typeface="ＭＳ Ｐゴシック" charset="-128"/>
              </a:rPr>
              <a:t>serv</a:t>
            </a:r>
            <a:r>
              <a:rPr lang="en-US" altLang="x-none" sz="1800" dirty="0">
                <a:ea typeface="ＭＳ Ｐゴシック" charset="-128"/>
              </a:rPr>
              <a:t>er + cli</a:t>
            </a:r>
            <a:r>
              <a:rPr lang="en-US" altLang="x-none" sz="1800" b="1" dirty="0">
                <a:ea typeface="ＭＳ Ｐゴシック" charset="-128"/>
              </a:rPr>
              <a:t>ent</a:t>
            </a:r>
            <a:r>
              <a:rPr lang="en-US" altLang="x-none" sz="1800" dirty="0">
                <a:ea typeface="ＭＳ Ｐゴシック" charset="-128"/>
              </a:rPr>
              <a:t>) in network to form interconnection/peering relationships</a:t>
            </a:r>
            <a:endParaRPr lang="en-US" altLang="zh-CN" sz="1800" dirty="0">
              <a:ea typeface="宋体" charset="-122"/>
            </a:endParaRPr>
          </a:p>
          <a:p>
            <a:pPr>
              <a:buFont typeface="Wingdings" pitchFamily="2" charset="2"/>
              <a:buChar char="q"/>
            </a:pPr>
            <a:r>
              <a:rPr lang="en-US" altLang="x-none" sz="2000" dirty="0">
                <a:ea typeface="ＭＳ Ｐゴシック" charset="-128"/>
              </a:rPr>
              <a:t>Upon receiving a lookup request</a:t>
            </a:r>
            <a:endParaRPr lang="en-US" altLang="zh-CN" sz="2000" dirty="0">
              <a:ea typeface="宋体" charset="-122"/>
            </a:endParaRPr>
          </a:p>
          <a:p>
            <a:pPr lvl="1">
              <a:buFont typeface="Courier New" panose="02070309020205020404" pitchFamily="49" charset="0"/>
              <a:buChar char="o"/>
            </a:pPr>
            <a:r>
              <a:rPr lang="en-US" altLang="x-none" sz="1800" dirty="0">
                <a:ea typeface="ＭＳ Ｐゴシック" charset="-128"/>
              </a:rPr>
              <a:t>send request</a:t>
            </a:r>
            <a:r>
              <a:rPr lang="en-US" altLang="zh-CN" sz="1800" dirty="0">
                <a:ea typeface="宋体" charset="-122"/>
              </a:rPr>
              <a:t>s</a:t>
            </a:r>
            <a:r>
              <a:rPr lang="en-US" altLang="x-none" sz="1800" dirty="0">
                <a:ea typeface="ＭＳ Ｐゴシック" charset="-128"/>
              </a:rPr>
              <a:t> to neighbors</a:t>
            </a:r>
            <a:endParaRPr lang="en-US" altLang="zh-CN" sz="1800" dirty="0">
              <a:ea typeface="宋体" charset="-122"/>
            </a:endParaRPr>
          </a:p>
          <a:p>
            <a:pPr lvl="1">
              <a:buFont typeface="Courier New" panose="02070309020205020404" pitchFamily="49" charset="0"/>
              <a:buChar char="o"/>
            </a:pPr>
            <a:r>
              <a:rPr lang="en-US" altLang="zh-CN" sz="1800" dirty="0">
                <a:ea typeface="宋体" charset="-122"/>
              </a:rPr>
              <a:t>n</a:t>
            </a:r>
            <a:r>
              <a:rPr lang="en-US" altLang="x-none" sz="1800" dirty="0">
                <a:ea typeface="ＭＳ Ｐゴシック" charset="-128"/>
              </a:rPr>
              <a:t>eighbors recursively forward the requests</a:t>
            </a:r>
          </a:p>
        </p:txBody>
      </p:sp>
      <p:pic>
        <p:nvPicPr>
          <p:cNvPr id="264196" name="Picture 4"/>
          <p:cNvPicPr>
            <a:picLocks noChangeAspect="1" noChangeArrowheads="1"/>
          </p:cNvPicPr>
          <p:nvPr/>
        </p:nvPicPr>
        <p:blipFill>
          <a:blip r:embed="rId3">
            <a:extLst>
              <a:ext uri="{28A0092B-C50C-407E-A947-70E740481C1C}">
                <a14:useLocalDpi xmlns:a14="http://schemas.microsoft.com/office/drawing/2010/main" val="0"/>
              </a:ext>
            </a:extLst>
          </a:blip>
          <a:srcRect t="1837" r="1662" b="7150"/>
          <a:stretch>
            <a:fillRect/>
          </a:stretch>
        </p:blipFill>
        <p:spPr bwMode="auto">
          <a:xfrm>
            <a:off x="1570037" y="3581400"/>
            <a:ext cx="6202363" cy="290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0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36DEC5-AB1F-414C-94C9-3247F3014BD3}" type="slidenum">
              <a:rPr lang="en-US" altLang="x-none" sz="1400">
                <a:solidFill>
                  <a:srgbClr val="000000"/>
                </a:solidFill>
                <a:latin typeface="Times New Roman" charset="0"/>
              </a:rPr>
              <a:pPr eaLnBrk="1" hangingPunct="1"/>
              <a:t>71</a:t>
            </a:fld>
            <a:endParaRPr lang="en-US" altLang="x-none" sz="1400">
              <a:solidFill>
                <a:srgbClr val="000000"/>
              </a:solidFill>
              <a:latin typeface="Times New Roman" charset="0"/>
            </a:endParaRPr>
          </a:p>
        </p:txBody>
      </p:sp>
      <p:sp>
        <p:nvSpPr>
          <p:cNvPr id="266242" name="Rectangle 2"/>
          <p:cNvSpPr>
            <a:spLocks noGrp="1" noChangeArrowheads="1"/>
          </p:cNvSpPr>
          <p:nvPr>
            <p:ph type="title"/>
          </p:nvPr>
        </p:nvSpPr>
        <p:spPr>
          <a:xfrm>
            <a:off x="533400" y="228600"/>
            <a:ext cx="8208963" cy="1143000"/>
          </a:xfrm>
        </p:spPr>
        <p:txBody>
          <a:bodyPr/>
          <a:lstStyle/>
          <a:p>
            <a:r>
              <a:rPr lang="en-US" altLang="x-none">
                <a:ea typeface="ＭＳ Ｐゴシック" charset="-128"/>
              </a:rPr>
              <a:t>Decentralized </a:t>
            </a:r>
            <a:r>
              <a:rPr lang="en-US" altLang="zh-CN">
                <a:ea typeface="宋体" charset="-122"/>
              </a:rPr>
              <a:t>F</a:t>
            </a:r>
            <a:r>
              <a:rPr lang="en-US" altLang="x-none">
                <a:ea typeface="ＭＳ Ｐゴシック" charset="-128"/>
              </a:rPr>
              <a:t>looding</a:t>
            </a:r>
          </a:p>
        </p:txBody>
      </p:sp>
      <p:sp>
        <p:nvSpPr>
          <p:cNvPr id="266243" name="Oval 3"/>
          <p:cNvSpPr>
            <a:spLocks noChangeArrowheads="1"/>
          </p:cNvSpPr>
          <p:nvPr/>
        </p:nvSpPr>
        <p:spPr bwMode="auto">
          <a:xfrm>
            <a:off x="2209800" y="2895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66244" name="Oval 4"/>
          <p:cNvSpPr>
            <a:spLocks noChangeArrowheads="1"/>
          </p:cNvSpPr>
          <p:nvPr/>
        </p:nvSpPr>
        <p:spPr bwMode="auto">
          <a:xfrm>
            <a:off x="14478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66245" name="Oval 5"/>
          <p:cNvSpPr>
            <a:spLocks noChangeArrowheads="1"/>
          </p:cNvSpPr>
          <p:nvPr/>
        </p:nvSpPr>
        <p:spPr bwMode="auto">
          <a:xfrm>
            <a:off x="3124200" y="22860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66246" name="Oval 6"/>
          <p:cNvSpPr>
            <a:spLocks noChangeArrowheads="1"/>
          </p:cNvSpPr>
          <p:nvPr/>
        </p:nvSpPr>
        <p:spPr bwMode="auto">
          <a:xfrm>
            <a:off x="4114800" y="2362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66247" name="Oval 7"/>
          <p:cNvSpPr>
            <a:spLocks noChangeArrowheads="1"/>
          </p:cNvSpPr>
          <p:nvPr/>
        </p:nvSpPr>
        <p:spPr bwMode="auto">
          <a:xfrm>
            <a:off x="5105400" y="2743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66248" name="Oval 8"/>
          <p:cNvSpPr>
            <a:spLocks noChangeArrowheads="1"/>
          </p:cNvSpPr>
          <p:nvPr/>
        </p:nvSpPr>
        <p:spPr bwMode="auto">
          <a:xfrm>
            <a:off x="2667000" y="3886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66249"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66250"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66251" name="Oval 11"/>
          <p:cNvSpPr>
            <a:spLocks noChangeArrowheads="1"/>
          </p:cNvSpPr>
          <p:nvPr/>
        </p:nvSpPr>
        <p:spPr bwMode="auto">
          <a:xfrm>
            <a:off x="3505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66252" name="Oval 12"/>
          <p:cNvSpPr>
            <a:spLocks noChangeArrowheads="1"/>
          </p:cNvSpPr>
          <p:nvPr/>
        </p:nvSpPr>
        <p:spPr bwMode="auto">
          <a:xfrm>
            <a:off x="45720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66253"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66254"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66255" name="Line 15"/>
          <p:cNvSpPr>
            <a:spLocks noChangeShapeType="1"/>
          </p:cNvSpPr>
          <p:nvPr/>
        </p:nvSpPr>
        <p:spPr bwMode="auto">
          <a:xfrm flipV="1">
            <a:off x="1981200" y="33528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6" name="Line 16"/>
          <p:cNvSpPr>
            <a:spLocks noChangeShapeType="1"/>
          </p:cNvSpPr>
          <p:nvPr/>
        </p:nvSpPr>
        <p:spPr bwMode="auto">
          <a:xfrm flipV="1">
            <a:off x="2743200" y="2743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7" name="Line 17"/>
          <p:cNvSpPr>
            <a:spLocks noChangeShapeType="1"/>
          </p:cNvSpPr>
          <p:nvPr/>
        </p:nvSpPr>
        <p:spPr bwMode="auto">
          <a:xfrm>
            <a:off x="2057400" y="3962400"/>
            <a:ext cx="685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8" name="Line 18"/>
          <p:cNvSpPr>
            <a:spLocks noChangeShapeType="1"/>
          </p:cNvSpPr>
          <p:nvPr/>
        </p:nvSpPr>
        <p:spPr bwMode="auto">
          <a:xfrm>
            <a:off x="2667000" y="34290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59" name="Line 19"/>
          <p:cNvSpPr>
            <a:spLocks noChangeShapeType="1"/>
          </p:cNvSpPr>
          <p:nvPr/>
        </p:nvSpPr>
        <p:spPr bwMode="auto">
          <a:xfrm flipH="1">
            <a:off x="3124200" y="35814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0" name="Line 20"/>
          <p:cNvSpPr>
            <a:spLocks noChangeShapeType="1"/>
          </p:cNvSpPr>
          <p:nvPr/>
        </p:nvSpPr>
        <p:spPr bwMode="auto">
          <a:xfrm flipH="1">
            <a:off x="3962400" y="2895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1" name="Line 21"/>
          <p:cNvSpPr>
            <a:spLocks noChangeShapeType="1"/>
          </p:cNvSpPr>
          <p:nvPr/>
        </p:nvSpPr>
        <p:spPr bwMode="auto">
          <a:xfrm>
            <a:off x="4724400" y="2743200"/>
            <a:ext cx="457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2"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3"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4" name="Line 24"/>
          <p:cNvSpPr>
            <a:spLocks noChangeShapeType="1"/>
          </p:cNvSpPr>
          <p:nvPr/>
        </p:nvSpPr>
        <p:spPr bwMode="auto">
          <a:xfrm>
            <a:off x="4114800" y="3505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5"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6"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7"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8"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69"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0" name="Line 30"/>
          <p:cNvSpPr>
            <a:spLocks noChangeShapeType="1"/>
          </p:cNvSpPr>
          <p:nvPr/>
        </p:nvSpPr>
        <p:spPr bwMode="auto">
          <a:xfrm flipH="1">
            <a:off x="3733800" y="25908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1" name="Line 31"/>
          <p:cNvSpPr>
            <a:spLocks noChangeShapeType="1"/>
          </p:cNvSpPr>
          <p:nvPr/>
        </p:nvSpPr>
        <p:spPr bwMode="auto">
          <a:xfrm>
            <a:off x="3505200" y="2895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2" name="Oval 39"/>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66273" name="Line 40"/>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4" name="Oval 41"/>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N</a:t>
            </a:r>
            <a:endParaRPr lang="en-US" altLang="x-none" sz="2000" b="1">
              <a:solidFill>
                <a:srgbClr val="000000"/>
              </a:solidFill>
            </a:endParaRPr>
          </a:p>
        </p:txBody>
      </p:sp>
      <p:sp>
        <p:nvSpPr>
          <p:cNvPr id="266275" name="Line 42"/>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276" name="Oval 43"/>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66277" name="Line 44"/>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544091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8B62E71-A6B0-5C4B-A9E0-D35FA9F4A770}" type="slidenum">
              <a:rPr lang="en-US" altLang="x-none" sz="1400">
                <a:solidFill>
                  <a:srgbClr val="000000"/>
                </a:solidFill>
                <a:latin typeface="Times New Roman" charset="0"/>
              </a:rPr>
              <a:pPr eaLnBrk="1" hangingPunct="1"/>
              <a:t>72</a:t>
            </a:fld>
            <a:endParaRPr lang="en-US" altLang="x-none" sz="1400">
              <a:solidFill>
                <a:srgbClr val="000000"/>
              </a:solidFill>
              <a:latin typeface="Times New Roman" charset="0"/>
            </a:endParaRPr>
          </a:p>
        </p:txBody>
      </p:sp>
      <p:sp>
        <p:nvSpPr>
          <p:cNvPr id="268290" name="Rectangle 2"/>
          <p:cNvSpPr>
            <a:spLocks noGrp="1" noChangeArrowheads="1"/>
          </p:cNvSpPr>
          <p:nvPr>
            <p:ph type="title"/>
          </p:nvPr>
        </p:nvSpPr>
        <p:spPr>
          <a:xfrm>
            <a:off x="533400" y="228600"/>
            <a:ext cx="8164513" cy="1143000"/>
          </a:xfrm>
        </p:spPr>
        <p:txBody>
          <a:bodyPr/>
          <a:lstStyle/>
          <a:p>
            <a:r>
              <a:rPr lang="en-US" altLang="x-none">
                <a:ea typeface="ＭＳ Ｐゴシック" charset="-128"/>
              </a:rPr>
              <a:t>Decentralized </a:t>
            </a:r>
            <a:r>
              <a:rPr lang="en-US" altLang="zh-CN">
                <a:ea typeface="宋体" charset="-122"/>
              </a:rPr>
              <a:t>F</a:t>
            </a:r>
            <a:r>
              <a:rPr lang="en-US" altLang="x-none">
                <a:ea typeface="ＭＳ Ｐゴシック" charset="-128"/>
              </a:rPr>
              <a:t>looding</a:t>
            </a:r>
          </a:p>
        </p:txBody>
      </p:sp>
      <p:sp>
        <p:nvSpPr>
          <p:cNvPr id="268291" name="Oval 3"/>
          <p:cNvSpPr>
            <a:spLocks noChangeArrowheads="1"/>
          </p:cNvSpPr>
          <p:nvPr/>
        </p:nvSpPr>
        <p:spPr bwMode="auto">
          <a:xfrm>
            <a:off x="2209800" y="28956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68292" name="Oval 4"/>
          <p:cNvSpPr>
            <a:spLocks noChangeArrowheads="1"/>
          </p:cNvSpPr>
          <p:nvPr/>
        </p:nvSpPr>
        <p:spPr bwMode="auto">
          <a:xfrm>
            <a:off x="14478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68293" name="Oval 5"/>
          <p:cNvSpPr>
            <a:spLocks noChangeArrowheads="1"/>
          </p:cNvSpPr>
          <p:nvPr/>
        </p:nvSpPr>
        <p:spPr bwMode="auto">
          <a:xfrm>
            <a:off x="3124200" y="2286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68294" name="Oval 6"/>
          <p:cNvSpPr>
            <a:spLocks noChangeArrowheads="1"/>
          </p:cNvSpPr>
          <p:nvPr/>
        </p:nvSpPr>
        <p:spPr bwMode="auto">
          <a:xfrm>
            <a:off x="4114800" y="2362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68295" name="Oval 7"/>
          <p:cNvSpPr>
            <a:spLocks noChangeArrowheads="1"/>
          </p:cNvSpPr>
          <p:nvPr/>
        </p:nvSpPr>
        <p:spPr bwMode="auto">
          <a:xfrm>
            <a:off x="5105400" y="2743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68296" name="Oval 8"/>
          <p:cNvSpPr>
            <a:spLocks noChangeArrowheads="1"/>
          </p:cNvSpPr>
          <p:nvPr/>
        </p:nvSpPr>
        <p:spPr bwMode="auto">
          <a:xfrm>
            <a:off x="2667000" y="38862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68297"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68298"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68299" name="Oval 11"/>
          <p:cNvSpPr>
            <a:spLocks noChangeArrowheads="1"/>
          </p:cNvSpPr>
          <p:nvPr/>
        </p:nvSpPr>
        <p:spPr bwMode="auto">
          <a:xfrm>
            <a:off x="3505200" y="30480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68300" name="Oval 12"/>
          <p:cNvSpPr>
            <a:spLocks noChangeArrowheads="1"/>
          </p:cNvSpPr>
          <p:nvPr/>
        </p:nvSpPr>
        <p:spPr bwMode="auto">
          <a:xfrm>
            <a:off x="4572000" y="35814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68301"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68302"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68303" name="Line 15"/>
          <p:cNvSpPr>
            <a:spLocks noChangeShapeType="1"/>
          </p:cNvSpPr>
          <p:nvPr/>
        </p:nvSpPr>
        <p:spPr bwMode="auto">
          <a:xfrm flipV="1">
            <a:off x="1981200" y="33528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4" name="Line 16"/>
          <p:cNvSpPr>
            <a:spLocks noChangeShapeType="1"/>
          </p:cNvSpPr>
          <p:nvPr/>
        </p:nvSpPr>
        <p:spPr bwMode="auto">
          <a:xfrm flipV="1">
            <a:off x="2743200" y="2743200"/>
            <a:ext cx="457200" cy="2286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5" name="Line 17"/>
          <p:cNvSpPr>
            <a:spLocks noChangeShapeType="1"/>
          </p:cNvSpPr>
          <p:nvPr/>
        </p:nvSpPr>
        <p:spPr bwMode="auto">
          <a:xfrm>
            <a:off x="2057400" y="3962400"/>
            <a:ext cx="685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6" name="Line 18"/>
          <p:cNvSpPr>
            <a:spLocks noChangeShapeType="1"/>
          </p:cNvSpPr>
          <p:nvPr/>
        </p:nvSpPr>
        <p:spPr bwMode="auto">
          <a:xfrm>
            <a:off x="2667000" y="34290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7" name="Line 19"/>
          <p:cNvSpPr>
            <a:spLocks noChangeShapeType="1"/>
          </p:cNvSpPr>
          <p:nvPr/>
        </p:nvSpPr>
        <p:spPr bwMode="auto">
          <a:xfrm flipH="1">
            <a:off x="3124200" y="35814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8" name="Line 20"/>
          <p:cNvSpPr>
            <a:spLocks noChangeShapeType="1"/>
          </p:cNvSpPr>
          <p:nvPr/>
        </p:nvSpPr>
        <p:spPr bwMode="auto">
          <a:xfrm flipH="1">
            <a:off x="3962400" y="2895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09" name="Line 21"/>
          <p:cNvSpPr>
            <a:spLocks noChangeShapeType="1"/>
          </p:cNvSpPr>
          <p:nvPr/>
        </p:nvSpPr>
        <p:spPr bwMode="auto">
          <a:xfrm>
            <a:off x="4724400" y="2743200"/>
            <a:ext cx="457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0"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1"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2" name="Line 24"/>
          <p:cNvSpPr>
            <a:spLocks noChangeShapeType="1"/>
          </p:cNvSpPr>
          <p:nvPr/>
        </p:nvSpPr>
        <p:spPr bwMode="auto">
          <a:xfrm>
            <a:off x="4114800" y="35052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3"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4"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5"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6"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7"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8" name="Line 30"/>
          <p:cNvSpPr>
            <a:spLocks noChangeShapeType="1"/>
          </p:cNvSpPr>
          <p:nvPr/>
        </p:nvSpPr>
        <p:spPr bwMode="auto">
          <a:xfrm flipH="1">
            <a:off x="3733800" y="2590800"/>
            <a:ext cx="381000" cy="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19" name="Line 31"/>
          <p:cNvSpPr>
            <a:spLocks noChangeShapeType="1"/>
          </p:cNvSpPr>
          <p:nvPr/>
        </p:nvSpPr>
        <p:spPr bwMode="auto">
          <a:xfrm>
            <a:off x="3505200" y="2895600"/>
            <a:ext cx="1524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8320" name="Text Box 39"/>
          <p:cNvSpPr txBox="1">
            <a:spLocks noChangeArrowheads="1"/>
          </p:cNvSpPr>
          <p:nvPr/>
        </p:nvSpPr>
        <p:spPr bwMode="auto">
          <a:xfrm>
            <a:off x="520700" y="1449388"/>
            <a:ext cx="3148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send query to neighbors</a:t>
            </a:r>
            <a:endParaRPr lang="en-US" altLang="x-none" sz="2000" b="1">
              <a:solidFill>
                <a:srgbClr val="000000"/>
              </a:solidFill>
            </a:endParaRPr>
          </a:p>
        </p:txBody>
      </p:sp>
      <p:sp>
        <p:nvSpPr>
          <p:cNvPr id="268321" name="Freeform 40"/>
          <p:cNvSpPr>
            <a:spLocks/>
          </p:cNvSpPr>
          <p:nvPr/>
        </p:nvSpPr>
        <p:spPr bwMode="auto">
          <a:xfrm>
            <a:off x="1924050" y="1841500"/>
            <a:ext cx="1177925" cy="601663"/>
          </a:xfrm>
          <a:custGeom>
            <a:avLst/>
            <a:gdLst>
              <a:gd name="T0" fmla="*/ 0 w 1056"/>
              <a:gd name="T1" fmla="*/ 0 h 480"/>
              <a:gd name="T2" fmla="*/ 2147483647 w 1056"/>
              <a:gd name="T3" fmla="*/ 2147483647 h 480"/>
              <a:gd name="T4" fmla="*/ 2147483647 w 1056"/>
              <a:gd name="T5" fmla="*/ 2147483647 h 480"/>
              <a:gd name="T6" fmla="*/ 0 60000 65536"/>
              <a:gd name="T7" fmla="*/ 0 60000 65536"/>
              <a:gd name="T8" fmla="*/ 0 60000 65536"/>
              <a:gd name="T9" fmla="*/ 0 w 1056"/>
              <a:gd name="T10" fmla="*/ 0 h 480"/>
              <a:gd name="T11" fmla="*/ 1056 w 1056"/>
              <a:gd name="T12" fmla="*/ 480 h 480"/>
            </a:gdLst>
            <a:ahLst/>
            <a:cxnLst>
              <a:cxn ang="T6">
                <a:pos x="T0" y="T1"/>
              </a:cxn>
              <a:cxn ang="T7">
                <a:pos x="T2" y="T3"/>
              </a:cxn>
              <a:cxn ang="T8">
                <a:pos x="T4" y="T5"/>
              </a:cxn>
            </a:cxnLst>
            <a:rect l="T9" t="T10" r="T11" b="T12"/>
            <a:pathLst>
              <a:path w="1056" h="480">
                <a:moveTo>
                  <a:pt x="0" y="0"/>
                </a:moveTo>
                <a:cubicBezTo>
                  <a:pt x="248" y="56"/>
                  <a:pt x="496" y="112"/>
                  <a:pt x="672" y="192"/>
                </a:cubicBezTo>
                <a:cubicBezTo>
                  <a:pt x="848" y="272"/>
                  <a:pt x="984" y="424"/>
                  <a:pt x="1056" y="48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322" name="Oval 41"/>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68323" name="Line 42"/>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24" name="Oval 43"/>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N</a:t>
            </a:r>
          </a:p>
        </p:txBody>
      </p:sp>
      <p:sp>
        <p:nvSpPr>
          <p:cNvPr id="268325" name="Line 44"/>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8326" name="Oval 45"/>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68327" name="Line 46"/>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6160" name="Text Box 48"/>
          <p:cNvSpPr txBox="1">
            <a:spLocks noChangeArrowheads="1"/>
          </p:cNvSpPr>
          <p:nvPr/>
        </p:nvSpPr>
        <p:spPr bwMode="auto">
          <a:xfrm>
            <a:off x="744538" y="5530850"/>
            <a:ext cx="82502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3333CC"/>
              </a:buClr>
              <a:buSzPct val="75000"/>
              <a:buFont typeface="Wingdings" charset="2"/>
              <a:buChar char="q"/>
            </a:pPr>
            <a:r>
              <a:rPr lang="en-US" altLang="x-none" sz="2000" b="1">
                <a:solidFill>
                  <a:srgbClr val="000000"/>
                </a:solidFill>
              </a:rPr>
              <a:t> </a:t>
            </a:r>
            <a:r>
              <a:rPr lang="en-US" altLang="zh-CN" sz="2000">
                <a:solidFill>
                  <a:srgbClr val="000000"/>
                </a:solidFill>
                <a:latin typeface="Comic Sans MS" charset="0"/>
                <a:ea typeface="宋体" charset="-122"/>
              </a:rPr>
              <a:t>Each node forwards the query to its neighbors other than the one</a:t>
            </a:r>
            <a:br>
              <a:rPr lang="en-US" altLang="zh-CN" sz="2000">
                <a:solidFill>
                  <a:srgbClr val="000000"/>
                </a:solidFill>
                <a:latin typeface="Comic Sans MS" charset="0"/>
                <a:ea typeface="宋体" charset="-122"/>
              </a:rPr>
            </a:br>
            <a:r>
              <a:rPr lang="en-US" altLang="zh-CN" sz="2000">
                <a:solidFill>
                  <a:srgbClr val="000000"/>
                </a:solidFill>
                <a:latin typeface="Comic Sans MS" charset="0"/>
                <a:ea typeface="宋体" charset="-122"/>
              </a:rPr>
              <a:t>who forwards it the query</a:t>
            </a:r>
            <a:endParaRPr lang="en-US" altLang="x-none" sz="2000">
              <a:solidFill>
                <a:srgbClr val="000000"/>
              </a:solidFill>
              <a:latin typeface="Comic Sans MS" charset="0"/>
            </a:endParaRPr>
          </a:p>
        </p:txBody>
      </p:sp>
    </p:spTree>
    <p:extLst>
      <p:ext uri="{BB962C8B-B14F-4D97-AF65-F5344CB8AC3E}">
        <p14:creationId xmlns:p14="http://schemas.microsoft.com/office/powerpoint/2010/main" val="1244051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6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6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B24417-5E8B-FF40-870B-EA6856D16E12}" type="slidenum">
              <a:rPr lang="en-US" altLang="x-none" sz="1400">
                <a:solidFill>
                  <a:srgbClr val="000000"/>
                </a:solidFill>
                <a:latin typeface="Times New Roman" charset="0"/>
              </a:rPr>
              <a:pPr eaLnBrk="1" hangingPunct="1"/>
              <a:t>73</a:t>
            </a:fld>
            <a:endParaRPr lang="en-US" altLang="x-none" sz="1400">
              <a:solidFill>
                <a:srgbClr val="000000"/>
              </a:solidFill>
              <a:latin typeface="Times New Roman" charset="0"/>
            </a:endParaRPr>
          </a:p>
        </p:txBody>
      </p:sp>
      <p:sp>
        <p:nvSpPr>
          <p:cNvPr id="270338" name="Rectangle 2"/>
          <p:cNvSpPr>
            <a:spLocks noGrp="1" noChangeArrowheads="1"/>
          </p:cNvSpPr>
          <p:nvPr>
            <p:ph type="title"/>
          </p:nvPr>
        </p:nvSpPr>
        <p:spPr>
          <a:xfrm>
            <a:off x="533400" y="228600"/>
            <a:ext cx="8135938" cy="1143000"/>
          </a:xfrm>
        </p:spPr>
        <p:txBody>
          <a:bodyPr/>
          <a:lstStyle/>
          <a:p>
            <a:r>
              <a:rPr lang="en-US" altLang="zh-CN" sz="3600">
                <a:ea typeface="宋体" charset="-122"/>
              </a:rPr>
              <a:t>Background: </a:t>
            </a:r>
            <a:r>
              <a:rPr lang="en-US" altLang="x-none" sz="3600">
                <a:ea typeface="ＭＳ Ｐゴシック" charset="-128"/>
              </a:rPr>
              <a:t>Decentralized </a:t>
            </a:r>
            <a:r>
              <a:rPr lang="en-US" altLang="zh-CN" sz="3600">
                <a:ea typeface="宋体" charset="-122"/>
              </a:rPr>
              <a:t>F</a:t>
            </a:r>
            <a:r>
              <a:rPr lang="en-US" altLang="x-none" sz="3600">
                <a:ea typeface="ＭＳ Ｐゴシック" charset="-128"/>
              </a:rPr>
              <a:t>looding</a:t>
            </a:r>
          </a:p>
        </p:txBody>
      </p:sp>
      <p:sp>
        <p:nvSpPr>
          <p:cNvPr id="270339" name="Oval 3"/>
          <p:cNvSpPr>
            <a:spLocks noChangeArrowheads="1"/>
          </p:cNvSpPr>
          <p:nvPr/>
        </p:nvSpPr>
        <p:spPr bwMode="auto">
          <a:xfrm>
            <a:off x="2209800" y="28956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B</a:t>
            </a:r>
          </a:p>
        </p:txBody>
      </p:sp>
      <p:sp>
        <p:nvSpPr>
          <p:cNvPr id="270340" name="Oval 4"/>
          <p:cNvSpPr>
            <a:spLocks noChangeArrowheads="1"/>
          </p:cNvSpPr>
          <p:nvPr/>
        </p:nvSpPr>
        <p:spPr bwMode="auto">
          <a:xfrm>
            <a:off x="1447800" y="35814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A</a:t>
            </a:r>
          </a:p>
        </p:txBody>
      </p:sp>
      <p:sp>
        <p:nvSpPr>
          <p:cNvPr id="270341" name="Oval 5"/>
          <p:cNvSpPr>
            <a:spLocks noChangeArrowheads="1"/>
          </p:cNvSpPr>
          <p:nvPr/>
        </p:nvSpPr>
        <p:spPr bwMode="auto">
          <a:xfrm>
            <a:off x="3124200" y="2286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C</a:t>
            </a:r>
            <a:endParaRPr lang="en-US" altLang="x-none" sz="2000" b="1">
              <a:solidFill>
                <a:srgbClr val="000000"/>
              </a:solidFill>
            </a:endParaRPr>
          </a:p>
        </p:txBody>
      </p:sp>
      <p:sp>
        <p:nvSpPr>
          <p:cNvPr id="270342" name="Oval 6"/>
          <p:cNvSpPr>
            <a:spLocks noChangeArrowheads="1"/>
          </p:cNvSpPr>
          <p:nvPr/>
        </p:nvSpPr>
        <p:spPr bwMode="auto">
          <a:xfrm>
            <a:off x="4114800" y="23622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E</a:t>
            </a:r>
          </a:p>
        </p:txBody>
      </p:sp>
      <p:sp>
        <p:nvSpPr>
          <p:cNvPr id="270343" name="Oval 7"/>
          <p:cNvSpPr>
            <a:spLocks noChangeArrowheads="1"/>
          </p:cNvSpPr>
          <p:nvPr/>
        </p:nvSpPr>
        <p:spPr bwMode="auto">
          <a:xfrm>
            <a:off x="5105400" y="2743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F</a:t>
            </a:r>
          </a:p>
        </p:txBody>
      </p:sp>
      <p:sp>
        <p:nvSpPr>
          <p:cNvPr id="270344" name="Oval 8"/>
          <p:cNvSpPr>
            <a:spLocks noChangeArrowheads="1"/>
          </p:cNvSpPr>
          <p:nvPr/>
        </p:nvSpPr>
        <p:spPr bwMode="auto">
          <a:xfrm>
            <a:off x="2667000" y="38862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H</a:t>
            </a:r>
          </a:p>
        </p:txBody>
      </p:sp>
      <p:sp>
        <p:nvSpPr>
          <p:cNvPr id="270345" name="Oval 9"/>
          <p:cNvSpPr>
            <a:spLocks noChangeArrowheads="1"/>
          </p:cNvSpPr>
          <p:nvPr/>
        </p:nvSpPr>
        <p:spPr bwMode="auto">
          <a:xfrm>
            <a:off x="5943600" y="3276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J</a:t>
            </a:r>
          </a:p>
        </p:txBody>
      </p:sp>
      <p:sp>
        <p:nvSpPr>
          <p:cNvPr id="270346" name="Oval 10"/>
          <p:cNvSpPr>
            <a:spLocks noChangeArrowheads="1"/>
          </p:cNvSpPr>
          <p:nvPr/>
        </p:nvSpPr>
        <p:spPr bwMode="auto">
          <a:xfrm>
            <a:off x="6705600" y="3886200"/>
            <a:ext cx="609600" cy="609600"/>
          </a:xfrm>
          <a:prstGeom prst="ellipse">
            <a:avLst/>
          </a:prstGeom>
          <a:solidFill>
            <a:srgbClr val="FFFF66"/>
          </a:solidFill>
          <a:ln w="38100">
            <a:solidFill>
              <a:srgbClr val="FF0000"/>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S</a:t>
            </a:r>
            <a:endParaRPr lang="en-US" altLang="x-none" sz="2000" b="1">
              <a:solidFill>
                <a:srgbClr val="000000"/>
              </a:solidFill>
            </a:endParaRPr>
          </a:p>
        </p:txBody>
      </p:sp>
      <p:sp>
        <p:nvSpPr>
          <p:cNvPr id="270347" name="Oval 11"/>
          <p:cNvSpPr>
            <a:spLocks noChangeArrowheads="1"/>
          </p:cNvSpPr>
          <p:nvPr/>
        </p:nvSpPr>
        <p:spPr bwMode="auto">
          <a:xfrm>
            <a:off x="3505200" y="3048000"/>
            <a:ext cx="609600" cy="609600"/>
          </a:xfrm>
          <a:prstGeom prst="ellipse">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000" b="1">
                <a:solidFill>
                  <a:srgbClr val="000000"/>
                </a:solidFill>
                <a:ea typeface="宋体" charset="-122"/>
              </a:rPr>
              <a:t>D</a:t>
            </a:r>
            <a:endParaRPr lang="en-US" altLang="x-none" sz="2000" b="1">
              <a:solidFill>
                <a:srgbClr val="000000"/>
              </a:solidFill>
            </a:endParaRPr>
          </a:p>
        </p:txBody>
      </p:sp>
      <p:sp>
        <p:nvSpPr>
          <p:cNvPr id="270348" name="Oval 12"/>
          <p:cNvSpPr>
            <a:spLocks noChangeArrowheads="1"/>
          </p:cNvSpPr>
          <p:nvPr/>
        </p:nvSpPr>
        <p:spPr bwMode="auto">
          <a:xfrm>
            <a:off x="4572000" y="3581400"/>
            <a:ext cx="609600" cy="609600"/>
          </a:xfrm>
          <a:prstGeom prst="ellipse">
            <a:avLst/>
          </a:prstGeom>
          <a:solidFill>
            <a:srgbClr val="CCFFFF"/>
          </a:solidFill>
          <a:ln w="38100">
            <a:solidFill>
              <a:schemeClr val="tx1"/>
            </a:solidFill>
            <a:prstDash val="dash"/>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G</a:t>
            </a:r>
          </a:p>
        </p:txBody>
      </p:sp>
      <p:sp>
        <p:nvSpPr>
          <p:cNvPr id="270349" name="Oval 13"/>
          <p:cNvSpPr>
            <a:spLocks noChangeArrowheads="1"/>
          </p:cNvSpPr>
          <p:nvPr/>
        </p:nvSpPr>
        <p:spPr bwMode="auto">
          <a:xfrm>
            <a:off x="37338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I</a:t>
            </a:r>
          </a:p>
        </p:txBody>
      </p:sp>
      <p:sp>
        <p:nvSpPr>
          <p:cNvPr id="270350" name="Oval 14"/>
          <p:cNvSpPr>
            <a:spLocks noChangeArrowheads="1"/>
          </p:cNvSpPr>
          <p:nvPr/>
        </p:nvSpPr>
        <p:spPr bwMode="auto">
          <a:xfrm>
            <a:off x="5486400" y="41148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K</a:t>
            </a:r>
          </a:p>
        </p:txBody>
      </p:sp>
      <p:sp>
        <p:nvSpPr>
          <p:cNvPr id="270351" name="Line 15"/>
          <p:cNvSpPr>
            <a:spLocks noChangeShapeType="1"/>
          </p:cNvSpPr>
          <p:nvPr/>
        </p:nvSpPr>
        <p:spPr bwMode="auto">
          <a:xfrm flipV="1">
            <a:off x="1981200" y="3352800"/>
            <a:ext cx="304800" cy="3048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2" name="Line 16"/>
          <p:cNvSpPr>
            <a:spLocks noChangeShapeType="1"/>
          </p:cNvSpPr>
          <p:nvPr/>
        </p:nvSpPr>
        <p:spPr bwMode="auto">
          <a:xfrm flipV="1">
            <a:off x="2743200" y="2743200"/>
            <a:ext cx="45720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3" name="Line 17"/>
          <p:cNvSpPr>
            <a:spLocks noChangeShapeType="1"/>
          </p:cNvSpPr>
          <p:nvPr/>
        </p:nvSpPr>
        <p:spPr bwMode="auto">
          <a:xfrm>
            <a:off x="2057400" y="3962400"/>
            <a:ext cx="6858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4" name="Line 18"/>
          <p:cNvSpPr>
            <a:spLocks noChangeShapeType="1"/>
          </p:cNvSpPr>
          <p:nvPr/>
        </p:nvSpPr>
        <p:spPr bwMode="auto">
          <a:xfrm>
            <a:off x="2667000" y="3429000"/>
            <a:ext cx="228600" cy="4572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5" name="Line 19"/>
          <p:cNvSpPr>
            <a:spLocks noChangeShapeType="1"/>
          </p:cNvSpPr>
          <p:nvPr/>
        </p:nvSpPr>
        <p:spPr bwMode="auto">
          <a:xfrm flipH="1">
            <a:off x="3124200" y="3581400"/>
            <a:ext cx="533400" cy="3810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6" name="Line 20"/>
          <p:cNvSpPr>
            <a:spLocks noChangeShapeType="1"/>
          </p:cNvSpPr>
          <p:nvPr/>
        </p:nvSpPr>
        <p:spPr bwMode="auto">
          <a:xfrm flipH="1">
            <a:off x="3962400" y="2895600"/>
            <a:ext cx="2286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7" name="Line 21"/>
          <p:cNvSpPr>
            <a:spLocks noChangeShapeType="1"/>
          </p:cNvSpPr>
          <p:nvPr/>
        </p:nvSpPr>
        <p:spPr bwMode="auto">
          <a:xfrm>
            <a:off x="4724400" y="2743200"/>
            <a:ext cx="457200" cy="1524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58" name="Line 22"/>
          <p:cNvSpPr>
            <a:spLocks noChangeShapeType="1"/>
          </p:cNvSpPr>
          <p:nvPr/>
        </p:nvSpPr>
        <p:spPr bwMode="auto">
          <a:xfrm flipH="1">
            <a:off x="5029200" y="32766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59" name="Line 23"/>
          <p:cNvSpPr>
            <a:spLocks noChangeShapeType="1"/>
          </p:cNvSpPr>
          <p:nvPr/>
        </p:nvSpPr>
        <p:spPr bwMode="auto">
          <a:xfrm flipH="1">
            <a:off x="4191000" y="41148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0" name="Line 24"/>
          <p:cNvSpPr>
            <a:spLocks noChangeShapeType="1"/>
          </p:cNvSpPr>
          <p:nvPr/>
        </p:nvSpPr>
        <p:spPr bwMode="auto">
          <a:xfrm>
            <a:off x="4114800" y="3505200"/>
            <a:ext cx="457200" cy="228600"/>
          </a:xfrm>
          <a:prstGeom prst="line">
            <a:avLst/>
          </a:prstGeom>
          <a:noFill/>
          <a:ln w="381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0361" name="Line 25"/>
          <p:cNvSpPr>
            <a:spLocks noChangeShapeType="1"/>
          </p:cNvSpPr>
          <p:nvPr/>
        </p:nvSpPr>
        <p:spPr bwMode="auto">
          <a:xfrm>
            <a:off x="3200400" y="4343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2" name="Line 26"/>
          <p:cNvSpPr>
            <a:spLocks noChangeShapeType="1"/>
          </p:cNvSpPr>
          <p:nvPr/>
        </p:nvSpPr>
        <p:spPr bwMode="auto">
          <a:xfrm>
            <a:off x="5638800" y="32004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3" name="Line 27"/>
          <p:cNvSpPr>
            <a:spLocks noChangeShapeType="1"/>
          </p:cNvSpPr>
          <p:nvPr/>
        </p:nvSpPr>
        <p:spPr bwMode="auto">
          <a:xfrm>
            <a:off x="5105400" y="4114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4" name="Line 28"/>
          <p:cNvSpPr>
            <a:spLocks noChangeShapeType="1"/>
          </p:cNvSpPr>
          <p:nvPr/>
        </p:nvSpPr>
        <p:spPr bwMode="auto">
          <a:xfrm>
            <a:off x="6477000" y="3733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5" name="Line 29"/>
          <p:cNvSpPr>
            <a:spLocks noChangeShapeType="1"/>
          </p:cNvSpPr>
          <p:nvPr/>
        </p:nvSpPr>
        <p:spPr bwMode="auto">
          <a:xfrm flipH="1">
            <a:off x="6096000" y="4267200"/>
            <a:ext cx="609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6" name="Line 30"/>
          <p:cNvSpPr>
            <a:spLocks noChangeShapeType="1"/>
          </p:cNvSpPr>
          <p:nvPr/>
        </p:nvSpPr>
        <p:spPr bwMode="auto">
          <a:xfrm flipH="1">
            <a:off x="3733800" y="25908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7" name="Line 31"/>
          <p:cNvSpPr>
            <a:spLocks noChangeShapeType="1"/>
          </p:cNvSpPr>
          <p:nvPr/>
        </p:nvSpPr>
        <p:spPr bwMode="auto">
          <a:xfrm>
            <a:off x="3505200" y="2895600"/>
            <a:ext cx="15240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8" name="Line 32"/>
          <p:cNvSpPr>
            <a:spLocks noChangeShapeType="1"/>
          </p:cNvSpPr>
          <p:nvPr/>
        </p:nvSpPr>
        <p:spPr bwMode="auto">
          <a:xfrm flipH="1">
            <a:off x="4114800" y="2971800"/>
            <a:ext cx="228600" cy="228600"/>
          </a:xfrm>
          <a:prstGeom prst="line">
            <a:avLst/>
          </a:prstGeom>
          <a:noFill/>
          <a:ln w="38100">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69" name="Oval 37"/>
          <p:cNvSpPr>
            <a:spLocks noChangeArrowheads="1"/>
          </p:cNvSpPr>
          <p:nvPr/>
        </p:nvSpPr>
        <p:spPr bwMode="auto">
          <a:xfrm>
            <a:off x="69342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M</a:t>
            </a:r>
          </a:p>
        </p:txBody>
      </p:sp>
      <p:sp>
        <p:nvSpPr>
          <p:cNvPr id="270370" name="Line 38"/>
          <p:cNvSpPr>
            <a:spLocks noChangeShapeType="1"/>
          </p:cNvSpPr>
          <p:nvPr/>
        </p:nvSpPr>
        <p:spPr bwMode="auto">
          <a:xfrm flipV="1">
            <a:off x="6553200" y="33528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71" name="Oval 39"/>
          <p:cNvSpPr>
            <a:spLocks noChangeArrowheads="1"/>
          </p:cNvSpPr>
          <p:nvPr/>
        </p:nvSpPr>
        <p:spPr bwMode="auto">
          <a:xfrm>
            <a:off x="7391400" y="44196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N</a:t>
            </a:r>
          </a:p>
        </p:txBody>
      </p:sp>
      <p:sp>
        <p:nvSpPr>
          <p:cNvPr id="270372" name="Line 40"/>
          <p:cNvSpPr>
            <a:spLocks noChangeShapeType="1"/>
          </p:cNvSpPr>
          <p:nvPr/>
        </p:nvSpPr>
        <p:spPr bwMode="auto">
          <a:xfrm>
            <a:off x="7239000" y="44196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0373" name="Oval 41"/>
          <p:cNvSpPr>
            <a:spLocks noChangeArrowheads="1"/>
          </p:cNvSpPr>
          <p:nvPr/>
        </p:nvSpPr>
        <p:spPr bwMode="auto">
          <a:xfrm>
            <a:off x="7848600" y="3048000"/>
            <a:ext cx="609600" cy="609600"/>
          </a:xfrm>
          <a:prstGeom prst="ellipse">
            <a:avLst/>
          </a:prstGeom>
          <a:solidFill>
            <a:srgbClr val="FFFF66"/>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000" b="1">
                <a:solidFill>
                  <a:srgbClr val="000000"/>
                </a:solidFill>
              </a:rPr>
              <a:t>L</a:t>
            </a:r>
          </a:p>
        </p:txBody>
      </p:sp>
      <p:sp>
        <p:nvSpPr>
          <p:cNvPr id="270374" name="Line 42"/>
          <p:cNvSpPr>
            <a:spLocks noChangeShapeType="1"/>
          </p:cNvSpPr>
          <p:nvPr/>
        </p:nvSpPr>
        <p:spPr bwMode="auto">
          <a:xfrm>
            <a:off x="7543800" y="3352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7179" name="Text Box 43"/>
          <p:cNvSpPr txBox="1">
            <a:spLocks noChangeArrowheads="1"/>
          </p:cNvSpPr>
          <p:nvPr/>
        </p:nvSpPr>
        <p:spPr bwMode="auto">
          <a:xfrm>
            <a:off x="744538" y="5219700"/>
            <a:ext cx="83772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3333CC"/>
              </a:buClr>
              <a:buSzPct val="75000"/>
              <a:buFont typeface="Wingdings" charset="2"/>
              <a:buChar char="q"/>
            </a:pPr>
            <a:r>
              <a:rPr lang="en-US" altLang="x-none" sz="2000" b="1" dirty="0">
                <a:solidFill>
                  <a:srgbClr val="000000"/>
                </a:solidFill>
              </a:rPr>
              <a:t> </a:t>
            </a:r>
            <a:r>
              <a:rPr lang="en-US" altLang="zh-CN" sz="2000" dirty="0">
                <a:solidFill>
                  <a:srgbClr val="000000"/>
                </a:solidFill>
                <a:latin typeface="Comic Sans MS" charset="0"/>
                <a:ea typeface="宋体" charset="-122"/>
              </a:rPr>
              <a:t>Each node should keep track of </a:t>
            </a:r>
            <a:r>
              <a:rPr lang="en-US" altLang="zh-CN" sz="2000" dirty="0">
                <a:solidFill>
                  <a:schemeClr val="accent6"/>
                </a:solidFill>
                <a:latin typeface="Comic Sans MS" charset="0"/>
                <a:ea typeface="宋体" charset="-122"/>
              </a:rPr>
              <a:t>forwarding state</a:t>
            </a:r>
            <a:r>
              <a:rPr lang="en-US" altLang="zh-CN" sz="2000" dirty="0">
                <a:solidFill>
                  <a:srgbClr val="000000"/>
                </a:solidFill>
                <a:latin typeface="Comic Sans MS" charset="0"/>
                <a:ea typeface="宋体" charset="-122"/>
              </a:rPr>
              <a:t> to avoid loop !</a:t>
            </a:r>
          </a:p>
          <a:p>
            <a:pPr lvl="1" eaLnBrk="1" hangingPunct="1">
              <a:buClr>
                <a:srgbClr val="3333CC"/>
              </a:buClr>
              <a:buSzPct val="75000"/>
              <a:buFont typeface="Wingdings" charset="2"/>
              <a:buChar char="¦"/>
            </a:pPr>
            <a:r>
              <a:rPr lang="en-US" altLang="zh-CN" sz="2000" dirty="0">
                <a:solidFill>
                  <a:srgbClr val="000000"/>
                </a:solidFill>
                <a:latin typeface="Comic Sans MS" charset="0"/>
                <a:ea typeface="宋体" charset="-122"/>
              </a:rPr>
              <a:t> node state: nodes keep state (which will time out---soft state)</a:t>
            </a:r>
          </a:p>
          <a:p>
            <a:pPr lvl="1" eaLnBrk="1" hangingPunct="1">
              <a:buClr>
                <a:srgbClr val="3333CC"/>
              </a:buClr>
              <a:buSzPct val="75000"/>
              <a:buFont typeface="Wingdings" charset="2"/>
              <a:buChar char="¦"/>
            </a:pPr>
            <a:r>
              <a:rPr lang="en-US" altLang="zh-CN" sz="2000" dirty="0">
                <a:solidFill>
                  <a:srgbClr val="000000"/>
                </a:solidFill>
                <a:latin typeface="Comic Sans MS" charset="0"/>
                <a:ea typeface="宋体" charset="-122"/>
              </a:rPr>
              <a:t> packet state: carry the state in the query, i.e. carry a list </a:t>
            </a:r>
            <a:br>
              <a:rPr lang="en-US" altLang="zh-CN" sz="2000" dirty="0">
                <a:solidFill>
                  <a:srgbClr val="000000"/>
                </a:solidFill>
                <a:latin typeface="Comic Sans MS" charset="0"/>
                <a:ea typeface="宋体" charset="-122"/>
              </a:rPr>
            </a:br>
            <a:r>
              <a:rPr lang="en-US" altLang="zh-CN" sz="2000" dirty="0">
                <a:solidFill>
                  <a:srgbClr val="000000"/>
                </a:solidFill>
                <a:latin typeface="Comic Sans MS" charset="0"/>
                <a:ea typeface="宋体" charset="-122"/>
              </a:rPr>
              <a:t>   of visited nodes </a:t>
            </a:r>
            <a:endParaRPr lang="en-US" altLang="x-none" sz="2000" dirty="0">
              <a:solidFill>
                <a:srgbClr val="000000"/>
              </a:solidFill>
              <a:latin typeface="Comic Sans MS" charset="0"/>
            </a:endParaRPr>
          </a:p>
        </p:txBody>
      </p:sp>
    </p:spTree>
    <p:extLst>
      <p:ext uri="{BB962C8B-B14F-4D97-AF65-F5344CB8AC3E}">
        <p14:creationId xmlns:p14="http://schemas.microsoft.com/office/powerpoint/2010/main" val="1881355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7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1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7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7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AD3FDF-3D91-7B46-B133-CE5DEBC45D14}" type="slidenum">
              <a:rPr lang="en-US" altLang="x-none" sz="1400">
                <a:solidFill>
                  <a:srgbClr val="000000"/>
                </a:solidFill>
                <a:latin typeface="Times New Roman" charset="0"/>
              </a:rPr>
              <a:pPr eaLnBrk="1" hangingPunct="1"/>
              <a:t>74</a:t>
            </a:fld>
            <a:endParaRPr lang="en-US" altLang="x-none" sz="1400">
              <a:solidFill>
                <a:srgbClr val="000000"/>
              </a:solidFill>
              <a:latin typeface="Times New Roman" charset="0"/>
            </a:endParaRPr>
          </a:p>
        </p:txBody>
      </p:sp>
      <p:sp>
        <p:nvSpPr>
          <p:cNvPr id="272386" name="Rectangle 2"/>
          <p:cNvSpPr>
            <a:spLocks noGrp="1" noChangeArrowheads="1"/>
          </p:cNvSpPr>
          <p:nvPr>
            <p:ph type="title"/>
          </p:nvPr>
        </p:nvSpPr>
        <p:spPr/>
        <p:txBody>
          <a:bodyPr/>
          <a:lstStyle/>
          <a:p>
            <a:r>
              <a:rPr lang="en-US" altLang="x-none" sz="3600" dirty="0">
                <a:ea typeface="ＭＳ Ｐゴシック" charset="-128"/>
              </a:rPr>
              <a:t>Decentralized </a:t>
            </a:r>
            <a:r>
              <a:rPr lang="en-US" altLang="zh-CN" sz="3600" dirty="0">
                <a:ea typeface="宋体" charset="-122"/>
              </a:rPr>
              <a:t>F</a:t>
            </a:r>
            <a:r>
              <a:rPr lang="en-US" altLang="x-none" sz="3600" dirty="0">
                <a:ea typeface="ＭＳ Ｐゴシック" charset="-128"/>
              </a:rPr>
              <a:t>looding Example: Gnutella</a:t>
            </a:r>
          </a:p>
        </p:txBody>
      </p:sp>
      <p:sp>
        <p:nvSpPr>
          <p:cNvPr id="272387" name="Rectangle 3"/>
          <p:cNvSpPr>
            <a:spLocks noGrp="1" noChangeArrowheads="1"/>
          </p:cNvSpPr>
          <p:nvPr>
            <p:ph type="body" idx="1"/>
          </p:nvPr>
        </p:nvSpPr>
        <p:spPr>
          <a:xfrm>
            <a:off x="533400" y="1600200"/>
            <a:ext cx="7916863" cy="4648200"/>
          </a:xfrm>
        </p:spPr>
        <p:txBody>
          <a:bodyPr/>
          <a:lstStyle/>
          <a:p>
            <a:pPr>
              <a:lnSpc>
                <a:spcPct val="90000"/>
              </a:lnSpc>
              <a:buFont typeface="Wingdings" pitchFamily="2" charset="2"/>
              <a:buChar char="q"/>
            </a:pPr>
            <a:r>
              <a:rPr lang="en-US" altLang="x-none" sz="2400" dirty="0">
                <a:ea typeface="ＭＳ Ｐゴシック" charset="-128"/>
              </a:rPr>
              <a:t>Basic message header</a:t>
            </a:r>
            <a:endParaRPr lang="en-US" altLang="zh-CN" sz="2400" dirty="0">
              <a:ea typeface="宋体" charset="-122"/>
            </a:endParaRPr>
          </a:p>
          <a:p>
            <a:pPr lvl="1">
              <a:lnSpc>
                <a:spcPct val="90000"/>
              </a:lnSpc>
              <a:buFont typeface="Courier New" panose="02070309020205020404" pitchFamily="49" charset="0"/>
              <a:buChar char="o"/>
            </a:pPr>
            <a:r>
              <a:rPr lang="en-US" altLang="x-none" sz="2000" dirty="0">
                <a:ea typeface="ＭＳ Ｐゴシック" charset="-128"/>
              </a:rPr>
              <a:t>Unique ID, TTL, Hops</a:t>
            </a:r>
            <a:endParaRPr lang="en-US" altLang="zh-CN" sz="2000" dirty="0">
              <a:ea typeface="宋体" charset="-122"/>
            </a:endParaRPr>
          </a:p>
          <a:p>
            <a:pPr lvl="1">
              <a:lnSpc>
                <a:spcPct val="90000"/>
              </a:lnSpc>
            </a:pPr>
            <a:endParaRPr lang="en-US" altLang="x-none" sz="2000" dirty="0">
              <a:ea typeface="ＭＳ Ｐゴシック" charset="-128"/>
            </a:endParaRPr>
          </a:p>
          <a:p>
            <a:pPr>
              <a:lnSpc>
                <a:spcPct val="90000"/>
              </a:lnSpc>
              <a:buFont typeface="Wingdings" pitchFamily="2" charset="2"/>
              <a:buChar char="q"/>
            </a:pPr>
            <a:r>
              <a:rPr lang="en-US" altLang="x-none" sz="2400" dirty="0">
                <a:ea typeface="ＭＳ Ｐゴシック" charset="-128"/>
              </a:rPr>
              <a:t>Message types</a:t>
            </a:r>
            <a:endParaRPr lang="en-US" altLang="zh-CN" sz="2400" dirty="0">
              <a:ea typeface="宋体" charset="-122"/>
            </a:endParaRPr>
          </a:p>
          <a:p>
            <a:pPr lvl="1">
              <a:lnSpc>
                <a:spcPct val="90000"/>
              </a:lnSpc>
              <a:buFont typeface="Courier New" panose="02070309020205020404" pitchFamily="49" charset="0"/>
              <a:buChar char="o"/>
            </a:pPr>
            <a:r>
              <a:rPr lang="en-US" altLang="x-none" sz="2000" dirty="0">
                <a:ea typeface="ＭＳ Ｐゴシック" charset="-128"/>
              </a:rPr>
              <a:t>Ping – probes network for other </a:t>
            </a:r>
            <a:r>
              <a:rPr lang="en-US" altLang="x-none" sz="2000" dirty="0" err="1">
                <a:ea typeface="ＭＳ Ｐゴシック" charset="-128"/>
              </a:rPr>
              <a:t>servents</a:t>
            </a:r>
            <a:endParaRPr lang="en-US" altLang="zh-CN" sz="2000" dirty="0">
              <a:ea typeface="宋体" charset="-122"/>
            </a:endParaRPr>
          </a:p>
          <a:p>
            <a:pPr lvl="1">
              <a:lnSpc>
                <a:spcPct val="90000"/>
              </a:lnSpc>
              <a:buFont typeface="Courier New" panose="02070309020205020404" pitchFamily="49" charset="0"/>
              <a:buChar char="o"/>
            </a:pPr>
            <a:r>
              <a:rPr lang="en-US" altLang="x-none" sz="2000" dirty="0">
                <a:ea typeface="ＭＳ Ｐゴシック" charset="-128"/>
              </a:rPr>
              <a:t>Pong – response to ping, contains IP </a:t>
            </a:r>
            <a:r>
              <a:rPr lang="en-US" altLang="x-none" sz="2000" dirty="0" err="1">
                <a:ea typeface="ＭＳ Ｐゴシック" charset="-128"/>
              </a:rPr>
              <a:t>addr</a:t>
            </a:r>
            <a:r>
              <a:rPr lang="en-US" altLang="x-none" sz="2000" dirty="0">
                <a:ea typeface="ＭＳ Ｐゴシック" charset="-128"/>
              </a:rPr>
              <a:t>, # of files, etc.</a:t>
            </a:r>
            <a:endParaRPr lang="en-US" altLang="zh-CN" sz="2000" dirty="0">
              <a:ea typeface="宋体" charset="-122"/>
            </a:endParaRPr>
          </a:p>
          <a:p>
            <a:pPr lvl="1">
              <a:lnSpc>
                <a:spcPct val="90000"/>
              </a:lnSpc>
              <a:buFont typeface="Courier New" panose="02070309020205020404" pitchFamily="49" charset="0"/>
              <a:buChar char="o"/>
            </a:pPr>
            <a:endParaRPr lang="en-US" altLang="zh-CN" sz="2000" dirty="0">
              <a:ea typeface="宋体" charset="-122"/>
            </a:endParaRPr>
          </a:p>
          <a:p>
            <a:pPr lvl="1">
              <a:lnSpc>
                <a:spcPct val="90000"/>
              </a:lnSpc>
              <a:buFont typeface="Courier New" panose="02070309020205020404" pitchFamily="49" charset="0"/>
              <a:buChar char="o"/>
            </a:pPr>
            <a:r>
              <a:rPr lang="en-US" altLang="x-none" sz="2000" dirty="0">
                <a:ea typeface="ＭＳ Ｐゴシック" charset="-128"/>
              </a:rPr>
              <a:t>Query – search criteria + speed requirement of </a:t>
            </a:r>
            <a:r>
              <a:rPr lang="en-US" altLang="x-none" sz="2000" dirty="0" err="1">
                <a:ea typeface="ＭＳ Ｐゴシック" charset="-128"/>
              </a:rPr>
              <a:t>servent</a:t>
            </a:r>
            <a:endParaRPr lang="en-US" altLang="zh-CN" sz="2000" dirty="0">
              <a:ea typeface="宋体" charset="-122"/>
            </a:endParaRPr>
          </a:p>
          <a:p>
            <a:pPr lvl="1">
              <a:lnSpc>
                <a:spcPct val="90000"/>
              </a:lnSpc>
              <a:buFont typeface="Courier New" panose="02070309020205020404" pitchFamily="49" charset="0"/>
              <a:buChar char="o"/>
            </a:pPr>
            <a:r>
              <a:rPr lang="en-US" altLang="x-none" sz="2000" dirty="0" err="1">
                <a:ea typeface="ＭＳ Ｐゴシック" charset="-128"/>
              </a:rPr>
              <a:t>QueryHit</a:t>
            </a:r>
            <a:r>
              <a:rPr lang="en-US" altLang="x-none" sz="2000" dirty="0">
                <a:ea typeface="ＭＳ Ｐゴシック" charset="-128"/>
              </a:rPr>
              <a:t> – successful response to Query, contains </a:t>
            </a:r>
            <a:r>
              <a:rPr lang="en-US" altLang="x-none" sz="2000" dirty="0" err="1">
                <a:ea typeface="ＭＳ Ｐゴシック" charset="-128"/>
              </a:rPr>
              <a:t>addr</a:t>
            </a:r>
            <a:r>
              <a:rPr lang="en-US" altLang="x-none" sz="2000" dirty="0">
                <a:ea typeface="ＭＳ Ｐゴシック" charset="-128"/>
              </a:rPr>
              <a:t> + port t</a:t>
            </a:r>
            <a:r>
              <a:rPr lang="en-US" altLang="zh-CN" sz="2000" dirty="0">
                <a:ea typeface="宋体" charset="-122"/>
              </a:rPr>
              <a:t>o </a:t>
            </a:r>
            <a:r>
              <a:rPr lang="en-US" altLang="x-none" sz="2000" dirty="0">
                <a:ea typeface="ＭＳ Ｐゴシック" charset="-128"/>
              </a:rPr>
              <a:t>transfer from, speed of </a:t>
            </a:r>
            <a:r>
              <a:rPr lang="en-US" altLang="x-none" sz="2000" dirty="0" err="1">
                <a:ea typeface="ＭＳ Ｐゴシック" charset="-128"/>
              </a:rPr>
              <a:t>servent</a:t>
            </a:r>
            <a:r>
              <a:rPr lang="en-US" altLang="x-none" sz="2000" dirty="0">
                <a:ea typeface="ＭＳ Ｐゴシック" charset="-128"/>
              </a:rPr>
              <a:t>, etc.</a:t>
            </a:r>
            <a:endParaRPr lang="en-US" altLang="zh-CN" sz="2000" dirty="0">
              <a:ea typeface="宋体" charset="-122"/>
            </a:endParaRPr>
          </a:p>
          <a:p>
            <a:pPr lvl="1">
              <a:lnSpc>
                <a:spcPct val="90000"/>
              </a:lnSpc>
              <a:buFont typeface="Courier New" panose="02070309020205020404" pitchFamily="49" charset="0"/>
              <a:buChar char="o"/>
            </a:pPr>
            <a:endParaRPr lang="en-US" altLang="x-none" sz="2000" dirty="0">
              <a:ea typeface="ＭＳ Ｐゴシック" charset="-128"/>
            </a:endParaRPr>
          </a:p>
          <a:p>
            <a:pPr lvl="1">
              <a:lnSpc>
                <a:spcPct val="90000"/>
              </a:lnSpc>
              <a:buFont typeface="Courier New" panose="02070309020205020404" pitchFamily="49" charset="0"/>
              <a:buChar char="o"/>
            </a:pPr>
            <a:r>
              <a:rPr lang="en-US" altLang="x-none" sz="2000" dirty="0">
                <a:ea typeface="ＭＳ Ｐゴシック" charset="-128"/>
              </a:rPr>
              <a:t>Ping, Query are </a:t>
            </a:r>
            <a:r>
              <a:rPr lang="en-US" altLang="x-none" sz="2000" dirty="0">
                <a:solidFill>
                  <a:schemeClr val="accent6"/>
                </a:solidFill>
                <a:ea typeface="ＭＳ Ｐゴシック" charset="-128"/>
              </a:rPr>
              <a:t>flooded</a:t>
            </a:r>
          </a:p>
          <a:p>
            <a:pPr lvl="1">
              <a:lnSpc>
                <a:spcPct val="90000"/>
              </a:lnSpc>
              <a:buFont typeface="Courier New" panose="02070309020205020404" pitchFamily="49" charset="0"/>
              <a:buChar char="o"/>
            </a:pPr>
            <a:r>
              <a:rPr lang="en-US" altLang="x-none" sz="2000" dirty="0" err="1">
                <a:ea typeface="ＭＳ Ｐゴシック" charset="-128"/>
              </a:rPr>
              <a:t>QueryHit</a:t>
            </a:r>
            <a:r>
              <a:rPr lang="en-US" altLang="x-none" sz="2000" dirty="0">
                <a:ea typeface="ＭＳ Ｐゴシック" charset="-128"/>
              </a:rPr>
              <a:t>, Pong: </a:t>
            </a:r>
            <a:r>
              <a:rPr lang="en-US" altLang="x-none" sz="2000" dirty="0">
                <a:solidFill>
                  <a:schemeClr val="accent6"/>
                </a:solidFill>
                <a:ea typeface="ＭＳ Ｐゴシック" charset="-128"/>
              </a:rPr>
              <a:t>reverse path </a:t>
            </a:r>
            <a:r>
              <a:rPr lang="en-US" altLang="x-none" sz="2000" dirty="0">
                <a:ea typeface="ＭＳ Ｐゴシック" charset="-128"/>
              </a:rPr>
              <a:t>of previous message</a:t>
            </a:r>
          </a:p>
        </p:txBody>
      </p:sp>
    </p:spTree>
    <p:extLst>
      <p:ext uri="{BB962C8B-B14F-4D97-AF65-F5344CB8AC3E}">
        <p14:creationId xmlns:p14="http://schemas.microsoft.com/office/powerpoint/2010/main" val="228572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6785D4-FF29-2D42-B8C9-5E66DB38935F}" type="slidenum">
              <a:rPr lang="en-US" altLang="x-none" sz="1400">
                <a:solidFill>
                  <a:srgbClr val="000000"/>
                </a:solidFill>
                <a:latin typeface="Times New Roman" charset="0"/>
              </a:rPr>
              <a:pPr eaLnBrk="1" hangingPunct="1"/>
              <a:t>75</a:t>
            </a:fld>
            <a:endParaRPr lang="en-US" altLang="x-none" sz="1400">
              <a:solidFill>
                <a:srgbClr val="000000"/>
              </a:solidFill>
              <a:latin typeface="Times New Roman" charset="0"/>
            </a:endParaRPr>
          </a:p>
        </p:txBody>
      </p:sp>
      <p:sp>
        <p:nvSpPr>
          <p:cNvPr id="274434" name="Rectangle 2"/>
          <p:cNvSpPr>
            <a:spLocks noGrp="1" noChangeArrowheads="1"/>
          </p:cNvSpPr>
          <p:nvPr>
            <p:ph type="title"/>
          </p:nvPr>
        </p:nvSpPr>
        <p:spPr>
          <a:xfrm>
            <a:off x="533400" y="157163"/>
            <a:ext cx="7772400" cy="1143000"/>
          </a:xfrm>
        </p:spPr>
        <p:txBody>
          <a:bodyPr/>
          <a:lstStyle/>
          <a:p>
            <a:r>
              <a:rPr lang="en-US" altLang="zh-CN" sz="3600" dirty="0">
                <a:ea typeface="宋体" charset="-122"/>
              </a:rPr>
              <a:t>Advantages and Disadvantages </a:t>
            </a:r>
            <a:br>
              <a:rPr lang="en-US" altLang="zh-CN" sz="3600" dirty="0">
                <a:ea typeface="宋体" charset="-122"/>
              </a:rPr>
            </a:br>
            <a:r>
              <a:rPr lang="en-US" altLang="zh-CN" sz="3600" dirty="0">
                <a:ea typeface="宋体" charset="-122"/>
              </a:rPr>
              <a:t>of Decentralized Flooding</a:t>
            </a:r>
            <a:endParaRPr lang="en-US" altLang="x-none" sz="3600" dirty="0">
              <a:ea typeface="ＭＳ Ｐゴシック" charset="-128"/>
            </a:endParaRPr>
          </a:p>
        </p:txBody>
      </p:sp>
      <p:sp>
        <p:nvSpPr>
          <p:cNvPr id="37892" name="Rectangle 3"/>
          <p:cNvSpPr>
            <a:spLocks noGrp="1" noChangeArrowheads="1"/>
          </p:cNvSpPr>
          <p:nvPr>
            <p:ph type="body" idx="1"/>
          </p:nvPr>
        </p:nvSpPr>
        <p:spPr/>
        <p:txBody>
          <a:bodyPr/>
          <a:lstStyle/>
          <a:p>
            <a:pPr>
              <a:buFont typeface="Wingdings" pitchFamily="2" charset="2"/>
              <a:buChar char="q"/>
            </a:pPr>
            <a:r>
              <a:rPr lang="en-US" altLang="x-none" sz="2400" dirty="0">
                <a:ea typeface="ＭＳ Ｐゴシック" charset="-128"/>
              </a:rPr>
              <a:t>Advantages:</a:t>
            </a:r>
            <a:endParaRPr lang="en-US" altLang="zh-CN" sz="2400" dirty="0">
              <a:ea typeface="宋体" charset="-122"/>
            </a:endParaRPr>
          </a:p>
          <a:p>
            <a:pPr lvl="1">
              <a:buFont typeface="Courier New" panose="02070309020205020404" pitchFamily="49" charset="0"/>
              <a:buChar char="o"/>
            </a:pPr>
            <a:r>
              <a:rPr lang="en-US" altLang="zh-CN" sz="2000" dirty="0">
                <a:ea typeface="宋体" charset="-122"/>
              </a:rPr>
              <a:t>t</a:t>
            </a:r>
            <a:r>
              <a:rPr lang="en-US" altLang="x-none" sz="2000" dirty="0">
                <a:ea typeface="ＭＳ Ｐゴシック" charset="-128"/>
              </a:rPr>
              <a:t>otally decentralized, highly robust</a:t>
            </a:r>
            <a:endParaRPr lang="en-US" altLang="zh-CN" sz="2000" dirty="0">
              <a:ea typeface="宋体" charset="-122"/>
            </a:endParaRPr>
          </a:p>
          <a:p>
            <a:pPr lvl="1"/>
            <a:endParaRPr lang="en-US" altLang="x-none" sz="2000" dirty="0">
              <a:ea typeface="ＭＳ Ｐゴシック" charset="-128"/>
            </a:endParaRPr>
          </a:p>
          <a:p>
            <a:pPr lvl="1"/>
            <a:endParaRPr lang="en-US" altLang="x-none" sz="2000" dirty="0">
              <a:ea typeface="ＭＳ Ｐゴシック" charset="-128"/>
            </a:endParaRPr>
          </a:p>
          <a:p>
            <a:pPr>
              <a:buFont typeface="Wingdings" pitchFamily="2" charset="2"/>
              <a:buChar char="q"/>
            </a:pPr>
            <a:r>
              <a:rPr lang="en-US" altLang="x-none" sz="2400" dirty="0">
                <a:ea typeface="ＭＳ Ｐゴシック" charset="-128"/>
              </a:rPr>
              <a:t>Disadvantages:</a:t>
            </a:r>
          </a:p>
          <a:p>
            <a:pPr lvl="1">
              <a:buFont typeface="Courier New" panose="02070309020205020404" pitchFamily="49" charset="0"/>
              <a:buChar char="o"/>
            </a:pPr>
            <a:r>
              <a:rPr lang="en-US" altLang="zh-CN" sz="2000" dirty="0">
                <a:ea typeface="宋体" charset="-122"/>
              </a:rPr>
              <a:t>n</a:t>
            </a:r>
            <a:r>
              <a:rPr lang="en-US" altLang="x-none" sz="2000" dirty="0">
                <a:ea typeface="ＭＳ Ｐゴシック" charset="-128"/>
              </a:rPr>
              <a:t>ot scalable; the entire network can be swamped with flood request</a:t>
            </a:r>
            <a:r>
              <a:rPr lang="en-US" altLang="zh-CN" sz="2000" dirty="0">
                <a:ea typeface="宋体" charset="-122"/>
              </a:rPr>
              <a:t>s</a:t>
            </a:r>
          </a:p>
          <a:p>
            <a:pPr lvl="1">
              <a:buFont typeface="Courier New" panose="02070309020205020404" pitchFamily="49" charset="0"/>
              <a:buChar char="o"/>
            </a:pPr>
            <a:r>
              <a:rPr lang="en-US" altLang="x-none" sz="2000" dirty="0">
                <a:ea typeface="ＭＳ Ｐゴシック" charset="-128"/>
              </a:rPr>
              <a:t>to</a:t>
            </a:r>
            <a:r>
              <a:rPr lang="en-US" altLang="zh-CN" sz="2000" dirty="0">
                <a:ea typeface="宋体" charset="-122"/>
              </a:rPr>
              <a:t> </a:t>
            </a:r>
            <a:r>
              <a:rPr lang="en-US" altLang="x-none" sz="2000" dirty="0">
                <a:ea typeface="ＭＳ Ｐゴシック" charset="-128"/>
              </a:rPr>
              <a:t>alleviate this problem, each request has a TTL</a:t>
            </a:r>
            <a:r>
              <a:rPr lang="zh-CN" altLang="en-US" sz="2000" dirty="0">
                <a:ea typeface="ＭＳ Ｐゴシック" charset="-128"/>
              </a:rPr>
              <a:t> </a:t>
            </a:r>
            <a:r>
              <a:rPr lang="en-US" altLang="zh-CN" sz="2000" dirty="0">
                <a:ea typeface="ＭＳ Ｐゴシック" charset="-128"/>
              </a:rPr>
              <a:t>(time-to-live)</a:t>
            </a:r>
            <a:r>
              <a:rPr lang="en-US" altLang="zh-CN" sz="2000" dirty="0">
                <a:ea typeface="宋体" charset="-122"/>
              </a:rPr>
              <a:t> to limit the scope</a:t>
            </a:r>
          </a:p>
          <a:p>
            <a:pPr lvl="2"/>
            <a:r>
              <a:rPr lang="en-US" altLang="zh-CN" sz="1800" dirty="0">
                <a:ea typeface="宋体" charset="-122"/>
              </a:rPr>
              <a:t>each query has an initial TTL, and each node forwarding it reduces it by one; if TTL reaches 0, the query is dropped (consequence?)</a:t>
            </a:r>
            <a:endParaRPr lang="en-US" altLang="x-none" sz="1800" dirty="0">
              <a:ea typeface="ＭＳ Ｐゴシック" charset="-128"/>
            </a:endParaRPr>
          </a:p>
          <a:p>
            <a:pPr lvl="1"/>
            <a:endParaRPr lang="en-US" altLang="x-none" sz="2000" dirty="0">
              <a:ea typeface="ＭＳ Ｐゴシック" charset="-128"/>
            </a:endParaRPr>
          </a:p>
        </p:txBody>
      </p:sp>
    </p:spTree>
    <p:extLst>
      <p:ext uri="{BB962C8B-B14F-4D97-AF65-F5344CB8AC3E}">
        <p14:creationId xmlns:p14="http://schemas.microsoft.com/office/powerpoint/2010/main" val="417347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89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Outline</a:t>
            </a:r>
          </a:p>
        </p:txBody>
      </p:sp>
      <p:sp>
        <p:nvSpPr>
          <p:cNvPr id="82946" name="Content Placeholder 2"/>
          <p:cNvSpPr>
            <a:spLocks noGrp="1"/>
          </p:cNvSpPr>
          <p:nvPr>
            <p:ph idx="1"/>
          </p:nvPr>
        </p:nvSpPr>
        <p:spPr/>
        <p:txBody>
          <a:bodyPr/>
          <a:lstStyle/>
          <a:p>
            <a:pPr>
              <a:buFont typeface="Wingdings" charset="2"/>
              <a:buChar char="q"/>
            </a:pPr>
            <a:r>
              <a:rPr lang="en-US" altLang="x-none" dirty="0">
                <a:ea typeface="ＭＳ Ｐゴシック" charset="-128"/>
              </a:rPr>
              <a:t>Admin and recap</a:t>
            </a:r>
          </a:p>
          <a:p>
            <a:pPr>
              <a:buFont typeface="Wingdings" charset="2"/>
              <a:buChar char="q"/>
            </a:pPr>
            <a:r>
              <a:rPr lang="en-US" altLang="x-none" dirty="0">
                <a:ea typeface="ＭＳ Ｐゴシック" charset="-128"/>
              </a:rPr>
              <a:t>M</a:t>
            </a:r>
            <a:r>
              <a:rPr lang="en-US" altLang="zh-CN" dirty="0">
                <a:ea typeface="ＭＳ Ｐゴシック" charset="-128"/>
              </a:rPr>
              <a:t>ultiple</a:t>
            </a:r>
            <a:r>
              <a:rPr lang="zh-CN" altLang="en-US" dirty="0">
                <a:ea typeface="ＭＳ Ｐゴシック" charset="-128"/>
              </a:rPr>
              <a:t> </a:t>
            </a:r>
            <a:r>
              <a:rPr lang="en-US" altLang="zh-CN" dirty="0">
                <a:ea typeface="ＭＳ Ｐゴシック" charset="-128"/>
              </a:rPr>
              <a:t>servers</a:t>
            </a:r>
            <a:endParaRPr lang="en-US" altLang="x-none" dirty="0">
              <a:ea typeface="ＭＳ Ｐゴシック" charset="-128"/>
            </a:endParaRPr>
          </a:p>
          <a:p>
            <a:pPr>
              <a:buFont typeface="Wingdings" charset="2"/>
              <a:buChar char="q"/>
            </a:pPr>
            <a:r>
              <a:rPr lang="en-US" altLang="x-none" dirty="0">
                <a:ea typeface="ＭＳ Ｐゴシック" charset="-128"/>
              </a:rPr>
              <a:t>Application overlays (distributed network applications) to</a:t>
            </a:r>
          </a:p>
          <a:p>
            <a:pPr lvl="1">
              <a:buFont typeface="Courier New" charset="0"/>
              <a:buChar char="o"/>
            </a:pPr>
            <a:r>
              <a:rPr lang="en-US" altLang="x-none" dirty="0">
                <a:ea typeface="ＭＳ Ｐゴシック" charset="-128"/>
              </a:rPr>
              <a:t>scale bandwidth/resource (</a:t>
            </a:r>
            <a:r>
              <a:rPr lang="en-US" altLang="x-none" dirty="0" err="1">
                <a:ea typeface="ＭＳ Ｐゴシック" charset="-128"/>
              </a:rPr>
              <a:t>BitTorrent</a:t>
            </a:r>
            <a:r>
              <a:rPr lang="en-US" altLang="x-none" dirty="0">
                <a:ea typeface="ＭＳ Ｐゴシック" charset="-128"/>
              </a:rPr>
              <a:t>)</a:t>
            </a:r>
          </a:p>
          <a:p>
            <a:pPr lvl="1">
              <a:buFont typeface="Courier New" charset="0"/>
              <a:buChar char="o"/>
            </a:pPr>
            <a:r>
              <a:rPr lang="en-US" altLang="x-none" dirty="0">
                <a:ea typeface="ＭＳ Ｐゴシック" charset="-128"/>
              </a:rPr>
              <a:t>distribute content lookup (Freenet, DHT)</a:t>
            </a:r>
          </a:p>
          <a:p>
            <a:pPr lvl="2">
              <a:buFont typeface="Courier New" charset="0"/>
              <a:buChar char="o"/>
            </a:pPr>
            <a:r>
              <a:rPr lang="en-US" altLang="x-none" dirty="0">
                <a:latin typeface="Comic Sans MS" charset="0"/>
              </a:rPr>
              <a:t>distributed flooding</a:t>
            </a:r>
          </a:p>
          <a:p>
            <a:pPr lvl="2">
              <a:buFont typeface="Courier New" charset="0"/>
              <a:buChar char="o"/>
            </a:pPr>
            <a:r>
              <a:rPr lang="en-US" altLang="x-none" dirty="0">
                <a:latin typeface="Comic Sans MS" charset="0"/>
              </a:rPr>
              <a:t>distributed routing search</a:t>
            </a:r>
          </a:p>
        </p:txBody>
      </p:sp>
      <p:sp>
        <p:nvSpPr>
          <p:cNvPr id="82947" name="Slide Number Placeholder 3"/>
          <p:cNvSpPr>
            <a:spLocks noGrp="1"/>
          </p:cNvSpPr>
          <p:nvPr>
            <p:ph type="sldNum" sz="quarter" idx="4294967295"/>
          </p:nvPr>
        </p:nvSpPr>
        <p:spPr>
          <a:xfrm>
            <a:off x="5187950" y="6386513"/>
            <a:ext cx="3956050" cy="455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84E7CC-9B5C-CA41-B941-367D7F84C09E}" type="slidenum">
              <a:rPr lang="en-US" altLang="x-none" sz="1400">
                <a:solidFill>
                  <a:srgbClr val="000000"/>
                </a:solidFill>
                <a:latin typeface="Comic Sans MS" charset="0"/>
              </a:rPr>
              <a:pPr eaLnBrk="1" hangingPunct="1"/>
              <a:t>76</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1133731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1EE0E3-5527-3B45-9AC6-D8546D978BDF}" type="slidenum">
              <a:rPr lang="en-US" altLang="x-none" sz="1400">
                <a:solidFill>
                  <a:srgbClr val="000000"/>
                </a:solidFill>
                <a:latin typeface="Times New Roman" charset="0"/>
              </a:rPr>
              <a:pPr eaLnBrk="1" hangingPunct="1"/>
              <a:t>77</a:t>
            </a:fld>
            <a:endParaRPr lang="en-US" altLang="x-none" sz="1400">
              <a:solidFill>
                <a:srgbClr val="000000"/>
              </a:solidFill>
              <a:latin typeface="Times New Roman" charset="0"/>
            </a:endParaRPr>
          </a:p>
        </p:txBody>
      </p:sp>
      <p:sp>
        <p:nvSpPr>
          <p:cNvPr id="276482" name="Rectangle 2"/>
          <p:cNvSpPr>
            <a:spLocks noGrp="1" noChangeArrowheads="1"/>
          </p:cNvSpPr>
          <p:nvPr>
            <p:ph type="title"/>
          </p:nvPr>
        </p:nvSpPr>
        <p:spPr/>
        <p:txBody>
          <a:bodyPr/>
          <a:lstStyle/>
          <a:p>
            <a:r>
              <a:rPr lang="en-US" altLang="x-none" dirty="0">
                <a:ea typeface="ＭＳ Ｐゴシック" charset="-128"/>
              </a:rPr>
              <a:t>Example: Freenet</a:t>
            </a:r>
          </a:p>
        </p:txBody>
      </p:sp>
      <p:sp>
        <p:nvSpPr>
          <p:cNvPr id="276483" name="Rectangle 3"/>
          <p:cNvSpPr>
            <a:spLocks noGrp="1" noChangeArrowheads="1"/>
          </p:cNvSpPr>
          <p:nvPr>
            <p:ph type="body" idx="1"/>
          </p:nvPr>
        </p:nvSpPr>
        <p:spPr>
          <a:xfrm>
            <a:off x="533400" y="1408113"/>
            <a:ext cx="8120063" cy="5232400"/>
          </a:xfrm>
        </p:spPr>
        <p:txBody>
          <a:bodyPr/>
          <a:lstStyle/>
          <a:p>
            <a:pPr>
              <a:buFont typeface="Wingdings" pitchFamily="2" charset="2"/>
              <a:buChar char="q"/>
            </a:pPr>
            <a:r>
              <a:rPr lang="en-US" altLang="x-none" sz="2400" dirty="0">
                <a:ea typeface="ＭＳ Ｐゴシック" charset="-128"/>
              </a:rPr>
              <a:t>History</a:t>
            </a:r>
          </a:p>
          <a:p>
            <a:pPr lvl="1">
              <a:buFont typeface="Courier New" panose="02070309020205020404" pitchFamily="49" charset="0"/>
              <a:buChar char="o"/>
            </a:pPr>
            <a:r>
              <a:rPr lang="en-US" altLang="zh-CN" sz="2000" dirty="0">
                <a:ea typeface="宋体" charset="-122"/>
              </a:rPr>
              <a:t>final year project </a:t>
            </a:r>
            <a:r>
              <a:rPr lang="en-US" altLang="zh-CN" sz="2000" dirty="0">
                <a:ea typeface="宋体" charset="-122"/>
                <a:hlinkClick r:id="" action="ppaction://noaction"/>
              </a:rPr>
              <a:t>Ian Clarke</a:t>
            </a:r>
            <a:r>
              <a:rPr lang="en-US" altLang="zh-CN" sz="2000" dirty="0">
                <a:ea typeface="宋体" charset="-122"/>
              </a:rPr>
              <a:t> , </a:t>
            </a:r>
            <a:r>
              <a:rPr lang="en-US" altLang="zh-CN" sz="2000" dirty="0">
                <a:ea typeface="宋体" charset="-122"/>
                <a:hlinkClick r:id="" action="ppaction://noaction"/>
              </a:rPr>
              <a:t>Edinburgh University</a:t>
            </a:r>
            <a:r>
              <a:rPr lang="en-US" altLang="zh-CN" sz="2000" dirty="0">
                <a:ea typeface="宋体" charset="-122"/>
              </a:rPr>
              <a:t>, Scotland, June, 1999</a:t>
            </a:r>
          </a:p>
          <a:p>
            <a:pPr>
              <a:buFont typeface="Wingdings" pitchFamily="2" charset="2"/>
              <a:buChar char="q"/>
            </a:pPr>
            <a:r>
              <a:rPr lang="en-US" altLang="zh-CN" sz="2400" dirty="0">
                <a:ea typeface="宋体" charset="-122"/>
              </a:rPr>
              <a:t>G</a:t>
            </a:r>
            <a:r>
              <a:rPr lang="en-US" altLang="x-none" sz="2400" dirty="0">
                <a:ea typeface="ＭＳ Ｐゴシック" charset="-128"/>
              </a:rPr>
              <a:t>oals:</a:t>
            </a:r>
          </a:p>
          <a:p>
            <a:pPr lvl="1">
              <a:buFont typeface="Courier New" panose="02070309020205020404" pitchFamily="49" charset="0"/>
              <a:buChar char="o"/>
            </a:pPr>
            <a:r>
              <a:rPr lang="en-US" altLang="x-none" sz="2000" dirty="0">
                <a:ea typeface="ＭＳ Ｐゴシック" charset="-128"/>
              </a:rPr>
              <a:t>totally distributed system without using centralized index or flooding, instead s</a:t>
            </a:r>
            <a:r>
              <a:rPr lang="en-US" altLang="zh-CN" sz="2000" dirty="0">
                <a:ea typeface="宋体" charset="-122"/>
              </a:rPr>
              <a:t>earch by </a:t>
            </a:r>
            <a:r>
              <a:rPr lang="en-US" altLang="zh-CN" sz="2000" dirty="0">
                <a:solidFill>
                  <a:srgbClr val="FF0000"/>
                </a:solidFill>
                <a:ea typeface="宋体" charset="-122"/>
              </a:rPr>
              <a:t>routing</a:t>
            </a:r>
            <a:endParaRPr lang="en-US" altLang="zh-CN" sz="2000" dirty="0">
              <a:ea typeface="宋体" charset="-122"/>
            </a:endParaRPr>
          </a:p>
          <a:p>
            <a:pPr lvl="2"/>
            <a:r>
              <a:rPr lang="en-US" altLang="zh-CN" sz="1600" dirty="0">
                <a:ea typeface="宋体" charset="-122"/>
              </a:rPr>
              <a:t>routing/storing system responds adaptively to usage patterns, transparently moving, replicating files as necessary to provide efficient service</a:t>
            </a:r>
          </a:p>
          <a:p>
            <a:pPr lvl="1"/>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provide publisher anonymity, security </a:t>
            </a:r>
          </a:p>
          <a:p>
            <a:pPr lvl="2"/>
            <a:r>
              <a:rPr lang="en-US" altLang="x-none" sz="1600">
                <a:ea typeface="ＭＳ Ｐゴシック" charset="-128"/>
              </a:rPr>
              <a:t>free </a:t>
            </a:r>
            <a:r>
              <a:rPr lang="en-US" altLang="zh-CN" sz="1600">
                <a:ea typeface="ＭＳ Ｐゴシック" charset="-128"/>
              </a:rPr>
              <a:t>access</a:t>
            </a:r>
            <a:r>
              <a:rPr lang="en-US" altLang="x-none" sz="1600">
                <a:ea typeface="ＭＳ Ｐゴシック" charset="-128"/>
              </a:rPr>
              <a:t>: </a:t>
            </a:r>
            <a:r>
              <a:rPr lang="en-US" altLang="x-none" sz="1600" dirty="0">
                <a:ea typeface="ＭＳ Ｐゴシック" charset="-128"/>
              </a:rPr>
              <a:t>resistant to attacks – a third party </a:t>
            </a:r>
            <a:r>
              <a:rPr lang="en-US" altLang="x-none" sz="1600" dirty="0" err="1">
                <a:ea typeface="ＭＳ Ｐゴシック" charset="-128"/>
              </a:rPr>
              <a:t>shouldn</a:t>
            </a:r>
            <a:r>
              <a:rPr lang="ja-JP" altLang="en-US" sz="1600" dirty="0">
                <a:ea typeface="ＭＳ Ｐゴシック" charset="-128"/>
              </a:rPr>
              <a:t>’</a:t>
            </a:r>
            <a:r>
              <a:rPr lang="en-US" altLang="ja-JP" sz="1600" dirty="0">
                <a:ea typeface="ＭＳ Ｐゴシック" charset="-128"/>
              </a:rPr>
              <a:t>t be able to deny (e.g., deleting) the access to a particular file (data item, object)</a:t>
            </a:r>
            <a:endParaRPr lang="en-US" altLang="zh-CN" sz="1600" dirty="0">
              <a:ea typeface="宋体" charset="-122"/>
            </a:endParaRPr>
          </a:p>
        </p:txBody>
      </p:sp>
    </p:spTree>
    <p:extLst>
      <p:ext uri="{BB962C8B-B14F-4D97-AF65-F5344CB8AC3E}">
        <p14:creationId xmlns:p14="http://schemas.microsoft.com/office/powerpoint/2010/main" val="9716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48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48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567E95-5696-B144-9D13-A5C06DFCCC14}" type="slidenum">
              <a:rPr lang="en-US" altLang="x-none" sz="1400">
                <a:solidFill>
                  <a:srgbClr val="000000"/>
                </a:solidFill>
                <a:latin typeface="Times New Roman" charset="0"/>
              </a:rPr>
              <a:pPr eaLnBrk="1" hangingPunct="1"/>
              <a:t>78</a:t>
            </a:fld>
            <a:endParaRPr lang="en-US" altLang="x-none" sz="1400">
              <a:solidFill>
                <a:srgbClr val="000000"/>
              </a:solidFill>
              <a:latin typeface="Times New Roman" charset="0"/>
            </a:endParaRPr>
          </a:p>
        </p:txBody>
      </p:sp>
      <p:sp>
        <p:nvSpPr>
          <p:cNvPr id="278530" name="Rectangle 2"/>
          <p:cNvSpPr>
            <a:spLocks noGrp="1" noChangeArrowheads="1"/>
          </p:cNvSpPr>
          <p:nvPr>
            <p:ph type="title"/>
          </p:nvPr>
        </p:nvSpPr>
        <p:spPr>
          <a:xfrm>
            <a:off x="585788" y="228600"/>
            <a:ext cx="7772400" cy="1143000"/>
          </a:xfrm>
        </p:spPr>
        <p:txBody>
          <a:bodyPr/>
          <a:lstStyle/>
          <a:p>
            <a:r>
              <a:rPr lang="en-US" altLang="zh-CN">
                <a:ea typeface="宋体" charset="-122"/>
              </a:rPr>
              <a:t>Basic </a:t>
            </a:r>
            <a:r>
              <a:rPr lang="en-US" altLang="x-none">
                <a:ea typeface="ＭＳ Ｐゴシック" charset="-128"/>
              </a:rPr>
              <a:t>Structure</a:t>
            </a:r>
            <a:r>
              <a:rPr lang="en-US" altLang="zh-CN">
                <a:ea typeface="宋体" charset="-122"/>
              </a:rPr>
              <a:t> of Freenet</a:t>
            </a:r>
            <a:endParaRPr lang="en-US" altLang="x-none">
              <a:ea typeface="ＭＳ Ｐゴシック" charset="-128"/>
            </a:endParaRPr>
          </a:p>
        </p:txBody>
      </p:sp>
      <p:sp>
        <p:nvSpPr>
          <p:cNvPr id="278531" name="Rectangle 3"/>
          <p:cNvSpPr>
            <a:spLocks noGrp="1" noChangeArrowheads="1"/>
          </p:cNvSpPr>
          <p:nvPr>
            <p:ph type="body" idx="1"/>
          </p:nvPr>
        </p:nvSpPr>
        <p:spPr>
          <a:xfrm>
            <a:off x="571500" y="1524000"/>
            <a:ext cx="4724400" cy="4876800"/>
          </a:xfrm>
        </p:spPr>
        <p:txBody>
          <a:bodyPr/>
          <a:lstStyle/>
          <a:p>
            <a:pPr>
              <a:buFont typeface="Wingdings" pitchFamily="2" charset="2"/>
              <a:buChar char="q"/>
            </a:pPr>
            <a:r>
              <a:rPr lang="en-US" altLang="zh-CN" sz="2400" dirty="0">
                <a:ea typeface="宋体" charset="-122"/>
              </a:rPr>
              <a:t>E</a:t>
            </a:r>
            <a:r>
              <a:rPr lang="en-US" altLang="x-none" sz="2400" dirty="0">
                <a:ea typeface="ＭＳ Ｐゴシック" charset="-128"/>
              </a:rPr>
              <a:t>ach machine stores a set of </a:t>
            </a:r>
            <a:r>
              <a:rPr lang="en-US" altLang="zh-CN" sz="2400" dirty="0">
                <a:ea typeface="宋体" charset="-122"/>
              </a:rPr>
              <a:t>files; e</a:t>
            </a:r>
            <a:r>
              <a:rPr lang="en-US" altLang="x-none" sz="2400" dirty="0">
                <a:ea typeface="ＭＳ Ｐゴシック" charset="-128"/>
              </a:rPr>
              <a:t>ach file is identified by a unique identifier</a:t>
            </a:r>
            <a:r>
              <a:rPr lang="en-US" altLang="zh-CN" sz="2400" dirty="0">
                <a:ea typeface="宋体" charset="-122"/>
              </a:rPr>
              <a:t> (called key or id)</a:t>
            </a:r>
          </a:p>
          <a:p>
            <a:endParaRPr lang="en-US" altLang="x-none" sz="2400" dirty="0">
              <a:ea typeface="ＭＳ Ｐゴシック" charset="-128"/>
            </a:endParaRPr>
          </a:p>
          <a:p>
            <a:pPr>
              <a:buFont typeface="Wingdings" pitchFamily="2" charset="2"/>
              <a:buChar char="q"/>
            </a:pPr>
            <a:r>
              <a:rPr lang="en-US" altLang="zh-CN" sz="2400" dirty="0">
                <a:ea typeface="宋体" charset="-122"/>
              </a:rPr>
              <a:t>Each</a:t>
            </a:r>
            <a:r>
              <a:rPr lang="en-US" altLang="x-none" sz="2400" dirty="0">
                <a:ea typeface="ＭＳ Ｐゴシック" charset="-128"/>
              </a:rPr>
              <a:t> </a:t>
            </a:r>
            <a:r>
              <a:rPr lang="en-US" altLang="zh-CN" sz="2400" dirty="0">
                <a:ea typeface="宋体" charset="-122"/>
              </a:rPr>
              <a:t>node </a:t>
            </a:r>
            <a:r>
              <a:rPr lang="en-US" altLang="x-none" sz="2400" dirty="0">
                <a:ea typeface="ＭＳ Ｐゴシック" charset="-128"/>
              </a:rPr>
              <a:t>maintains a </a:t>
            </a:r>
            <a:r>
              <a:rPr lang="ja-JP" altLang="en-US" sz="2400">
                <a:ea typeface="ＭＳ Ｐゴシック" charset="-128"/>
              </a:rPr>
              <a:t>“</a:t>
            </a:r>
            <a:r>
              <a:rPr lang="en-US" altLang="ja-JP" sz="2400" dirty="0">
                <a:ea typeface="ＭＳ Ｐゴシック" charset="-128"/>
              </a:rPr>
              <a:t>routing table</a:t>
            </a:r>
            <a:r>
              <a:rPr lang="ja-JP" altLang="en-US" sz="2400">
                <a:ea typeface="ＭＳ Ｐゴシック" charset="-128"/>
              </a:rPr>
              <a:t>”</a:t>
            </a:r>
            <a:endParaRPr lang="en-US" altLang="ja-JP" sz="2400" dirty="0">
              <a:ea typeface="ＭＳ Ｐゴシック" charset="-128"/>
            </a:endParaRPr>
          </a:p>
          <a:p>
            <a:pPr lvl="1">
              <a:buFont typeface="Courier New" panose="02070309020205020404" pitchFamily="49" charset="0"/>
              <a:buChar char="o"/>
            </a:pPr>
            <a:r>
              <a:rPr lang="en-US" altLang="x-none" sz="2000" i="1" dirty="0">
                <a:ea typeface="ＭＳ Ｐゴシック" charset="-128"/>
              </a:rPr>
              <a:t>id  </a:t>
            </a:r>
            <a:r>
              <a:rPr lang="en-US" altLang="x-none" sz="2000" dirty="0">
                <a:ea typeface="ＭＳ Ｐゴシック" charset="-128"/>
              </a:rPr>
              <a:t>– file id, key</a:t>
            </a:r>
          </a:p>
          <a:p>
            <a:pPr lvl="1">
              <a:buFont typeface="Courier New" panose="02070309020205020404" pitchFamily="49" charset="0"/>
              <a:buChar char="o"/>
            </a:pPr>
            <a:r>
              <a:rPr lang="en-US" altLang="x-none" sz="2000" i="1" dirty="0" err="1">
                <a:ea typeface="ＭＳ Ｐゴシック" charset="-128"/>
              </a:rPr>
              <a:t>next_hop</a:t>
            </a:r>
            <a:r>
              <a:rPr lang="en-US" altLang="zh-CN" sz="2000" i="1" dirty="0">
                <a:ea typeface="宋体" charset="-122"/>
              </a:rPr>
              <a:t> node</a:t>
            </a:r>
            <a:r>
              <a:rPr lang="en-US" altLang="x-none" sz="2000" dirty="0">
                <a:ea typeface="ＭＳ Ｐゴシック" charset="-128"/>
              </a:rPr>
              <a:t> – </a:t>
            </a:r>
            <a:r>
              <a:rPr lang="en-US" altLang="zh-CN" sz="2000" dirty="0">
                <a:ea typeface="宋体" charset="-122"/>
              </a:rPr>
              <a:t>where to search for a file with id’ that is similar to id</a:t>
            </a:r>
            <a:endParaRPr lang="en-US" altLang="x-none" sz="2000" dirty="0">
              <a:ea typeface="ＭＳ Ｐゴシック" charset="-128"/>
            </a:endParaRPr>
          </a:p>
          <a:p>
            <a:pPr lvl="1">
              <a:buFont typeface="Courier New" panose="02070309020205020404" pitchFamily="49" charset="0"/>
              <a:buChar char="o"/>
            </a:pPr>
            <a:r>
              <a:rPr lang="en-US" altLang="x-none" sz="2000" i="1" dirty="0">
                <a:ea typeface="ＭＳ Ｐゴシック" charset="-128"/>
              </a:rPr>
              <a:t>file</a:t>
            </a:r>
            <a:r>
              <a:rPr lang="en-US" altLang="x-none" sz="2000" dirty="0">
                <a:ea typeface="ＭＳ Ｐゴシック" charset="-128"/>
              </a:rPr>
              <a:t> –</a:t>
            </a:r>
            <a:r>
              <a:rPr lang="en-US" altLang="zh-CN" sz="2000" dirty="0">
                <a:ea typeface="宋体" charset="-122"/>
              </a:rPr>
              <a:t> </a:t>
            </a:r>
            <a:r>
              <a:rPr lang="en-US" altLang="x-none" sz="2000" dirty="0">
                <a:ea typeface="ＭＳ Ｐゴシック" charset="-128"/>
              </a:rPr>
              <a:t>local </a:t>
            </a:r>
            <a:r>
              <a:rPr lang="en-US" altLang="zh-CN" sz="2000" dirty="0">
                <a:ea typeface="宋体" charset="-122"/>
              </a:rPr>
              <a:t>copy, if exists, of file with id</a:t>
            </a:r>
            <a:endParaRPr lang="en-US" altLang="x-none" sz="2000" dirty="0">
              <a:ea typeface="宋体" charset="-122"/>
            </a:endParaRPr>
          </a:p>
        </p:txBody>
      </p:sp>
      <p:sp>
        <p:nvSpPr>
          <p:cNvPr id="278532" name="Text Box 4"/>
          <p:cNvSpPr txBox="1">
            <a:spLocks noChangeArrowheads="1"/>
          </p:cNvSpPr>
          <p:nvPr/>
        </p:nvSpPr>
        <p:spPr bwMode="auto">
          <a:xfrm>
            <a:off x="5929313" y="3060700"/>
            <a:ext cx="1668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278533" name="Rectangle 5"/>
          <p:cNvSpPr>
            <a:spLocks noChangeArrowheads="1"/>
          </p:cNvSpPr>
          <p:nvPr/>
        </p:nvSpPr>
        <p:spPr bwMode="auto">
          <a:xfrm>
            <a:off x="5943600" y="3124200"/>
            <a:ext cx="1143000" cy="1981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4" name="Rectangle 6"/>
          <p:cNvSpPr>
            <a:spLocks noChangeArrowheads="1"/>
          </p:cNvSpPr>
          <p:nvPr/>
        </p:nvSpPr>
        <p:spPr bwMode="auto">
          <a:xfrm>
            <a:off x="5943600" y="3124200"/>
            <a:ext cx="1903413"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5" name="Rectangle 7"/>
          <p:cNvSpPr>
            <a:spLocks noChangeArrowheads="1"/>
          </p:cNvSpPr>
          <p:nvPr/>
        </p:nvSpPr>
        <p:spPr bwMode="auto">
          <a:xfrm>
            <a:off x="5943600" y="3124200"/>
            <a:ext cx="1873250" cy="1066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36" name="Line 8"/>
          <p:cNvSpPr>
            <a:spLocks noChangeShapeType="1"/>
          </p:cNvSpPr>
          <p:nvPr/>
        </p:nvSpPr>
        <p:spPr bwMode="auto">
          <a:xfrm>
            <a:off x="5943600" y="35814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37" name="Line 9"/>
          <p:cNvSpPr>
            <a:spLocks noChangeShapeType="1"/>
          </p:cNvSpPr>
          <p:nvPr/>
        </p:nvSpPr>
        <p:spPr bwMode="auto">
          <a:xfrm>
            <a:off x="5943600" y="39624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38" name="Text Box 10"/>
          <p:cNvSpPr txBox="1">
            <a:spLocks noChangeArrowheads="1"/>
          </p:cNvSpPr>
          <p:nvPr/>
        </p:nvSpPr>
        <p:spPr bwMode="auto">
          <a:xfrm rot="5400000">
            <a:off x="6464300" y="3521075"/>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78539" name="Line 11"/>
          <p:cNvSpPr>
            <a:spLocks noChangeShapeType="1"/>
          </p:cNvSpPr>
          <p:nvPr/>
        </p:nvSpPr>
        <p:spPr bwMode="auto">
          <a:xfrm>
            <a:off x="5943600" y="44196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0" name="Line 12"/>
          <p:cNvSpPr>
            <a:spLocks noChangeShapeType="1"/>
          </p:cNvSpPr>
          <p:nvPr/>
        </p:nvSpPr>
        <p:spPr bwMode="auto">
          <a:xfrm>
            <a:off x="5943600" y="48006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1" name="Text Box 13"/>
          <p:cNvSpPr txBox="1">
            <a:spLocks noChangeArrowheads="1"/>
          </p:cNvSpPr>
          <p:nvPr/>
        </p:nvSpPr>
        <p:spPr bwMode="auto">
          <a:xfrm rot="5400000">
            <a:off x="6461125" y="440690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78542" name="Line 14"/>
          <p:cNvSpPr>
            <a:spLocks noChangeShapeType="1"/>
          </p:cNvSpPr>
          <p:nvPr/>
        </p:nvSpPr>
        <p:spPr bwMode="auto">
          <a:xfrm>
            <a:off x="6248400" y="3124200"/>
            <a:ext cx="0" cy="2865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3" name="Rectangle 15"/>
          <p:cNvSpPr>
            <a:spLocks noChangeArrowheads="1"/>
          </p:cNvSpPr>
          <p:nvPr/>
        </p:nvSpPr>
        <p:spPr bwMode="auto">
          <a:xfrm>
            <a:off x="5943600" y="4191000"/>
            <a:ext cx="1143000" cy="1828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78544" name="Line 16"/>
          <p:cNvSpPr>
            <a:spLocks noChangeShapeType="1"/>
          </p:cNvSpPr>
          <p:nvPr/>
        </p:nvSpPr>
        <p:spPr bwMode="auto">
          <a:xfrm>
            <a:off x="6096000" y="34290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5" name="Line 17"/>
          <p:cNvSpPr>
            <a:spLocks noChangeShapeType="1"/>
          </p:cNvSpPr>
          <p:nvPr/>
        </p:nvSpPr>
        <p:spPr bwMode="auto">
          <a:xfrm>
            <a:off x="6477000" y="34290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6" name="Line 18"/>
          <p:cNvSpPr>
            <a:spLocks noChangeShapeType="1"/>
          </p:cNvSpPr>
          <p:nvPr/>
        </p:nvSpPr>
        <p:spPr bwMode="auto">
          <a:xfrm>
            <a:off x="5953125" y="54149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7" name="Line 19"/>
          <p:cNvSpPr>
            <a:spLocks noChangeShapeType="1"/>
          </p:cNvSpPr>
          <p:nvPr/>
        </p:nvSpPr>
        <p:spPr bwMode="auto">
          <a:xfrm>
            <a:off x="5953125" y="57959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78548" name="Text Box 20"/>
          <p:cNvSpPr txBox="1">
            <a:spLocks noChangeArrowheads="1"/>
          </p:cNvSpPr>
          <p:nvPr/>
        </p:nvSpPr>
        <p:spPr bwMode="auto">
          <a:xfrm rot="5400000">
            <a:off x="6470650" y="54022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Tree>
    <p:extLst>
      <p:ext uri="{BB962C8B-B14F-4D97-AF65-F5344CB8AC3E}">
        <p14:creationId xmlns:p14="http://schemas.microsoft.com/office/powerpoint/2010/main" val="424407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20CB451-CC54-7149-AC74-676C2CC9FE43}" type="slidenum">
              <a:rPr lang="en-US" altLang="x-none" sz="1400">
                <a:solidFill>
                  <a:srgbClr val="000000"/>
                </a:solidFill>
                <a:latin typeface="Times New Roman" charset="0"/>
              </a:rPr>
              <a:pPr eaLnBrk="1" hangingPunct="1"/>
              <a:t>79</a:t>
            </a:fld>
            <a:endParaRPr lang="en-US" altLang="x-none" sz="1400">
              <a:solidFill>
                <a:srgbClr val="000000"/>
              </a:solidFill>
              <a:latin typeface="Times New Roman" charset="0"/>
            </a:endParaRPr>
          </a:p>
        </p:txBody>
      </p:sp>
      <p:sp>
        <p:nvSpPr>
          <p:cNvPr id="280578" name="Rectangle 2"/>
          <p:cNvSpPr>
            <a:spLocks noGrp="1" noChangeArrowheads="1"/>
          </p:cNvSpPr>
          <p:nvPr>
            <p:ph type="title"/>
          </p:nvPr>
        </p:nvSpPr>
        <p:spPr>
          <a:xfrm>
            <a:off x="228600" y="228600"/>
            <a:ext cx="7772400" cy="1143000"/>
          </a:xfrm>
        </p:spPr>
        <p:txBody>
          <a:bodyPr/>
          <a:lstStyle/>
          <a:p>
            <a:r>
              <a:rPr lang="en-US" altLang="zh-CN">
                <a:ea typeface="宋体" charset="-122"/>
              </a:rPr>
              <a:t>Freenet Query</a:t>
            </a:r>
            <a:endParaRPr lang="en-US" altLang="x-none">
              <a:ea typeface="ＭＳ Ｐゴシック" charset="-128"/>
            </a:endParaRPr>
          </a:p>
        </p:txBody>
      </p:sp>
      <p:sp>
        <p:nvSpPr>
          <p:cNvPr id="286723" name="Rectangle 3"/>
          <p:cNvSpPr>
            <a:spLocks noGrp="1" noChangeArrowheads="1"/>
          </p:cNvSpPr>
          <p:nvPr>
            <p:ph type="body" idx="1"/>
          </p:nvPr>
        </p:nvSpPr>
        <p:spPr>
          <a:xfrm>
            <a:off x="228600" y="1447800"/>
            <a:ext cx="8534400" cy="5105400"/>
          </a:xfrm>
        </p:spPr>
        <p:txBody>
          <a:bodyPr/>
          <a:lstStyle/>
          <a:p>
            <a:pPr>
              <a:lnSpc>
                <a:spcPct val="80000"/>
              </a:lnSpc>
              <a:buFont typeface="Wingdings" pitchFamily="2" charset="2"/>
              <a:buChar char="q"/>
            </a:pPr>
            <a:r>
              <a:rPr lang="en-US" altLang="x-none" sz="2000" dirty="0">
                <a:ea typeface="ＭＳ Ｐゴシック" charset="-128"/>
              </a:rPr>
              <a:t>API: </a:t>
            </a:r>
            <a:r>
              <a:rPr lang="en-US" altLang="x-none" sz="2000" i="1" dirty="0">
                <a:ea typeface="ＭＳ Ｐゴシック" charset="-128"/>
              </a:rPr>
              <a:t>file</a:t>
            </a:r>
            <a:r>
              <a:rPr lang="en-US" altLang="x-none" sz="2000" dirty="0">
                <a:ea typeface="ＭＳ Ｐゴシック" charset="-128"/>
              </a:rPr>
              <a:t> = query(</a:t>
            </a:r>
            <a:r>
              <a:rPr lang="en-US" altLang="x-none" sz="2000" i="1" dirty="0">
                <a:ea typeface="ＭＳ Ｐゴシック" charset="-128"/>
              </a:rPr>
              <a:t>id</a:t>
            </a:r>
            <a:r>
              <a:rPr lang="en-US" altLang="x-none" sz="2000" dirty="0">
                <a:ea typeface="ＭＳ Ｐゴシック" charset="-128"/>
              </a:rPr>
              <a:t>);</a:t>
            </a:r>
            <a:endParaRPr lang="en-US" altLang="zh-CN" sz="2000" dirty="0">
              <a:ea typeface="宋体" charset="-122"/>
            </a:endParaRPr>
          </a:p>
          <a:p>
            <a:pPr>
              <a:lnSpc>
                <a:spcPct val="80000"/>
              </a:lnSpc>
              <a:buFont typeface="Wingdings" pitchFamily="2" charset="2"/>
              <a:buChar char="q"/>
            </a:pPr>
            <a:endParaRPr lang="en-US" altLang="zh-CN" sz="2000" dirty="0">
              <a:ea typeface="宋体" charset="-122"/>
            </a:endParaRPr>
          </a:p>
          <a:p>
            <a:pPr>
              <a:lnSpc>
                <a:spcPct val="80000"/>
              </a:lnSpc>
              <a:buFont typeface="Wingdings" pitchFamily="2" charset="2"/>
              <a:buChar char="q"/>
            </a:pPr>
            <a:r>
              <a:rPr lang="en-US" altLang="x-none" sz="2000" dirty="0">
                <a:ea typeface="ＭＳ Ｐゴシック" charset="-128"/>
              </a:rPr>
              <a:t>Upon receiving a query for </a:t>
            </a:r>
            <a:r>
              <a:rPr lang="en-US" altLang="zh-CN" sz="2000" dirty="0">
                <a:ea typeface="宋体" charset="-122"/>
              </a:rPr>
              <a:t>file</a:t>
            </a:r>
            <a:r>
              <a:rPr lang="en-US" altLang="x-none" sz="2000" dirty="0">
                <a:ea typeface="ＭＳ Ｐゴシック" charset="-128"/>
              </a:rPr>
              <a:t> </a:t>
            </a:r>
            <a:r>
              <a:rPr lang="en-US" altLang="x-none" sz="2000" i="1" dirty="0">
                <a:ea typeface="ＭＳ Ｐゴシック" charset="-128"/>
              </a:rPr>
              <a:t>id</a:t>
            </a:r>
          </a:p>
          <a:p>
            <a:pPr lvl="1">
              <a:lnSpc>
                <a:spcPct val="80000"/>
              </a:lnSpc>
              <a:buFont typeface="Courier New" panose="02070309020205020404" pitchFamily="49" charset="0"/>
              <a:buChar char="o"/>
            </a:pPr>
            <a:r>
              <a:rPr lang="en-US" altLang="x-none" sz="1800" dirty="0">
                <a:ea typeface="ＭＳ Ｐゴシック" charset="-128"/>
              </a:rPr>
              <a:t>check whether the queried file is stored locally</a:t>
            </a:r>
          </a:p>
          <a:p>
            <a:pPr lvl="1">
              <a:lnSpc>
                <a:spcPct val="80000"/>
              </a:lnSpc>
              <a:buFont typeface="Courier New" panose="02070309020205020404" pitchFamily="49" charset="0"/>
              <a:buChar char="o"/>
            </a:pPr>
            <a:r>
              <a:rPr lang="en-US" altLang="zh-CN" sz="1800" dirty="0">
                <a:ea typeface="宋体" charset="-122"/>
              </a:rPr>
              <a:t>check TTL to limit the search scope</a:t>
            </a:r>
          </a:p>
          <a:p>
            <a:pPr lvl="2">
              <a:lnSpc>
                <a:spcPct val="80000"/>
              </a:lnSpc>
            </a:pPr>
            <a:r>
              <a:rPr lang="en-US" altLang="zh-CN" sz="1600" dirty="0">
                <a:ea typeface="宋体" charset="-122"/>
              </a:rPr>
              <a:t>e</a:t>
            </a:r>
            <a:r>
              <a:rPr lang="en-US" altLang="x-none" sz="1600" dirty="0">
                <a:ea typeface="ＭＳ Ｐゴシック" charset="-128"/>
              </a:rPr>
              <a:t>ach query is associated a TTL that is decremented </a:t>
            </a:r>
            <a:br>
              <a:rPr lang="en-US" altLang="x-none" sz="1600" dirty="0">
                <a:ea typeface="ＭＳ Ｐゴシック" charset="-128"/>
              </a:rPr>
            </a:br>
            <a:r>
              <a:rPr lang="en-US" altLang="x-none" sz="1600" dirty="0">
                <a:ea typeface="ＭＳ Ｐゴシック" charset="-128"/>
              </a:rPr>
              <a:t>each time the query message is forwarded</a:t>
            </a:r>
            <a:endParaRPr lang="en-US" altLang="zh-CN" sz="1600" dirty="0">
              <a:ea typeface="宋体" charset="-122"/>
            </a:endParaRPr>
          </a:p>
          <a:p>
            <a:pPr lvl="2">
              <a:lnSpc>
                <a:spcPct val="80000"/>
              </a:lnSpc>
            </a:pPr>
            <a:r>
              <a:rPr lang="en-US" altLang="x-none" sz="1600" dirty="0">
                <a:ea typeface="ＭＳ Ｐゴシック" charset="-128"/>
              </a:rPr>
              <a:t>when TTL=1, the query is forwarded with a probability</a:t>
            </a:r>
          </a:p>
          <a:p>
            <a:pPr lvl="2">
              <a:lnSpc>
                <a:spcPct val="80000"/>
              </a:lnSpc>
            </a:pPr>
            <a:r>
              <a:rPr lang="en-US" altLang="x-none" sz="1600" dirty="0">
                <a:ea typeface="ＭＳ Ｐゴシック" charset="-128"/>
              </a:rPr>
              <a:t>TTL can be initiated to a random value (why random value?)</a:t>
            </a:r>
            <a:endParaRPr lang="en-US" altLang="zh-CN" sz="1600" dirty="0">
              <a:ea typeface="宋体" charset="-122"/>
            </a:endParaRPr>
          </a:p>
          <a:p>
            <a:pPr lvl="1">
              <a:lnSpc>
                <a:spcPct val="80000"/>
              </a:lnSpc>
              <a:buFont typeface="Courier New" panose="02070309020205020404" pitchFamily="49" charset="0"/>
              <a:buChar char="o"/>
            </a:pPr>
            <a:r>
              <a:rPr lang="en-US" altLang="zh-CN" sz="1800" dirty="0">
                <a:ea typeface="宋体" charset="-122"/>
              </a:rPr>
              <a:t>look for the </a:t>
            </a:r>
            <a:r>
              <a:rPr lang="ja-JP" altLang="en-US" sz="1800" dirty="0">
                <a:ea typeface="ＭＳ Ｐゴシック" charset="-128"/>
              </a:rPr>
              <a:t>“</a:t>
            </a:r>
            <a:r>
              <a:rPr lang="en-US" altLang="ja-JP" sz="1800" b="1" dirty="0">
                <a:solidFill>
                  <a:srgbClr val="FF0000"/>
                </a:solidFill>
                <a:ea typeface="ＭＳ Ｐゴシック" charset="-128"/>
              </a:rPr>
              <a:t>closest</a:t>
            </a:r>
            <a:r>
              <a:rPr lang="ja-JP" altLang="en-US" sz="1800" dirty="0">
                <a:ea typeface="ＭＳ Ｐゴシック" charset="-128"/>
              </a:rPr>
              <a:t>”</a:t>
            </a:r>
            <a:r>
              <a:rPr lang="en-US" altLang="ja-JP" sz="1800" dirty="0">
                <a:ea typeface="ＭＳ Ｐゴシック" charset="-128"/>
              </a:rPr>
              <a:t> </a:t>
            </a:r>
            <a:r>
              <a:rPr lang="en-US" altLang="ja-JP" sz="1800" i="1" dirty="0">
                <a:ea typeface="ＭＳ Ｐゴシック" charset="-128"/>
              </a:rPr>
              <a:t>id</a:t>
            </a:r>
            <a:r>
              <a:rPr lang="en-US" altLang="ja-JP" sz="1800" dirty="0">
                <a:ea typeface="ＭＳ Ｐゴシック" charset="-128"/>
              </a:rPr>
              <a:t> in the </a:t>
            </a:r>
            <a:r>
              <a:rPr lang="en-US" altLang="zh-CN" sz="1800" dirty="0">
                <a:ea typeface="宋体" charset="-122"/>
              </a:rPr>
              <a:t>table with an unvisited </a:t>
            </a:r>
            <a:r>
              <a:rPr lang="en-US" altLang="zh-CN" sz="1800" dirty="0" err="1">
                <a:ea typeface="宋体" charset="-122"/>
              </a:rPr>
              <a:t>next_hop</a:t>
            </a:r>
            <a:r>
              <a:rPr lang="en-US" altLang="zh-CN" sz="1800" dirty="0">
                <a:ea typeface="宋体" charset="-122"/>
              </a:rPr>
              <a:t> node</a:t>
            </a:r>
          </a:p>
          <a:p>
            <a:pPr lvl="2">
              <a:lnSpc>
                <a:spcPct val="80000"/>
              </a:lnSpc>
            </a:pPr>
            <a:r>
              <a:rPr lang="en-US" altLang="zh-CN" sz="1600" dirty="0">
                <a:ea typeface="宋体" charset="-122"/>
              </a:rPr>
              <a:t>if found one, </a:t>
            </a:r>
            <a:r>
              <a:rPr lang="en-US" altLang="x-none" sz="1600" dirty="0">
                <a:ea typeface="ＭＳ Ｐゴシック" charset="-128"/>
              </a:rPr>
              <a:t>forward the </a:t>
            </a:r>
            <a:r>
              <a:rPr lang="en-US" altLang="zh-CN" sz="1600" dirty="0">
                <a:ea typeface="宋体" charset="-122"/>
              </a:rPr>
              <a:t>query</a:t>
            </a:r>
            <a:r>
              <a:rPr lang="en-US" altLang="x-none" sz="1600" dirty="0">
                <a:ea typeface="ＭＳ Ｐゴシック" charset="-128"/>
              </a:rPr>
              <a:t> to the corresponding </a:t>
            </a:r>
            <a:r>
              <a:rPr lang="en-US" altLang="x-none" sz="1600" i="1" dirty="0" err="1">
                <a:ea typeface="ＭＳ Ｐゴシック" charset="-128"/>
              </a:rPr>
              <a:t>next_hop</a:t>
            </a:r>
            <a:endParaRPr lang="en-US" altLang="zh-CN" sz="1600" dirty="0">
              <a:ea typeface="宋体" charset="-122"/>
            </a:endParaRPr>
          </a:p>
          <a:p>
            <a:pPr lvl="2">
              <a:lnSpc>
                <a:spcPct val="80000"/>
              </a:lnSpc>
            </a:pPr>
            <a:r>
              <a:rPr lang="en-US" altLang="zh-CN" sz="1600" dirty="0">
                <a:ea typeface="宋体" charset="-122"/>
              </a:rPr>
              <a:t>otherwise, backtrack</a:t>
            </a:r>
          </a:p>
          <a:p>
            <a:pPr lvl="3">
              <a:lnSpc>
                <a:spcPct val="80000"/>
              </a:lnSpc>
            </a:pPr>
            <a:r>
              <a:rPr lang="en-US" altLang="zh-CN" sz="1600" dirty="0">
                <a:latin typeface="Times New Roman" charset="0"/>
                <a:ea typeface="宋体" charset="-122"/>
              </a:rPr>
              <a:t>ends up performing a Depth First Search (DFS)-like traversal</a:t>
            </a:r>
          </a:p>
          <a:p>
            <a:pPr lvl="3">
              <a:lnSpc>
                <a:spcPct val="80000"/>
              </a:lnSpc>
            </a:pPr>
            <a:r>
              <a:rPr lang="en-US" altLang="zh-CN" sz="1600" dirty="0">
                <a:latin typeface="Times New Roman" charset="0"/>
                <a:ea typeface="宋体" charset="-122"/>
              </a:rPr>
              <a:t>search direction ordered by closeness to target</a:t>
            </a:r>
          </a:p>
          <a:p>
            <a:pPr lvl="3">
              <a:lnSpc>
                <a:spcPct val="80000"/>
              </a:lnSpc>
            </a:pPr>
            <a:endParaRPr lang="en-US" altLang="zh-CN" sz="1600" dirty="0">
              <a:latin typeface="Times New Roman" charset="0"/>
              <a:ea typeface="宋体" charset="-122"/>
            </a:endParaRPr>
          </a:p>
          <a:p>
            <a:pPr>
              <a:lnSpc>
                <a:spcPct val="80000"/>
              </a:lnSpc>
              <a:buFont typeface="Wingdings" pitchFamily="2" charset="2"/>
              <a:buChar char="q"/>
            </a:pPr>
            <a:r>
              <a:rPr lang="en-US" altLang="x-none" sz="2000" dirty="0">
                <a:ea typeface="ＭＳ Ｐゴシック" charset="-128"/>
              </a:rPr>
              <a:t>When file is returned it is cached along the reverse path (any advantage?)</a:t>
            </a:r>
          </a:p>
        </p:txBody>
      </p:sp>
      <p:sp>
        <p:nvSpPr>
          <p:cNvPr id="280580" name="Text Box 4"/>
          <p:cNvSpPr txBox="1">
            <a:spLocks noChangeArrowheads="1"/>
          </p:cNvSpPr>
          <p:nvPr/>
        </p:nvSpPr>
        <p:spPr bwMode="auto">
          <a:xfrm>
            <a:off x="6746875" y="192088"/>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280581" name="Rectangle 5"/>
          <p:cNvSpPr>
            <a:spLocks noChangeArrowheads="1"/>
          </p:cNvSpPr>
          <p:nvPr/>
        </p:nvSpPr>
        <p:spPr bwMode="auto">
          <a:xfrm>
            <a:off x="6761163" y="255588"/>
            <a:ext cx="1143000" cy="1981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2" name="Rectangle 6"/>
          <p:cNvSpPr>
            <a:spLocks noChangeArrowheads="1"/>
          </p:cNvSpPr>
          <p:nvPr/>
        </p:nvSpPr>
        <p:spPr bwMode="auto">
          <a:xfrm>
            <a:off x="6761163" y="255588"/>
            <a:ext cx="1903412"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3" name="Rectangle 7"/>
          <p:cNvSpPr>
            <a:spLocks noChangeArrowheads="1"/>
          </p:cNvSpPr>
          <p:nvPr/>
        </p:nvSpPr>
        <p:spPr bwMode="auto">
          <a:xfrm>
            <a:off x="6761163" y="255588"/>
            <a:ext cx="1873250" cy="1066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84" name="Line 8"/>
          <p:cNvSpPr>
            <a:spLocks noChangeShapeType="1"/>
          </p:cNvSpPr>
          <p:nvPr/>
        </p:nvSpPr>
        <p:spPr bwMode="auto">
          <a:xfrm>
            <a:off x="6761163" y="712788"/>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5" name="Line 9"/>
          <p:cNvSpPr>
            <a:spLocks noChangeShapeType="1"/>
          </p:cNvSpPr>
          <p:nvPr/>
        </p:nvSpPr>
        <p:spPr bwMode="auto">
          <a:xfrm>
            <a:off x="6761163" y="1093788"/>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6"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80587" name="Line 11"/>
          <p:cNvSpPr>
            <a:spLocks noChangeShapeType="1"/>
          </p:cNvSpPr>
          <p:nvPr/>
        </p:nvSpPr>
        <p:spPr bwMode="auto">
          <a:xfrm>
            <a:off x="6761163" y="155098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8" name="Line 12"/>
          <p:cNvSpPr>
            <a:spLocks noChangeShapeType="1"/>
          </p:cNvSpPr>
          <p:nvPr/>
        </p:nvSpPr>
        <p:spPr bwMode="auto">
          <a:xfrm>
            <a:off x="6761163" y="193198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89" name="Text Box 13"/>
          <p:cNvSpPr txBox="1">
            <a:spLocks noChangeArrowheads="1"/>
          </p:cNvSpPr>
          <p:nvPr/>
        </p:nvSpPr>
        <p:spPr bwMode="auto">
          <a:xfrm rot="5400000">
            <a:off x="7278688" y="1538288"/>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280590" name="Line 14"/>
          <p:cNvSpPr>
            <a:spLocks noChangeShapeType="1"/>
          </p:cNvSpPr>
          <p:nvPr/>
        </p:nvSpPr>
        <p:spPr bwMode="auto">
          <a:xfrm>
            <a:off x="7065963" y="255588"/>
            <a:ext cx="0" cy="2865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1" name="Rectangle 15"/>
          <p:cNvSpPr>
            <a:spLocks noChangeArrowheads="1"/>
          </p:cNvSpPr>
          <p:nvPr/>
        </p:nvSpPr>
        <p:spPr bwMode="auto">
          <a:xfrm>
            <a:off x="6761163" y="1322388"/>
            <a:ext cx="1143000" cy="1828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0592"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3"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4" name="Line 18"/>
          <p:cNvSpPr>
            <a:spLocks noChangeShapeType="1"/>
          </p:cNvSpPr>
          <p:nvPr/>
        </p:nvSpPr>
        <p:spPr bwMode="auto">
          <a:xfrm>
            <a:off x="6770688" y="25463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5" name="Line 19"/>
          <p:cNvSpPr>
            <a:spLocks noChangeShapeType="1"/>
          </p:cNvSpPr>
          <p:nvPr/>
        </p:nvSpPr>
        <p:spPr bwMode="auto">
          <a:xfrm>
            <a:off x="6770688" y="29273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0596" name="Text Box 20"/>
          <p:cNvSpPr txBox="1">
            <a:spLocks noChangeArrowheads="1"/>
          </p:cNvSpPr>
          <p:nvPr/>
        </p:nvSpPr>
        <p:spPr bwMode="auto">
          <a:xfrm rot="5400000">
            <a:off x="7288213" y="25336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Tree>
    <p:extLst>
      <p:ext uri="{BB962C8B-B14F-4D97-AF65-F5344CB8AC3E}">
        <p14:creationId xmlns:p14="http://schemas.microsoft.com/office/powerpoint/2010/main" val="12392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2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2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2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6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533400" y="76200"/>
            <a:ext cx="7772400" cy="1143000"/>
          </a:xfrm>
        </p:spPr>
        <p:txBody>
          <a:bodyPr/>
          <a:lstStyle/>
          <a:p>
            <a:r>
              <a:rPr lang="en-US">
                <a:latin typeface="Comic Sans MS" charset="0"/>
              </a:rPr>
              <a:t>Solution 1: Network Address Translation (NAT)</a:t>
            </a:r>
          </a:p>
        </p:txBody>
      </p:sp>
      <p:sp>
        <p:nvSpPr>
          <p:cNvPr id="103426" name="Content Placeholder 2"/>
          <p:cNvSpPr>
            <a:spLocks noGrp="1"/>
          </p:cNvSpPr>
          <p:nvPr>
            <p:ph idx="1"/>
          </p:nvPr>
        </p:nvSpPr>
        <p:spPr>
          <a:xfrm>
            <a:off x="533400" y="1600200"/>
            <a:ext cx="2971800" cy="4648200"/>
          </a:xfrm>
        </p:spPr>
        <p:txBody>
          <a:bodyPr/>
          <a:lstStyle/>
          <a:p>
            <a:pPr>
              <a:buFont typeface="Wingdings" charset="0"/>
              <a:buChar char="q"/>
            </a:pPr>
            <a:r>
              <a:rPr lang="en-US">
                <a:latin typeface="Comic Sans MS" charset="0"/>
              </a:rPr>
              <a:t>LB does </a:t>
            </a:r>
            <a:br>
              <a:rPr lang="en-US">
                <a:latin typeface="Comic Sans MS" charset="0"/>
              </a:rPr>
            </a:br>
            <a:r>
              <a:rPr lang="en-US">
                <a:latin typeface="Comic Sans MS" charset="0"/>
              </a:rPr>
              <a:t>rewriting/</a:t>
            </a:r>
            <a:br>
              <a:rPr lang="en-US">
                <a:latin typeface="Comic Sans MS" charset="0"/>
              </a:rPr>
            </a:br>
            <a:r>
              <a:rPr lang="en-US">
                <a:latin typeface="Comic Sans MS" charset="0"/>
              </a:rPr>
              <a:t>translation</a:t>
            </a:r>
          </a:p>
          <a:p>
            <a:pPr>
              <a:buFont typeface="Wingdings" charset="0"/>
              <a:buChar char="q"/>
            </a:pPr>
            <a:r>
              <a:rPr lang="en-US">
                <a:latin typeface="Comic Sans MS" charset="0"/>
              </a:rPr>
              <a:t>Thus, the LB is similar to a typical NAT gateway with an additional scheduling function</a:t>
            </a:r>
          </a:p>
          <a:p>
            <a:pPr>
              <a:buFont typeface="ZapfDingbats" charset="0"/>
              <a:buNone/>
            </a:pPr>
            <a:endParaRPr lang="en-US">
              <a:latin typeface="Comic Sans MS" charset="0"/>
            </a:endParaRPr>
          </a:p>
        </p:txBody>
      </p:sp>
      <p:sp>
        <p:nvSpPr>
          <p:cNvPr id="10342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115411D-E389-D944-9FDF-A00DBDA51700}" type="slidenum">
              <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pPr marL="0" marR="0" lvl="0" indent="0" algn="r" defTabSz="912813"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000000"/>
              </a:solidFill>
              <a:effectLst/>
              <a:uLnTx/>
              <a:uFillTx/>
              <a:latin typeface="Comic Sans MS" charset="0"/>
              <a:ea typeface="ＭＳ Ｐゴシック" charset="0"/>
              <a:cs typeface="Arial" charset="0"/>
            </a:endParaRPr>
          </a:p>
        </p:txBody>
      </p:sp>
      <p:grpSp>
        <p:nvGrpSpPr>
          <p:cNvPr id="103428" name="Group 6"/>
          <p:cNvGrpSpPr>
            <a:grpSpLocks/>
          </p:cNvGrpSpPr>
          <p:nvPr/>
        </p:nvGrpSpPr>
        <p:grpSpPr bwMode="auto">
          <a:xfrm>
            <a:off x="3505200" y="1371600"/>
            <a:ext cx="5334000" cy="5441950"/>
            <a:chOff x="3505200" y="1371600"/>
            <a:chExt cx="5334000" cy="5441950"/>
          </a:xfrm>
        </p:grpSpPr>
        <p:pic>
          <p:nvPicPr>
            <p:cNvPr id="103429" name="Picture 5" descr="clusters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371600"/>
              <a:ext cx="5334000" cy="544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bwMode="auto">
            <a:xfrm>
              <a:off x="4953000" y="5029200"/>
              <a:ext cx="914400" cy="3048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ＭＳ Ｐゴシック" charset="-128"/>
                  <a:cs typeface="Arial" pitchFamily="34" charset="0"/>
                </a:rPr>
                <a:t>Load Balancer</a:t>
              </a:r>
            </a:p>
          </p:txBody>
        </p:sp>
      </p:grpSp>
    </p:spTree>
    <p:extLst>
      <p:ext uri="{BB962C8B-B14F-4D97-AF65-F5344CB8AC3E}">
        <p14:creationId xmlns:p14="http://schemas.microsoft.com/office/powerpoint/2010/main" val="1259345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AF747DB-B58A-5F43-B92F-CA227D82F620}" type="slidenum">
              <a:rPr lang="en-US" altLang="x-none" sz="1400">
                <a:solidFill>
                  <a:srgbClr val="000000"/>
                </a:solidFill>
                <a:latin typeface="Times New Roman" charset="0"/>
              </a:rPr>
              <a:pPr eaLnBrk="1" hangingPunct="1"/>
              <a:t>80</a:t>
            </a:fld>
            <a:endParaRPr lang="en-US" altLang="x-none" sz="1400">
              <a:solidFill>
                <a:srgbClr val="000000"/>
              </a:solidFill>
              <a:latin typeface="Times New Roman" charset="0"/>
            </a:endParaRPr>
          </a:p>
        </p:txBody>
      </p:sp>
      <p:sp>
        <p:nvSpPr>
          <p:cNvPr id="282626" name="Rectangle 2"/>
          <p:cNvSpPr>
            <a:spLocks noGrp="1" noChangeArrowheads="1"/>
          </p:cNvSpPr>
          <p:nvPr>
            <p:ph type="title"/>
          </p:nvPr>
        </p:nvSpPr>
        <p:spPr>
          <a:xfrm>
            <a:off x="381000" y="228600"/>
            <a:ext cx="7772400" cy="1143000"/>
          </a:xfrm>
        </p:spPr>
        <p:txBody>
          <a:bodyPr/>
          <a:lstStyle/>
          <a:p>
            <a:r>
              <a:rPr lang="en-US" altLang="x-none">
                <a:ea typeface="ＭＳ Ｐゴシック" charset="-128"/>
              </a:rPr>
              <a:t>Query Example</a:t>
            </a:r>
          </a:p>
        </p:txBody>
      </p:sp>
      <p:sp>
        <p:nvSpPr>
          <p:cNvPr id="285699" name="Rectangle 3"/>
          <p:cNvSpPr>
            <a:spLocks noChangeArrowheads="1"/>
          </p:cNvSpPr>
          <p:nvPr/>
        </p:nvSpPr>
        <p:spPr bwMode="auto">
          <a:xfrm>
            <a:off x="7189788" y="35687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0" name="Rectangle 4"/>
          <p:cNvSpPr>
            <a:spLocks noChangeArrowheads="1"/>
          </p:cNvSpPr>
          <p:nvPr/>
        </p:nvSpPr>
        <p:spPr bwMode="auto">
          <a:xfrm>
            <a:off x="5284788" y="33401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1" name="Rectangle 5"/>
          <p:cNvSpPr>
            <a:spLocks noChangeArrowheads="1"/>
          </p:cNvSpPr>
          <p:nvPr/>
        </p:nvSpPr>
        <p:spPr bwMode="auto">
          <a:xfrm>
            <a:off x="5284788" y="35687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2" name="Rectangle 6"/>
          <p:cNvSpPr>
            <a:spLocks noChangeArrowheads="1"/>
          </p:cNvSpPr>
          <p:nvPr/>
        </p:nvSpPr>
        <p:spPr bwMode="auto">
          <a:xfrm>
            <a:off x="3048000" y="43307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3" name="Rectangle 7"/>
          <p:cNvSpPr>
            <a:spLocks noChangeArrowheads="1"/>
          </p:cNvSpPr>
          <p:nvPr/>
        </p:nvSpPr>
        <p:spPr bwMode="auto">
          <a:xfrm>
            <a:off x="2986088" y="25019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5704" name="Rectangle 8"/>
          <p:cNvSpPr>
            <a:spLocks noChangeArrowheads="1"/>
          </p:cNvSpPr>
          <p:nvPr/>
        </p:nvSpPr>
        <p:spPr bwMode="auto">
          <a:xfrm>
            <a:off x="1004888" y="2730500"/>
            <a:ext cx="990600" cy="2286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33" name="Text Box 9"/>
          <p:cNvSpPr txBox="1">
            <a:spLocks noChangeArrowheads="1"/>
          </p:cNvSpPr>
          <p:nvPr/>
        </p:nvSpPr>
        <p:spPr bwMode="auto">
          <a:xfrm>
            <a:off x="990600" y="25019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12  n2  f12</a:t>
            </a:r>
          </a:p>
          <a:p>
            <a:pPr eaLnBrk="1" hangingPunct="1"/>
            <a:r>
              <a:rPr lang="en-US" altLang="x-none" sz="1400">
                <a:solidFill>
                  <a:srgbClr val="000000"/>
                </a:solidFill>
              </a:rPr>
              <a:t>  5  n3</a:t>
            </a:r>
          </a:p>
        </p:txBody>
      </p:sp>
      <p:sp>
        <p:nvSpPr>
          <p:cNvPr id="282634" name="Text Box 10"/>
          <p:cNvSpPr txBox="1">
            <a:spLocks noChangeArrowheads="1"/>
          </p:cNvSpPr>
          <p:nvPr/>
        </p:nvSpPr>
        <p:spPr bwMode="auto">
          <a:xfrm>
            <a:off x="2959100" y="2501900"/>
            <a:ext cx="9191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2635" name="Text Box 11"/>
          <p:cNvSpPr txBox="1">
            <a:spLocks noChangeArrowheads="1"/>
          </p:cNvSpPr>
          <p:nvPr/>
        </p:nvSpPr>
        <p:spPr bwMode="auto">
          <a:xfrm>
            <a:off x="3021013" y="40608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2636" name="Text Box 12"/>
          <p:cNvSpPr txBox="1">
            <a:spLocks noChangeArrowheads="1"/>
          </p:cNvSpPr>
          <p:nvPr/>
        </p:nvSpPr>
        <p:spPr bwMode="auto">
          <a:xfrm>
            <a:off x="52578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2637" name="Rectangle 13"/>
          <p:cNvSpPr>
            <a:spLocks noChangeArrowheads="1"/>
          </p:cNvSpPr>
          <p:nvPr/>
        </p:nvSpPr>
        <p:spPr bwMode="auto">
          <a:xfrm>
            <a:off x="1004888" y="25019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38" name="Line 14"/>
          <p:cNvSpPr>
            <a:spLocks noChangeShapeType="1"/>
          </p:cNvSpPr>
          <p:nvPr/>
        </p:nvSpPr>
        <p:spPr bwMode="auto">
          <a:xfrm>
            <a:off x="1309688" y="25019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39" name="Rectangle 15"/>
          <p:cNvSpPr>
            <a:spLocks noChangeArrowheads="1"/>
          </p:cNvSpPr>
          <p:nvPr/>
        </p:nvSpPr>
        <p:spPr bwMode="auto">
          <a:xfrm>
            <a:off x="1004888" y="25019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0" name="Line 16"/>
          <p:cNvSpPr>
            <a:spLocks noChangeShapeType="1"/>
          </p:cNvSpPr>
          <p:nvPr/>
        </p:nvSpPr>
        <p:spPr bwMode="auto">
          <a:xfrm>
            <a:off x="1004888" y="27305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1" name="Rectangle 17"/>
          <p:cNvSpPr>
            <a:spLocks noChangeArrowheads="1"/>
          </p:cNvSpPr>
          <p:nvPr/>
        </p:nvSpPr>
        <p:spPr bwMode="auto">
          <a:xfrm>
            <a:off x="2986088" y="25019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2" name="Rectangle 18"/>
          <p:cNvSpPr>
            <a:spLocks noChangeArrowheads="1"/>
          </p:cNvSpPr>
          <p:nvPr/>
        </p:nvSpPr>
        <p:spPr bwMode="auto">
          <a:xfrm>
            <a:off x="2986088" y="25019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3" name="Line 19"/>
          <p:cNvSpPr>
            <a:spLocks noChangeShapeType="1"/>
          </p:cNvSpPr>
          <p:nvPr/>
        </p:nvSpPr>
        <p:spPr bwMode="auto">
          <a:xfrm>
            <a:off x="2986088" y="27305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4" name="Line 20"/>
          <p:cNvSpPr>
            <a:spLocks noChangeShapeType="1"/>
          </p:cNvSpPr>
          <p:nvPr/>
        </p:nvSpPr>
        <p:spPr bwMode="auto">
          <a:xfrm>
            <a:off x="3290888" y="25019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45" name="Text Box 21"/>
          <p:cNvSpPr txBox="1">
            <a:spLocks noChangeArrowheads="1"/>
          </p:cNvSpPr>
          <p:nvPr/>
        </p:nvSpPr>
        <p:spPr bwMode="auto">
          <a:xfrm>
            <a:off x="914400" y="22098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2646" name="Text Box 22"/>
          <p:cNvSpPr txBox="1">
            <a:spLocks noChangeArrowheads="1"/>
          </p:cNvSpPr>
          <p:nvPr/>
        </p:nvSpPr>
        <p:spPr bwMode="auto">
          <a:xfrm>
            <a:off x="2913063" y="21971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2647" name="Rectangle 23"/>
          <p:cNvSpPr>
            <a:spLocks noChangeArrowheads="1"/>
          </p:cNvSpPr>
          <p:nvPr/>
        </p:nvSpPr>
        <p:spPr bwMode="auto">
          <a:xfrm>
            <a:off x="3048000" y="4102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8" name="Rectangle 24"/>
          <p:cNvSpPr>
            <a:spLocks noChangeArrowheads="1"/>
          </p:cNvSpPr>
          <p:nvPr/>
        </p:nvSpPr>
        <p:spPr bwMode="auto">
          <a:xfrm>
            <a:off x="3048000" y="4102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49" name="Line 25"/>
          <p:cNvSpPr>
            <a:spLocks noChangeShapeType="1"/>
          </p:cNvSpPr>
          <p:nvPr/>
        </p:nvSpPr>
        <p:spPr bwMode="auto">
          <a:xfrm>
            <a:off x="3048000" y="4330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0" name="Line 26"/>
          <p:cNvSpPr>
            <a:spLocks noChangeShapeType="1"/>
          </p:cNvSpPr>
          <p:nvPr/>
        </p:nvSpPr>
        <p:spPr bwMode="auto">
          <a:xfrm>
            <a:off x="3352800" y="4102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1" name="Text Box 27"/>
          <p:cNvSpPr txBox="1">
            <a:spLocks noChangeArrowheads="1"/>
          </p:cNvSpPr>
          <p:nvPr/>
        </p:nvSpPr>
        <p:spPr bwMode="auto">
          <a:xfrm>
            <a:off x="2971800" y="3797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82652" name="Text Box 28"/>
          <p:cNvSpPr txBox="1">
            <a:spLocks noChangeArrowheads="1"/>
          </p:cNvSpPr>
          <p:nvPr/>
        </p:nvSpPr>
        <p:spPr bwMode="auto">
          <a:xfrm>
            <a:off x="52879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2653" name="Rectangle 29"/>
          <p:cNvSpPr>
            <a:spLocks noChangeArrowheads="1"/>
          </p:cNvSpPr>
          <p:nvPr/>
        </p:nvSpPr>
        <p:spPr bwMode="auto">
          <a:xfrm>
            <a:off x="52847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54" name="Rectangle 30"/>
          <p:cNvSpPr>
            <a:spLocks noChangeArrowheads="1"/>
          </p:cNvSpPr>
          <p:nvPr/>
        </p:nvSpPr>
        <p:spPr bwMode="auto">
          <a:xfrm>
            <a:off x="52847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55" name="Line 31"/>
          <p:cNvSpPr>
            <a:spLocks noChangeShapeType="1"/>
          </p:cNvSpPr>
          <p:nvPr/>
        </p:nvSpPr>
        <p:spPr bwMode="auto">
          <a:xfrm>
            <a:off x="52847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6" name="Line 32"/>
          <p:cNvSpPr>
            <a:spLocks noChangeShapeType="1"/>
          </p:cNvSpPr>
          <p:nvPr/>
        </p:nvSpPr>
        <p:spPr bwMode="auto">
          <a:xfrm>
            <a:off x="55895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57" name="Text Box 33"/>
          <p:cNvSpPr txBox="1">
            <a:spLocks noChangeArrowheads="1"/>
          </p:cNvSpPr>
          <p:nvPr/>
        </p:nvSpPr>
        <p:spPr bwMode="auto">
          <a:xfrm>
            <a:off x="71628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10  n5  f10</a:t>
            </a:r>
          </a:p>
          <a:p>
            <a:pPr eaLnBrk="1" hangingPunct="1"/>
            <a:r>
              <a:rPr lang="en-US" altLang="x-none" sz="1400">
                <a:solidFill>
                  <a:srgbClr val="000000"/>
                </a:solidFill>
              </a:rPr>
              <a:t>  8  n6</a:t>
            </a:r>
          </a:p>
        </p:txBody>
      </p:sp>
      <p:sp>
        <p:nvSpPr>
          <p:cNvPr id="282658" name="Text Box 34"/>
          <p:cNvSpPr txBox="1">
            <a:spLocks noChangeArrowheads="1"/>
          </p:cNvSpPr>
          <p:nvPr/>
        </p:nvSpPr>
        <p:spPr bwMode="auto">
          <a:xfrm>
            <a:off x="71929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2659" name="Rectangle 35"/>
          <p:cNvSpPr>
            <a:spLocks noChangeArrowheads="1"/>
          </p:cNvSpPr>
          <p:nvPr/>
        </p:nvSpPr>
        <p:spPr bwMode="auto">
          <a:xfrm>
            <a:off x="71897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60" name="Rectangle 36"/>
          <p:cNvSpPr>
            <a:spLocks noChangeArrowheads="1"/>
          </p:cNvSpPr>
          <p:nvPr/>
        </p:nvSpPr>
        <p:spPr bwMode="auto">
          <a:xfrm>
            <a:off x="71897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2661" name="Line 37"/>
          <p:cNvSpPr>
            <a:spLocks noChangeShapeType="1"/>
          </p:cNvSpPr>
          <p:nvPr/>
        </p:nvSpPr>
        <p:spPr bwMode="auto">
          <a:xfrm>
            <a:off x="71897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2" name="Line 38"/>
          <p:cNvSpPr>
            <a:spLocks noChangeShapeType="1"/>
          </p:cNvSpPr>
          <p:nvPr/>
        </p:nvSpPr>
        <p:spPr bwMode="auto">
          <a:xfrm>
            <a:off x="74945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3" name="Line 39"/>
          <p:cNvSpPr>
            <a:spLocks noChangeShapeType="1"/>
          </p:cNvSpPr>
          <p:nvPr/>
        </p:nvSpPr>
        <p:spPr bwMode="auto">
          <a:xfrm>
            <a:off x="1524000" y="21209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64" name="Text Box 40"/>
          <p:cNvSpPr txBox="1">
            <a:spLocks noChangeArrowheads="1"/>
          </p:cNvSpPr>
          <p:nvPr/>
        </p:nvSpPr>
        <p:spPr bwMode="auto">
          <a:xfrm>
            <a:off x="1143000" y="1752600"/>
            <a:ext cx="9382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query(10)</a:t>
            </a:r>
          </a:p>
        </p:txBody>
      </p:sp>
      <p:grpSp>
        <p:nvGrpSpPr>
          <p:cNvPr id="2" name="Group 41"/>
          <p:cNvGrpSpPr>
            <a:grpSpLocks/>
          </p:cNvGrpSpPr>
          <p:nvPr/>
        </p:nvGrpSpPr>
        <p:grpSpPr bwMode="auto">
          <a:xfrm>
            <a:off x="2133600" y="2438400"/>
            <a:ext cx="762000" cy="301625"/>
            <a:chOff x="1344" y="1880"/>
            <a:chExt cx="480" cy="190"/>
          </a:xfrm>
        </p:grpSpPr>
        <p:sp>
          <p:nvSpPr>
            <p:cNvPr id="282682" name="Line 42"/>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83" name="Text Box 43"/>
            <p:cNvSpPr txBox="1">
              <a:spLocks noChangeArrowheads="1"/>
            </p:cNvSpPr>
            <p:nvPr/>
          </p:nvSpPr>
          <p:spPr bwMode="auto">
            <a:xfrm>
              <a:off x="1479" y="1880"/>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1</a:t>
              </a:r>
            </a:p>
          </p:txBody>
        </p:sp>
      </p:grpSp>
      <p:grpSp>
        <p:nvGrpSpPr>
          <p:cNvPr id="3" name="Group 44"/>
          <p:cNvGrpSpPr>
            <a:grpSpLocks/>
          </p:cNvGrpSpPr>
          <p:nvPr/>
        </p:nvGrpSpPr>
        <p:grpSpPr bwMode="auto">
          <a:xfrm>
            <a:off x="3414713" y="3263900"/>
            <a:ext cx="279400" cy="685800"/>
            <a:chOff x="2151" y="2400"/>
            <a:chExt cx="176" cy="432"/>
          </a:xfrm>
        </p:grpSpPr>
        <p:sp>
          <p:nvSpPr>
            <p:cNvPr id="282680" name="Line 45"/>
            <p:cNvSpPr>
              <a:spLocks noChangeShapeType="1"/>
            </p:cNvSpPr>
            <p:nvPr/>
          </p:nvSpPr>
          <p:spPr bwMode="auto">
            <a:xfrm>
              <a:off x="2160" y="2400"/>
              <a:ext cx="0" cy="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81" name="Text Box 46"/>
            <p:cNvSpPr txBox="1">
              <a:spLocks noChangeArrowheads="1"/>
            </p:cNvSpPr>
            <p:nvPr/>
          </p:nvSpPr>
          <p:spPr bwMode="auto">
            <a:xfrm>
              <a:off x="2151" y="2504"/>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2</a:t>
              </a:r>
            </a:p>
          </p:txBody>
        </p:sp>
      </p:grpSp>
      <p:grpSp>
        <p:nvGrpSpPr>
          <p:cNvPr id="4" name="Group 47"/>
          <p:cNvGrpSpPr>
            <a:grpSpLocks/>
          </p:cNvGrpSpPr>
          <p:nvPr/>
        </p:nvGrpSpPr>
        <p:grpSpPr bwMode="auto">
          <a:xfrm rot="-1305395">
            <a:off x="4114800" y="3721100"/>
            <a:ext cx="990600" cy="301625"/>
            <a:chOff x="1344" y="1880"/>
            <a:chExt cx="480" cy="190"/>
          </a:xfrm>
        </p:grpSpPr>
        <p:sp>
          <p:nvSpPr>
            <p:cNvPr id="282678" name="Line 48"/>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9" name="Text Box 49"/>
            <p:cNvSpPr txBox="1">
              <a:spLocks noChangeArrowheads="1"/>
            </p:cNvSpPr>
            <p:nvPr/>
          </p:nvSpPr>
          <p:spPr bwMode="auto">
            <a:xfrm>
              <a:off x="1479" y="1880"/>
              <a:ext cx="13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3</a:t>
              </a:r>
            </a:p>
          </p:txBody>
        </p:sp>
      </p:grpSp>
      <p:grpSp>
        <p:nvGrpSpPr>
          <p:cNvPr id="5" name="Group 50"/>
          <p:cNvGrpSpPr>
            <a:grpSpLocks/>
          </p:cNvGrpSpPr>
          <p:nvPr/>
        </p:nvGrpSpPr>
        <p:grpSpPr bwMode="auto">
          <a:xfrm>
            <a:off x="4038600" y="2959100"/>
            <a:ext cx="1066800" cy="685800"/>
            <a:chOff x="2544" y="2208"/>
            <a:chExt cx="672" cy="432"/>
          </a:xfrm>
        </p:grpSpPr>
        <p:sp>
          <p:nvSpPr>
            <p:cNvPr id="282676" name="Line 51"/>
            <p:cNvSpPr>
              <a:spLocks noChangeShapeType="1"/>
            </p:cNvSpPr>
            <p:nvPr/>
          </p:nvSpPr>
          <p:spPr bwMode="auto">
            <a:xfrm flipH="1" flipV="1">
              <a:off x="2544" y="2208"/>
              <a:ext cx="672" cy="4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7" name="Text Box 52"/>
            <p:cNvSpPr txBox="1">
              <a:spLocks noChangeArrowheads="1"/>
            </p:cNvSpPr>
            <p:nvPr/>
          </p:nvSpPr>
          <p:spPr bwMode="auto">
            <a:xfrm>
              <a:off x="2775" y="2216"/>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4</a:t>
              </a:r>
            </a:p>
          </p:txBody>
        </p:sp>
      </p:grpSp>
      <p:grpSp>
        <p:nvGrpSpPr>
          <p:cNvPr id="6" name="Group 53"/>
          <p:cNvGrpSpPr>
            <a:grpSpLocks/>
          </p:cNvGrpSpPr>
          <p:nvPr/>
        </p:nvGrpSpPr>
        <p:grpSpPr bwMode="auto">
          <a:xfrm>
            <a:off x="4114800" y="2654300"/>
            <a:ext cx="1143000" cy="762000"/>
            <a:chOff x="2592" y="2016"/>
            <a:chExt cx="720" cy="480"/>
          </a:xfrm>
        </p:grpSpPr>
        <p:sp>
          <p:nvSpPr>
            <p:cNvPr id="282674" name="Line 54"/>
            <p:cNvSpPr>
              <a:spLocks noChangeShapeType="1"/>
            </p:cNvSpPr>
            <p:nvPr/>
          </p:nvSpPr>
          <p:spPr bwMode="auto">
            <a:xfrm>
              <a:off x="2592" y="2016"/>
              <a:ext cx="720" cy="48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5" name="Text Box 55"/>
            <p:cNvSpPr txBox="1">
              <a:spLocks noChangeArrowheads="1"/>
            </p:cNvSpPr>
            <p:nvPr/>
          </p:nvSpPr>
          <p:spPr bwMode="auto">
            <a:xfrm>
              <a:off x="2919" y="2024"/>
              <a:ext cx="20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4</a:t>
              </a:r>
              <a:r>
                <a:rPr lang="ja-JP" altLang="en-US" sz="1400" i="1">
                  <a:solidFill>
                    <a:srgbClr val="000000"/>
                  </a:solidFill>
                </a:rPr>
                <a:t>’</a:t>
              </a:r>
              <a:endParaRPr lang="en-US" altLang="x-none" sz="1400" i="1">
                <a:solidFill>
                  <a:srgbClr val="000000"/>
                </a:solidFill>
              </a:endParaRPr>
            </a:p>
          </p:txBody>
        </p:sp>
      </p:grpSp>
      <p:grpSp>
        <p:nvGrpSpPr>
          <p:cNvPr id="7" name="Group 56"/>
          <p:cNvGrpSpPr>
            <a:grpSpLocks/>
          </p:cNvGrpSpPr>
          <p:nvPr/>
        </p:nvGrpSpPr>
        <p:grpSpPr bwMode="auto">
          <a:xfrm>
            <a:off x="6324600" y="3343275"/>
            <a:ext cx="762000" cy="301625"/>
            <a:chOff x="1344" y="1880"/>
            <a:chExt cx="480" cy="190"/>
          </a:xfrm>
        </p:grpSpPr>
        <p:sp>
          <p:nvSpPr>
            <p:cNvPr id="282672" name="Line 57"/>
            <p:cNvSpPr>
              <a:spLocks noChangeShapeType="1"/>
            </p:cNvSpPr>
            <p:nvPr/>
          </p:nvSpPr>
          <p:spPr bwMode="auto">
            <a:xfrm>
              <a:off x="1344" y="2064"/>
              <a:ext cx="4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2673" name="Text Box 58"/>
            <p:cNvSpPr txBox="1">
              <a:spLocks noChangeArrowheads="1"/>
            </p:cNvSpPr>
            <p:nvPr/>
          </p:nvSpPr>
          <p:spPr bwMode="auto">
            <a:xfrm>
              <a:off x="1479" y="1880"/>
              <a:ext cx="1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5</a:t>
              </a:r>
            </a:p>
          </p:txBody>
        </p:sp>
      </p:grpSp>
      <p:sp>
        <p:nvSpPr>
          <p:cNvPr id="285755" name="Rectangle 59"/>
          <p:cNvSpPr>
            <a:spLocks noChangeArrowheads="1"/>
          </p:cNvSpPr>
          <p:nvPr/>
        </p:nvSpPr>
        <p:spPr bwMode="auto">
          <a:xfrm>
            <a:off x="2819400" y="5105400"/>
            <a:ext cx="586740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r>
              <a:rPr lang="en-US" altLang="zh-CN" dirty="0">
                <a:solidFill>
                  <a:srgbClr val="000000"/>
                </a:solidFill>
                <a:latin typeface="+mn-lt"/>
                <a:ea typeface="宋体" charset="0"/>
                <a:cs typeface="宋体" charset="0"/>
              </a:rPr>
              <a:t>Beside the routing table, e</a:t>
            </a:r>
            <a:r>
              <a:rPr lang="en-US" dirty="0">
                <a:solidFill>
                  <a:srgbClr val="000000"/>
                </a:solidFill>
                <a:latin typeface="+mn-lt"/>
                <a:ea typeface="ＭＳ Ｐゴシック" charset="0"/>
                <a:cs typeface="ＭＳ Ｐゴシック" charset="0"/>
              </a:rPr>
              <a:t>ach node </a:t>
            </a:r>
            <a:r>
              <a:rPr lang="en-US" altLang="zh-CN" dirty="0">
                <a:solidFill>
                  <a:srgbClr val="000000"/>
                </a:solidFill>
                <a:latin typeface="+mn-lt"/>
                <a:ea typeface="宋体" charset="0"/>
                <a:cs typeface="宋体" charset="0"/>
              </a:rPr>
              <a:t>also </a:t>
            </a:r>
            <a:r>
              <a:rPr lang="en-US" dirty="0">
                <a:solidFill>
                  <a:srgbClr val="000000"/>
                </a:solidFill>
                <a:latin typeface="+mn-lt"/>
                <a:ea typeface="ＭＳ Ｐゴシック" charset="0"/>
                <a:cs typeface="ＭＳ Ｐゴシック" charset="0"/>
              </a:rPr>
              <a:t>maintains </a:t>
            </a:r>
            <a:r>
              <a:rPr lang="en-US" altLang="zh-CN" dirty="0">
                <a:solidFill>
                  <a:srgbClr val="000000"/>
                </a:solidFill>
                <a:latin typeface="+mn-lt"/>
                <a:ea typeface="宋体" charset="0"/>
                <a:cs typeface="宋体" charset="0"/>
              </a:rPr>
              <a:t>a query table containing the state</a:t>
            </a:r>
            <a:r>
              <a:rPr lang="en-US" dirty="0">
                <a:solidFill>
                  <a:srgbClr val="000000"/>
                </a:solidFill>
                <a:latin typeface="+mn-lt"/>
                <a:ea typeface="ＭＳ Ｐゴシック" charset="0"/>
                <a:cs typeface="ＭＳ Ｐゴシック" charset="0"/>
              </a:rPr>
              <a:t> </a:t>
            </a:r>
            <a:r>
              <a:rPr lang="en-US" altLang="zh-CN" dirty="0">
                <a:solidFill>
                  <a:srgbClr val="000000"/>
                </a:solidFill>
                <a:latin typeface="+mn-lt"/>
                <a:ea typeface="宋体" charset="0"/>
                <a:cs typeface="宋体" charset="0"/>
              </a:rPr>
              <a:t>of </a:t>
            </a:r>
            <a:r>
              <a:rPr lang="en-US" dirty="0">
                <a:solidFill>
                  <a:srgbClr val="000000"/>
                </a:solidFill>
                <a:latin typeface="+mn-lt"/>
                <a:ea typeface="ＭＳ Ｐゴシック" charset="0"/>
                <a:cs typeface="ＭＳ Ｐゴシック" charset="0"/>
              </a:rPr>
              <a:t>all outstanding queries that have traversed it </a:t>
            </a:r>
            <a:r>
              <a:rPr lang="en-US" dirty="0">
                <a:solidFill>
                  <a:srgbClr val="000000"/>
                </a:solidFill>
                <a:latin typeface="+mn-lt"/>
                <a:ea typeface="ＭＳ Ｐゴシック" charset="0"/>
                <a:cs typeface="ＭＳ Ｐゴシック" charset="0"/>
                <a:sym typeface="Wingdings" charset="0"/>
              </a:rPr>
              <a:t></a:t>
            </a:r>
            <a:r>
              <a:rPr lang="en-US" dirty="0">
                <a:solidFill>
                  <a:srgbClr val="000000"/>
                </a:solidFill>
                <a:latin typeface="+mn-lt"/>
                <a:ea typeface="ＭＳ Ｐゴシック" charset="0"/>
                <a:cs typeface="ＭＳ Ｐゴシック" charset="0"/>
              </a:rPr>
              <a:t> to </a:t>
            </a:r>
            <a:r>
              <a:rPr lang="en-US" altLang="zh-CN" dirty="0">
                <a:solidFill>
                  <a:srgbClr val="000000"/>
                </a:solidFill>
                <a:latin typeface="+mn-lt"/>
                <a:ea typeface="宋体" charset="0"/>
                <a:cs typeface="宋体" charset="0"/>
              </a:rPr>
              <a:t>backtrack</a:t>
            </a:r>
            <a:endParaRPr lang="en-US" dirty="0">
              <a:solidFill>
                <a:srgbClr val="000000"/>
              </a:solidFill>
              <a:latin typeface="+mn-lt"/>
              <a:ea typeface="ＭＳ Ｐゴシック" charset="0"/>
              <a:cs typeface="ＭＳ Ｐゴシック" charset="0"/>
            </a:endParaRPr>
          </a:p>
        </p:txBody>
      </p:sp>
    </p:spTree>
    <p:extLst>
      <p:ext uri="{BB962C8B-B14F-4D97-AF65-F5344CB8AC3E}">
        <p14:creationId xmlns:p14="http://schemas.microsoft.com/office/powerpoint/2010/main" val="1723443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57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5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57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857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575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8570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85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animBg="1"/>
      <p:bldP spid="285700" grpId="0" animBg="1"/>
      <p:bldP spid="285701" grpId="0" animBg="1"/>
      <p:bldP spid="285702" grpId="0" animBg="1"/>
      <p:bldP spid="285703" grpId="0" animBg="1"/>
      <p:bldP spid="285704" grpId="0" animBg="1"/>
      <p:bldP spid="28575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59A36D0-682A-1049-9856-2226D37E055C}" type="slidenum">
              <a:rPr lang="en-US" altLang="x-none" sz="1400">
                <a:solidFill>
                  <a:srgbClr val="000000"/>
                </a:solidFill>
                <a:latin typeface="Times New Roman" charset="0"/>
              </a:rPr>
              <a:pPr eaLnBrk="1" hangingPunct="1"/>
              <a:t>81</a:t>
            </a:fld>
            <a:endParaRPr lang="en-US" altLang="x-none" sz="1400">
              <a:solidFill>
                <a:srgbClr val="000000"/>
              </a:solidFill>
              <a:latin typeface="Times New Roman" charset="0"/>
            </a:endParaRPr>
          </a:p>
        </p:txBody>
      </p:sp>
      <p:sp>
        <p:nvSpPr>
          <p:cNvPr id="284674" name="Rectangle 2"/>
          <p:cNvSpPr>
            <a:spLocks noGrp="1" noChangeArrowheads="1"/>
          </p:cNvSpPr>
          <p:nvPr>
            <p:ph type="title"/>
          </p:nvPr>
        </p:nvSpPr>
        <p:spPr/>
        <p:txBody>
          <a:bodyPr/>
          <a:lstStyle/>
          <a:p>
            <a:r>
              <a:rPr lang="en-US" altLang="x-none">
                <a:ea typeface="ＭＳ Ｐゴシック" charset="-128"/>
              </a:rPr>
              <a:t>Insert</a:t>
            </a:r>
          </a:p>
        </p:txBody>
      </p:sp>
      <p:sp>
        <p:nvSpPr>
          <p:cNvPr id="10244" name="Rectangle 3"/>
          <p:cNvSpPr>
            <a:spLocks noGrp="1" noChangeArrowheads="1"/>
          </p:cNvSpPr>
          <p:nvPr>
            <p:ph type="body" idx="1"/>
          </p:nvPr>
        </p:nvSpPr>
        <p:spPr>
          <a:xfrm>
            <a:off x="533400" y="1676400"/>
            <a:ext cx="7620000" cy="4267200"/>
          </a:xfrm>
        </p:spPr>
        <p:txBody>
          <a:bodyPr/>
          <a:lstStyle/>
          <a:p>
            <a:pPr>
              <a:buFont typeface="Wingdings" pitchFamily="2" charset="2"/>
              <a:buChar char="q"/>
            </a:pPr>
            <a:r>
              <a:rPr lang="en-US" altLang="x-none" dirty="0">
                <a:ea typeface="ＭＳ Ｐゴシック" charset="-128"/>
              </a:rPr>
              <a:t>API: insert(</a:t>
            </a:r>
            <a:r>
              <a:rPr lang="en-US" altLang="x-none" i="1" dirty="0">
                <a:ea typeface="ＭＳ Ｐゴシック" charset="-128"/>
              </a:rPr>
              <a:t>id</a:t>
            </a:r>
            <a:r>
              <a:rPr lang="en-US" altLang="x-none" dirty="0">
                <a:ea typeface="ＭＳ Ｐゴシック" charset="-128"/>
              </a:rPr>
              <a:t>, </a:t>
            </a:r>
            <a:r>
              <a:rPr lang="en-US" altLang="x-none" i="1" dirty="0">
                <a:ea typeface="ＭＳ Ｐゴシック" charset="-128"/>
              </a:rPr>
              <a:t>file</a:t>
            </a:r>
            <a:r>
              <a:rPr lang="en-US" altLang="x-none" dirty="0">
                <a:ea typeface="ＭＳ Ｐゴシック" charset="-128"/>
              </a:rPr>
              <a:t>); </a:t>
            </a:r>
          </a:p>
          <a:p>
            <a:pPr>
              <a:buFont typeface="Wingdings" pitchFamily="2" charset="2"/>
              <a:buChar char="q"/>
            </a:pPr>
            <a:r>
              <a:rPr lang="en-US" altLang="x-none" dirty="0">
                <a:ea typeface="ＭＳ Ｐゴシック" charset="-128"/>
              </a:rPr>
              <a:t>Two steps </a:t>
            </a:r>
          </a:p>
          <a:p>
            <a:pPr lvl="1">
              <a:buFont typeface="Courier New" panose="02070309020205020404" pitchFamily="49" charset="0"/>
              <a:buChar char="o"/>
            </a:pPr>
            <a:r>
              <a:rPr lang="en-US" altLang="x-none" dirty="0">
                <a:ea typeface="ＭＳ Ｐゴシック" charset="-128"/>
              </a:rPr>
              <a:t>first attempt a </a:t>
            </a:r>
            <a:r>
              <a:rPr lang="ja-JP" altLang="en-US" dirty="0">
                <a:ea typeface="ＭＳ Ｐゴシック" charset="-128"/>
              </a:rPr>
              <a:t>“</a:t>
            </a:r>
            <a:r>
              <a:rPr lang="en-US" altLang="ja-JP" dirty="0">
                <a:ea typeface="ＭＳ Ｐゴシック" charset="-128"/>
              </a:rPr>
              <a:t>search</a:t>
            </a:r>
            <a:r>
              <a:rPr lang="ja-JP" altLang="en-US" dirty="0">
                <a:ea typeface="ＭＳ Ｐゴシック" charset="-128"/>
              </a:rPr>
              <a:t>”</a:t>
            </a:r>
            <a:r>
              <a:rPr lang="en-US" altLang="ja-JP" dirty="0">
                <a:ea typeface="ＭＳ Ｐゴシック" charset="-128"/>
              </a:rPr>
              <a:t> for the file to be inserted</a:t>
            </a:r>
          </a:p>
          <a:p>
            <a:pPr lvl="1">
              <a:buFont typeface="Courier New" panose="02070309020205020404" pitchFamily="49" charset="0"/>
              <a:buChar char="o"/>
            </a:pPr>
            <a:endParaRPr lang="en-US" altLang="ja-JP" dirty="0">
              <a:ea typeface="ＭＳ Ｐゴシック" charset="-128"/>
            </a:endParaRPr>
          </a:p>
          <a:p>
            <a:pPr lvl="1">
              <a:buFont typeface="Courier New" panose="02070309020205020404" pitchFamily="49" charset="0"/>
              <a:buChar char="o"/>
            </a:pPr>
            <a:r>
              <a:rPr lang="en-US" altLang="x-none" dirty="0">
                <a:ea typeface="ＭＳ Ｐゴシック" charset="-128"/>
              </a:rPr>
              <a:t>if found, report collision</a:t>
            </a:r>
            <a:endParaRPr lang="en-US" altLang="zh-CN" dirty="0">
              <a:ea typeface="宋体" charset="-122"/>
            </a:endParaRPr>
          </a:p>
          <a:p>
            <a:pPr lvl="1">
              <a:buFont typeface="Courier New" panose="02070309020205020404" pitchFamily="49" charset="0"/>
              <a:buChar char="o"/>
            </a:pPr>
            <a:r>
              <a:rPr lang="en-US" altLang="x-none" dirty="0">
                <a:ea typeface="ＭＳ Ｐゴシック" charset="-128"/>
              </a:rPr>
              <a:t>if not found, insert the file</a:t>
            </a:r>
            <a:r>
              <a:rPr lang="en-US" altLang="zh-CN" dirty="0">
                <a:ea typeface="宋体" charset="-122"/>
              </a:rPr>
              <a:t> by sending it along the query path (why?)</a:t>
            </a:r>
          </a:p>
          <a:p>
            <a:pPr lvl="2"/>
            <a:r>
              <a:rPr lang="en-US" altLang="x-none" dirty="0">
                <a:ea typeface="ＭＳ Ｐゴシック" charset="-128"/>
              </a:rPr>
              <a:t>a node probabilistically replaces the originator with itself</a:t>
            </a:r>
            <a:r>
              <a:rPr lang="en-US" altLang="zh-CN" dirty="0">
                <a:ea typeface="宋体" charset="-122"/>
              </a:rPr>
              <a:t> (why?)</a:t>
            </a:r>
          </a:p>
        </p:txBody>
      </p:sp>
    </p:spTree>
    <p:extLst>
      <p:ext uri="{BB962C8B-B14F-4D97-AF65-F5344CB8AC3E}">
        <p14:creationId xmlns:p14="http://schemas.microsoft.com/office/powerpoint/2010/main" val="1263217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AD797AC-C348-0247-A615-DADBE0E44496}" type="slidenum">
              <a:rPr lang="en-US" altLang="x-none" sz="1400">
                <a:solidFill>
                  <a:srgbClr val="000000"/>
                </a:solidFill>
                <a:latin typeface="Times New Roman" charset="0"/>
              </a:rPr>
              <a:pPr eaLnBrk="1" hangingPunct="1"/>
              <a:t>82</a:t>
            </a:fld>
            <a:endParaRPr lang="en-US" altLang="x-none" sz="1400">
              <a:solidFill>
                <a:srgbClr val="000000"/>
              </a:solidFill>
              <a:latin typeface="Times New Roman" charset="0"/>
            </a:endParaRPr>
          </a:p>
        </p:txBody>
      </p:sp>
      <p:sp>
        <p:nvSpPr>
          <p:cNvPr id="286722" name="Rectangle 2"/>
          <p:cNvSpPr>
            <a:spLocks noGrp="1" noChangeArrowheads="1"/>
          </p:cNvSpPr>
          <p:nvPr>
            <p:ph type="title"/>
          </p:nvPr>
        </p:nvSpPr>
        <p:spPr/>
        <p:txBody>
          <a:bodyPr/>
          <a:lstStyle/>
          <a:p>
            <a:r>
              <a:rPr lang="en-US" altLang="x-none">
                <a:ea typeface="ＭＳ Ｐゴシック" charset="-128"/>
              </a:rPr>
              <a:t>Insert Example</a:t>
            </a:r>
          </a:p>
        </p:txBody>
      </p:sp>
      <p:sp>
        <p:nvSpPr>
          <p:cNvPr id="286723" name="Rectangle 3"/>
          <p:cNvSpPr>
            <a:spLocks noGrp="1" noChangeArrowheads="1"/>
          </p:cNvSpPr>
          <p:nvPr>
            <p:ph type="body" idx="1"/>
          </p:nvPr>
        </p:nvSpPr>
        <p:spPr>
          <a:xfrm>
            <a:off x="533400" y="1447800"/>
            <a:ext cx="7772400" cy="830263"/>
          </a:xfrm>
        </p:spPr>
        <p:txBody>
          <a:bodyPr/>
          <a:lstStyle/>
          <a:p>
            <a:pPr>
              <a:buFont typeface="Wingdings" pitchFamily="2" charset="2"/>
              <a:buChar char="q"/>
            </a:pPr>
            <a:r>
              <a:rPr lang="en-US" altLang="x-none" dirty="0">
                <a:ea typeface="ＭＳ Ｐゴシック" charset="-128"/>
              </a:rPr>
              <a:t>Assume query returned failure along the shown path (backtrack slightly complicates things); insert f10</a:t>
            </a:r>
          </a:p>
        </p:txBody>
      </p:sp>
      <p:sp>
        <p:nvSpPr>
          <p:cNvPr id="286724" name="Text Box 4"/>
          <p:cNvSpPr txBox="1">
            <a:spLocks noChangeArrowheads="1"/>
          </p:cNvSpPr>
          <p:nvPr/>
        </p:nvSpPr>
        <p:spPr bwMode="auto">
          <a:xfrm>
            <a:off x="1017588" y="38941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12  n2  f12</a:t>
            </a:r>
          </a:p>
          <a:p>
            <a:pPr eaLnBrk="1" hangingPunct="1"/>
            <a:r>
              <a:rPr lang="en-US" altLang="x-none" sz="1400">
                <a:solidFill>
                  <a:srgbClr val="000000"/>
                </a:solidFill>
              </a:rPr>
              <a:t>  5  n3</a:t>
            </a:r>
          </a:p>
        </p:txBody>
      </p:sp>
      <p:sp>
        <p:nvSpPr>
          <p:cNvPr id="286725" name="Text Box 5"/>
          <p:cNvSpPr txBox="1">
            <a:spLocks noChangeArrowheads="1"/>
          </p:cNvSpPr>
          <p:nvPr/>
        </p:nvSpPr>
        <p:spPr bwMode="auto">
          <a:xfrm>
            <a:off x="2986088" y="3894138"/>
            <a:ext cx="9191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6726" name="Text Box 6"/>
          <p:cNvSpPr txBox="1">
            <a:spLocks noChangeArrowheads="1"/>
          </p:cNvSpPr>
          <p:nvPr/>
        </p:nvSpPr>
        <p:spPr bwMode="auto">
          <a:xfrm>
            <a:off x="3048000" y="5453063"/>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6727" name="Text Box 7"/>
          <p:cNvSpPr txBox="1">
            <a:spLocks noChangeArrowheads="1"/>
          </p:cNvSpPr>
          <p:nvPr/>
        </p:nvSpPr>
        <p:spPr bwMode="auto">
          <a:xfrm>
            <a:off x="5284788" y="47323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6728" name="Rectangle 8"/>
          <p:cNvSpPr>
            <a:spLocks noChangeArrowheads="1"/>
          </p:cNvSpPr>
          <p:nvPr/>
        </p:nvSpPr>
        <p:spPr bwMode="auto">
          <a:xfrm>
            <a:off x="1031875" y="38941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29" name="Line 9"/>
          <p:cNvSpPr>
            <a:spLocks noChangeShapeType="1"/>
          </p:cNvSpPr>
          <p:nvPr/>
        </p:nvSpPr>
        <p:spPr bwMode="auto">
          <a:xfrm>
            <a:off x="1336675" y="38941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0" name="Rectangle 10"/>
          <p:cNvSpPr>
            <a:spLocks noChangeArrowheads="1"/>
          </p:cNvSpPr>
          <p:nvPr/>
        </p:nvSpPr>
        <p:spPr bwMode="auto">
          <a:xfrm>
            <a:off x="1031875" y="38941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1" name="Line 11"/>
          <p:cNvSpPr>
            <a:spLocks noChangeShapeType="1"/>
          </p:cNvSpPr>
          <p:nvPr/>
        </p:nvSpPr>
        <p:spPr bwMode="auto">
          <a:xfrm>
            <a:off x="1031875" y="41227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2" name="Rectangle 12"/>
          <p:cNvSpPr>
            <a:spLocks noChangeArrowheads="1"/>
          </p:cNvSpPr>
          <p:nvPr/>
        </p:nvSpPr>
        <p:spPr bwMode="auto">
          <a:xfrm>
            <a:off x="3013075" y="38941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3" name="Rectangle 13"/>
          <p:cNvSpPr>
            <a:spLocks noChangeArrowheads="1"/>
          </p:cNvSpPr>
          <p:nvPr/>
        </p:nvSpPr>
        <p:spPr bwMode="auto">
          <a:xfrm>
            <a:off x="3013075" y="38941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4" name="Line 14"/>
          <p:cNvSpPr>
            <a:spLocks noChangeShapeType="1"/>
          </p:cNvSpPr>
          <p:nvPr/>
        </p:nvSpPr>
        <p:spPr bwMode="auto">
          <a:xfrm>
            <a:off x="3013075" y="41227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5" name="Line 15"/>
          <p:cNvSpPr>
            <a:spLocks noChangeShapeType="1"/>
          </p:cNvSpPr>
          <p:nvPr/>
        </p:nvSpPr>
        <p:spPr bwMode="auto">
          <a:xfrm>
            <a:off x="3317875" y="38941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36" name="Text Box 16"/>
          <p:cNvSpPr txBox="1">
            <a:spLocks noChangeArrowheads="1"/>
          </p:cNvSpPr>
          <p:nvPr/>
        </p:nvSpPr>
        <p:spPr bwMode="auto">
          <a:xfrm>
            <a:off x="941388" y="36020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6737" name="Text Box 17"/>
          <p:cNvSpPr txBox="1">
            <a:spLocks noChangeArrowheads="1"/>
          </p:cNvSpPr>
          <p:nvPr/>
        </p:nvSpPr>
        <p:spPr bwMode="auto">
          <a:xfrm>
            <a:off x="2940050" y="35893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6738" name="Rectangle 18"/>
          <p:cNvSpPr>
            <a:spLocks noChangeArrowheads="1"/>
          </p:cNvSpPr>
          <p:nvPr/>
        </p:nvSpPr>
        <p:spPr bwMode="auto">
          <a:xfrm>
            <a:off x="3074988" y="5494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39" name="Rectangle 19"/>
          <p:cNvSpPr>
            <a:spLocks noChangeArrowheads="1"/>
          </p:cNvSpPr>
          <p:nvPr/>
        </p:nvSpPr>
        <p:spPr bwMode="auto">
          <a:xfrm>
            <a:off x="3074988" y="5494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0" name="Line 20"/>
          <p:cNvSpPr>
            <a:spLocks noChangeShapeType="1"/>
          </p:cNvSpPr>
          <p:nvPr/>
        </p:nvSpPr>
        <p:spPr bwMode="auto">
          <a:xfrm>
            <a:off x="3074988" y="5722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1" name="Line 21"/>
          <p:cNvSpPr>
            <a:spLocks noChangeShapeType="1"/>
          </p:cNvSpPr>
          <p:nvPr/>
        </p:nvSpPr>
        <p:spPr bwMode="auto">
          <a:xfrm>
            <a:off x="3379788" y="5494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2" name="Text Box 22"/>
          <p:cNvSpPr txBox="1">
            <a:spLocks noChangeArrowheads="1"/>
          </p:cNvSpPr>
          <p:nvPr/>
        </p:nvSpPr>
        <p:spPr bwMode="auto">
          <a:xfrm>
            <a:off x="2998788" y="5189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86743" name="Text Box 23"/>
          <p:cNvSpPr txBox="1">
            <a:spLocks noChangeArrowheads="1"/>
          </p:cNvSpPr>
          <p:nvPr/>
        </p:nvSpPr>
        <p:spPr bwMode="auto">
          <a:xfrm>
            <a:off x="5314950" y="4427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6744" name="Rectangle 24"/>
          <p:cNvSpPr>
            <a:spLocks noChangeArrowheads="1"/>
          </p:cNvSpPr>
          <p:nvPr/>
        </p:nvSpPr>
        <p:spPr bwMode="auto">
          <a:xfrm>
            <a:off x="5311775" y="4732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5" name="Rectangle 25"/>
          <p:cNvSpPr>
            <a:spLocks noChangeArrowheads="1"/>
          </p:cNvSpPr>
          <p:nvPr/>
        </p:nvSpPr>
        <p:spPr bwMode="auto">
          <a:xfrm>
            <a:off x="5311775" y="4732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46" name="Line 26"/>
          <p:cNvSpPr>
            <a:spLocks noChangeShapeType="1"/>
          </p:cNvSpPr>
          <p:nvPr/>
        </p:nvSpPr>
        <p:spPr bwMode="auto">
          <a:xfrm>
            <a:off x="5311775" y="4960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7" name="Line 27"/>
          <p:cNvSpPr>
            <a:spLocks noChangeShapeType="1"/>
          </p:cNvSpPr>
          <p:nvPr/>
        </p:nvSpPr>
        <p:spPr bwMode="auto">
          <a:xfrm>
            <a:off x="5616575" y="4732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48" name="Text Box 28"/>
          <p:cNvSpPr txBox="1">
            <a:spLocks noChangeArrowheads="1"/>
          </p:cNvSpPr>
          <p:nvPr/>
        </p:nvSpPr>
        <p:spPr bwMode="auto">
          <a:xfrm>
            <a:off x="7189788" y="4732338"/>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86749" name="Text Box 29"/>
          <p:cNvSpPr txBox="1">
            <a:spLocks noChangeArrowheads="1"/>
          </p:cNvSpPr>
          <p:nvPr/>
        </p:nvSpPr>
        <p:spPr bwMode="auto">
          <a:xfrm>
            <a:off x="7219950" y="4427538"/>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6750" name="Rectangle 30"/>
          <p:cNvSpPr>
            <a:spLocks noChangeArrowheads="1"/>
          </p:cNvSpPr>
          <p:nvPr/>
        </p:nvSpPr>
        <p:spPr bwMode="auto">
          <a:xfrm>
            <a:off x="7216775" y="4732338"/>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51" name="Rectangle 31"/>
          <p:cNvSpPr>
            <a:spLocks noChangeArrowheads="1"/>
          </p:cNvSpPr>
          <p:nvPr/>
        </p:nvSpPr>
        <p:spPr bwMode="auto">
          <a:xfrm>
            <a:off x="7216775" y="4732338"/>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6752" name="Line 32"/>
          <p:cNvSpPr>
            <a:spLocks noChangeShapeType="1"/>
          </p:cNvSpPr>
          <p:nvPr/>
        </p:nvSpPr>
        <p:spPr bwMode="auto">
          <a:xfrm>
            <a:off x="7216775" y="4960938"/>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3" name="Line 33"/>
          <p:cNvSpPr>
            <a:spLocks noChangeShapeType="1"/>
          </p:cNvSpPr>
          <p:nvPr/>
        </p:nvSpPr>
        <p:spPr bwMode="auto">
          <a:xfrm>
            <a:off x="7521575" y="473233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4" name="Line 34"/>
          <p:cNvSpPr>
            <a:spLocks noChangeShapeType="1"/>
          </p:cNvSpPr>
          <p:nvPr/>
        </p:nvSpPr>
        <p:spPr bwMode="auto">
          <a:xfrm>
            <a:off x="1550988" y="3513138"/>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5" name="Text Box 35"/>
          <p:cNvSpPr txBox="1">
            <a:spLocks noChangeArrowheads="1"/>
          </p:cNvSpPr>
          <p:nvPr/>
        </p:nvSpPr>
        <p:spPr bwMode="auto">
          <a:xfrm>
            <a:off x="1169988" y="3144838"/>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86756" name="Line 36"/>
          <p:cNvSpPr>
            <a:spLocks noChangeShapeType="1"/>
          </p:cNvSpPr>
          <p:nvPr/>
        </p:nvSpPr>
        <p:spPr bwMode="auto">
          <a:xfrm>
            <a:off x="2160588" y="4122738"/>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7" name="Line 37"/>
          <p:cNvSpPr>
            <a:spLocks noChangeShapeType="1"/>
          </p:cNvSpPr>
          <p:nvPr/>
        </p:nvSpPr>
        <p:spPr bwMode="auto">
          <a:xfrm>
            <a:off x="3455988" y="4656138"/>
            <a:ext cx="0" cy="7620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8" name="Line 38"/>
          <p:cNvSpPr>
            <a:spLocks noChangeShapeType="1"/>
          </p:cNvSpPr>
          <p:nvPr/>
        </p:nvSpPr>
        <p:spPr bwMode="auto">
          <a:xfrm flipV="1">
            <a:off x="4141788" y="4960938"/>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759" name="Line 39"/>
          <p:cNvSpPr>
            <a:spLocks noChangeShapeType="1"/>
          </p:cNvSpPr>
          <p:nvPr/>
        </p:nvSpPr>
        <p:spPr bwMode="auto">
          <a:xfrm>
            <a:off x="6427788" y="4960938"/>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868121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AF3CF2-7B58-C64E-962D-E6E35061338A}" type="slidenum">
              <a:rPr lang="en-US" altLang="x-none" sz="1400">
                <a:solidFill>
                  <a:srgbClr val="000000"/>
                </a:solidFill>
                <a:latin typeface="Times New Roman" charset="0"/>
              </a:rPr>
              <a:pPr eaLnBrk="1" hangingPunct="1"/>
              <a:t>83</a:t>
            </a:fld>
            <a:endParaRPr lang="en-US" altLang="x-none" sz="1400">
              <a:solidFill>
                <a:srgbClr val="000000"/>
              </a:solidFill>
              <a:latin typeface="Times New Roman" charset="0"/>
            </a:endParaRPr>
          </a:p>
        </p:txBody>
      </p:sp>
      <p:sp>
        <p:nvSpPr>
          <p:cNvPr id="288770" name="Rectangle 2"/>
          <p:cNvSpPr>
            <a:spLocks noGrp="1" noChangeArrowheads="1"/>
          </p:cNvSpPr>
          <p:nvPr>
            <p:ph type="title"/>
          </p:nvPr>
        </p:nvSpPr>
        <p:spPr/>
        <p:txBody>
          <a:bodyPr/>
          <a:lstStyle/>
          <a:p>
            <a:r>
              <a:rPr lang="en-US" altLang="x-none">
                <a:ea typeface="ＭＳ Ｐゴシック" charset="-128"/>
              </a:rPr>
              <a:t>Insert Example</a:t>
            </a:r>
          </a:p>
        </p:txBody>
      </p:sp>
      <p:sp>
        <p:nvSpPr>
          <p:cNvPr id="288771" name="Rectangle 3"/>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2" name="Text Box 4"/>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88773" name="Text Box 5"/>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88774" name="Rectangle 6"/>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5" name="Line 7"/>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76" name="Rectangle 8"/>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77" name="Line 9"/>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78" name="Text Box 10"/>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88779" name="Text Box 11"/>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88780" name="Rectangle 12"/>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1" name="Rectangle 13"/>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2" name="Line 14"/>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3" name="Line 15"/>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4" name="Text Box 16"/>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88785" name="Text Box 17"/>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88786" name="Rectangle 18"/>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7" name="Rectangle 19"/>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88" name="Line 20"/>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89" name="Line 21"/>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0" name="Line 22"/>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1" name="Text Box 23"/>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88792" name="Line 24"/>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3" name="Line 25"/>
          <p:cNvSpPr>
            <a:spLocks noChangeShapeType="1"/>
          </p:cNvSpPr>
          <p:nvPr/>
        </p:nvSpPr>
        <p:spPr bwMode="auto">
          <a:xfrm>
            <a:off x="3429000" y="4102100"/>
            <a:ext cx="0" cy="7620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4" name="Line 26"/>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5" name="Line 27"/>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796" name="Text Box 28"/>
          <p:cNvSpPr txBox="1">
            <a:spLocks noChangeArrowheads="1"/>
          </p:cNvSpPr>
          <p:nvPr/>
        </p:nvSpPr>
        <p:spPr bwMode="auto">
          <a:xfrm>
            <a:off x="2959100" y="3340100"/>
            <a:ext cx="9191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88797" name="Rectangle 29"/>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98" name="Rectangle 30"/>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799" name="Line 31"/>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0" name="Line 32"/>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1" name="Text Box 33"/>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88802" name="Text Box 34"/>
          <p:cNvSpPr txBox="1">
            <a:spLocks noChangeArrowheads="1"/>
          </p:cNvSpPr>
          <p:nvPr/>
        </p:nvSpPr>
        <p:spPr bwMode="auto">
          <a:xfrm>
            <a:off x="2119313" y="32131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orig=n1</a:t>
            </a:r>
          </a:p>
        </p:txBody>
      </p:sp>
      <p:sp>
        <p:nvSpPr>
          <p:cNvPr id="288803" name="Text Box 35"/>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88804" name="Rectangle 36"/>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805" name="Rectangle 37"/>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88806" name="Line 38"/>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7" name="Line 39"/>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8808" name="Text Box 40"/>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310655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66ECD33-5E00-5E4C-91D6-0F45FC70B99E}" type="slidenum">
              <a:rPr lang="en-US" altLang="x-none" sz="1400">
                <a:solidFill>
                  <a:srgbClr val="000000"/>
                </a:solidFill>
                <a:latin typeface="Times New Roman" charset="0"/>
              </a:rPr>
              <a:pPr eaLnBrk="1" hangingPunct="1"/>
              <a:t>84</a:t>
            </a:fld>
            <a:endParaRPr lang="en-US" altLang="x-none" sz="1400">
              <a:solidFill>
                <a:srgbClr val="000000"/>
              </a:solidFill>
              <a:latin typeface="Times New Roman" charset="0"/>
            </a:endParaRPr>
          </a:p>
        </p:txBody>
      </p:sp>
      <p:sp>
        <p:nvSpPr>
          <p:cNvPr id="290818" name="Rectangle 2"/>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19" name="Rectangle 3"/>
          <p:cNvSpPr>
            <a:spLocks noGrp="1" noChangeArrowheads="1"/>
          </p:cNvSpPr>
          <p:nvPr>
            <p:ph type="title"/>
          </p:nvPr>
        </p:nvSpPr>
        <p:spPr/>
        <p:txBody>
          <a:bodyPr/>
          <a:lstStyle/>
          <a:p>
            <a:r>
              <a:rPr lang="en-US" altLang="x-none">
                <a:ea typeface="ＭＳ Ｐゴシック" charset="-128"/>
              </a:rPr>
              <a:t>Insert Example</a:t>
            </a:r>
          </a:p>
        </p:txBody>
      </p:sp>
      <p:sp>
        <p:nvSpPr>
          <p:cNvPr id="290820" name="Rectangle 5"/>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1" name="Text Box 6"/>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0822" name="Text Box 7"/>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0823" name="Text Box 8"/>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0824" name="Rectangle 9"/>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5" name="Line 10"/>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26" name="Rectangle 11"/>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7" name="Line 12"/>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28" name="Rectangle 13"/>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29" name="Rectangle 14"/>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0" name="Line 15"/>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1" name="Line 16"/>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2" name="Text Box 17"/>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0833" name="Text Box 18"/>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0834" name="Text Box 19"/>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0835" name="Rectangle 20"/>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6" name="Rectangle 21"/>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37" name="Line 22"/>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8" name="Line 23"/>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39" name="Text Box 24"/>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0840" name="Text Box 25"/>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0841" name="Rectangle 26"/>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42" name="Rectangle 27"/>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43" name="Line 28"/>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4" name="Line 29"/>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5" name="Line 30"/>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6" name="Text Box 31"/>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0847" name="Line 32"/>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8" name="Line 33"/>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49" name="Line 34"/>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0" name="Line 35"/>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1" name="Text Box 36"/>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90852" name="Rectangle 37"/>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53" name="Rectangle 38"/>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0854" name="Line 39"/>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5" name="Line 40"/>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0856" name="Text Box 41"/>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76733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A82FE7-EB6F-3A4A-9A41-BD71DEA96BFD}" type="slidenum">
              <a:rPr lang="en-US" altLang="x-none" sz="1400">
                <a:solidFill>
                  <a:srgbClr val="000000"/>
                </a:solidFill>
                <a:latin typeface="Times New Roman" charset="0"/>
              </a:rPr>
              <a:pPr eaLnBrk="1" hangingPunct="1"/>
              <a:t>85</a:t>
            </a:fld>
            <a:endParaRPr lang="en-US" altLang="x-none" sz="1400">
              <a:solidFill>
                <a:srgbClr val="000000"/>
              </a:solidFill>
              <a:latin typeface="Times New Roman" charset="0"/>
            </a:endParaRPr>
          </a:p>
        </p:txBody>
      </p:sp>
      <p:sp>
        <p:nvSpPr>
          <p:cNvPr id="292866" name="Rectangle 2"/>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67" name="Rectangle 3"/>
          <p:cNvSpPr>
            <a:spLocks noGrp="1" noChangeArrowheads="1"/>
          </p:cNvSpPr>
          <p:nvPr>
            <p:ph type="title"/>
          </p:nvPr>
        </p:nvSpPr>
        <p:spPr/>
        <p:txBody>
          <a:bodyPr/>
          <a:lstStyle/>
          <a:p>
            <a:r>
              <a:rPr lang="en-US" altLang="x-none">
                <a:ea typeface="ＭＳ Ｐゴシック" charset="-128"/>
              </a:rPr>
              <a:t>Insert Example</a:t>
            </a:r>
          </a:p>
        </p:txBody>
      </p:sp>
      <p:sp>
        <p:nvSpPr>
          <p:cNvPr id="292868" name="Rectangle 4"/>
          <p:cNvSpPr>
            <a:spLocks noGrp="1" noChangeArrowheads="1"/>
          </p:cNvSpPr>
          <p:nvPr>
            <p:ph type="body" idx="1"/>
          </p:nvPr>
        </p:nvSpPr>
        <p:spPr>
          <a:xfrm>
            <a:off x="533400" y="1600200"/>
            <a:ext cx="7772400" cy="830263"/>
          </a:xfrm>
        </p:spPr>
        <p:txBody>
          <a:bodyPr/>
          <a:lstStyle/>
          <a:p>
            <a:pPr>
              <a:buFont typeface="Wingdings" pitchFamily="2" charset="2"/>
              <a:buChar char="q"/>
            </a:pPr>
            <a:r>
              <a:rPr lang="en-US" altLang="x-none" dirty="0">
                <a:ea typeface="ＭＳ Ｐゴシック" charset="-128"/>
              </a:rPr>
              <a:t>n2 replaces the originator (n1) with itself</a:t>
            </a:r>
          </a:p>
        </p:txBody>
      </p:sp>
      <p:sp>
        <p:nvSpPr>
          <p:cNvPr id="292869" name="Rectangle 5"/>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0" name="Text Box 6"/>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2871" name="Text Box 7"/>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2872" name="Text Box 8"/>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2873" name="Rectangle 9"/>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4" name="Line 10"/>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75" name="Rectangle 11"/>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6" name="Line 12"/>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77" name="Rectangle 13"/>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8" name="Rectangle 14"/>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79" name="Line 15"/>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0" name="Line 16"/>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1" name="Text Box 17"/>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2882" name="Text Box 18"/>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2883" name="Text Box 19"/>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2884" name="Rectangle 20"/>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85" name="Rectangle 21"/>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86" name="Line 22"/>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7" name="Line 23"/>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88" name="Text Box 24"/>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2889" name="Text Box 25"/>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2890" name="Rectangle 26"/>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91" name="Rectangle 27"/>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892" name="Line 28"/>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3" name="Line 29"/>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4" name="Line 30"/>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5" name="Text Box 31"/>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2896" name="Line 32"/>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7" name="Line 33"/>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8" name="Line 34"/>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899" name="Line 35"/>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0" name="Text Box 36"/>
          <p:cNvSpPr txBox="1">
            <a:spLocks noChangeArrowheads="1"/>
          </p:cNvSpPr>
          <p:nvPr/>
        </p:nvSpPr>
        <p:spPr bwMode="auto">
          <a:xfrm>
            <a:off x="3414713" y="42037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a:t>
            </a:r>
            <a:r>
              <a:rPr lang="en-US" altLang="x-none" sz="1400">
                <a:solidFill>
                  <a:srgbClr val="FF0000"/>
                </a:solidFill>
              </a:rPr>
              <a:t>n2</a:t>
            </a:r>
          </a:p>
        </p:txBody>
      </p:sp>
      <p:sp>
        <p:nvSpPr>
          <p:cNvPr id="292901" name="Text Box 37"/>
          <p:cNvSpPr txBox="1">
            <a:spLocks noChangeArrowheads="1"/>
          </p:cNvSpPr>
          <p:nvPr/>
        </p:nvSpPr>
        <p:spPr bwMode="auto">
          <a:xfrm>
            <a:off x="3021013" y="4899025"/>
            <a:ext cx="10175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3  n1  f3</a:t>
            </a:r>
          </a:p>
          <a:p>
            <a:pPr eaLnBrk="1" hangingPunct="1"/>
            <a:r>
              <a:rPr lang="en-US" altLang="x-none" sz="1400">
                <a:solidFill>
                  <a:srgbClr val="000000"/>
                </a:solidFill>
              </a:rPr>
              <a:t>14  n4  f14</a:t>
            </a:r>
          </a:p>
          <a:p>
            <a:pPr eaLnBrk="1" hangingPunct="1"/>
            <a:r>
              <a:rPr lang="en-US" altLang="x-none" sz="1400">
                <a:solidFill>
                  <a:srgbClr val="000000"/>
                </a:solidFill>
              </a:rPr>
              <a:t>  5  n3</a:t>
            </a:r>
          </a:p>
        </p:txBody>
      </p:sp>
      <p:sp>
        <p:nvSpPr>
          <p:cNvPr id="292902" name="Rectangle 38"/>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903" name="Rectangle 39"/>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2904" name="Line 40"/>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5" name="Line 41"/>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2906" name="Text Box 42"/>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Tree>
    <p:extLst>
      <p:ext uri="{BB962C8B-B14F-4D97-AF65-F5344CB8AC3E}">
        <p14:creationId xmlns:p14="http://schemas.microsoft.com/office/powerpoint/2010/main" val="353598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49B50F2-A541-0247-903A-EB35D155150C}" type="slidenum">
              <a:rPr lang="en-US" altLang="x-none" sz="1400">
                <a:solidFill>
                  <a:srgbClr val="000000"/>
                </a:solidFill>
                <a:latin typeface="Times New Roman" charset="0"/>
              </a:rPr>
              <a:pPr eaLnBrk="1" hangingPunct="1"/>
              <a:t>86</a:t>
            </a:fld>
            <a:endParaRPr lang="en-US" altLang="x-none" sz="1400">
              <a:solidFill>
                <a:srgbClr val="000000"/>
              </a:solidFill>
              <a:latin typeface="Times New Roman" charset="0"/>
            </a:endParaRPr>
          </a:p>
        </p:txBody>
      </p:sp>
      <p:sp>
        <p:nvSpPr>
          <p:cNvPr id="294914" name="Rectangle 2"/>
          <p:cNvSpPr>
            <a:spLocks noChangeArrowheads="1"/>
          </p:cNvSpPr>
          <p:nvPr/>
        </p:nvSpPr>
        <p:spPr bwMode="auto">
          <a:xfrm>
            <a:off x="3048000" y="49530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5" name="Rectangle 3"/>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6" name="Rectangle 4"/>
          <p:cNvSpPr>
            <a:spLocks noGrp="1" noChangeArrowheads="1"/>
          </p:cNvSpPr>
          <p:nvPr>
            <p:ph type="title"/>
          </p:nvPr>
        </p:nvSpPr>
        <p:spPr/>
        <p:txBody>
          <a:bodyPr/>
          <a:lstStyle/>
          <a:p>
            <a:r>
              <a:rPr lang="en-US" altLang="x-none">
                <a:ea typeface="ＭＳ Ｐゴシック" charset="-128"/>
              </a:rPr>
              <a:t>Insert Example</a:t>
            </a:r>
          </a:p>
        </p:txBody>
      </p:sp>
      <p:sp>
        <p:nvSpPr>
          <p:cNvPr id="294917" name="Rectangle 6"/>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18" name="Text Box 7"/>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4919" name="Text Box 8"/>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4920" name="Text Box 9"/>
          <p:cNvSpPr txBox="1">
            <a:spLocks noChangeArrowheads="1"/>
          </p:cNvSpPr>
          <p:nvPr/>
        </p:nvSpPr>
        <p:spPr bwMode="auto">
          <a:xfrm>
            <a:off x="3021013" y="4899025"/>
            <a:ext cx="91916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n2 10</a:t>
            </a:r>
          </a:p>
          <a:p>
            <a:pPr eaLnBrk="1" hangingPunct="1"/>
            <a:r>
              <a:rPr lang="en-US" altLang="x-none" sz="1400">
                <a:solidFill>
                  <a:srgbClr val="000000"/>
                </a:solidFill>
              </a:rPr>
              <a:t>  3  n1  f3</a:t>
            </a:r>
          </a:p>
          <a:p>
            <a:pPr eaLnBrk="1" hangingPunct="1"/>
            <a:r>
              <a:rPr lang="en-US" altLang="x-none" sz="1400">
                <a:solidFill>
                  <a:srgbClr val="000000"/>
                </a:solidFill>
              </a:rPr>
              <a:t>14  n4 </a:t>
            </a:r>
          </a:p>
        </p:txBody>
      </p:sp>
      <p:sp>
        <p:nvSpPr>
          <p:cNvPr id="294921" name="Text Box 10"/>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14  n5  f14</a:t>
            </a:r>
          </a:p>
          <a:p>
            <a:pPr eaLnBrk="1" hangingPunct="1"/>
            <a:r>
              <a:rPr lang="en-US" altLang="x-none" sz="1400">
                <a:solidFill>
                  <a:srgbClr val="000000"/>
                </a:solidFill>
              </a:rPr>
              <a:t>13  n2  f13</a:t>
            </a:r>
          </a:p>
          <a:p>
            <a:pPr eaLnBrk="1" hangingPunct="1"/>
            <a:r>
              <a:rPr lang="en-US" altLang="x-none" sz="1400">
                <a:solidFill>
                  <a:srgbClr val="000000"/>
                </a:solidFill>
              </a:rPr>
              <a:t>  3  n6</a:t>
            </a:r>
          </a:p>
        </p:txBody>
      </p:sp>
      <p:sp>
        <p:nvSpPr>
          <p:cNvPr id="294922" name="Rectangle 11"/>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3" name="Line 12"/>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4" name="Rectangle 13"/>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5" name="Line 14"/>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6" name="Rectangle 15"/>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7" name="Rectangle 16"/>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28" name="Line 17"/>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29" name="Line 18"/>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0" name="Text Box 19"/>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4931" name="Text Box 20"/>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4932" name="Rectangle 21"/>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3" name="Rectangle 22"/>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4" name="Line 23"/>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5" name="Line 24"/>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36" name="Text Box 25"/>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94937" name="Text Box 26"/>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4938" name="Rectangle 27"/>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39" name="Rectangle 28"/>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0" name="Line 29"/>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1" name="Line 30"/>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2" name="Text Box 31"/>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  4  n1  f4</a:t>
            </a:r>
          </a:p>
          <a:p>
            <a:pPr eaLnBrk="1" hangingPunct="1"/>
            <a:r>
              <a:rPr lang="en-US" altLang="x-none" sz="1400">
                <a:solidFill>
                  <a:srgbClr val="000000"/>
                </a:solidFill>
              </a:rPr>
              <a:t>11  n5  f11</a:t>
            </a:r>
          </a:p>
          <a:p>
            <a:pPr eaLnBrk="1" hangingPunct="1"/>
            <a:r>
              <a:rPr lang="en-US" altLang="x-none" sz="1400">
                <a:solidFill>
                  <a:srgbClr val="000000"/>
                </a:solidFill>
              </a:rPr>
              <a:t>  8  n6</a:t>
            </a:r>
          </a:p>
        </p:txBody>
      </p:sp>
      <p:sp>
        <p:nvSpPr>
          <p:cNvPr id="294943" name="Text Box 32"/>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4944" name="Rectangle 33"/>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5" name="Rectangle 34"/>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4946" name="Line 35"/>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7" name="Line 36"/>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8" name="Line 37"/>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49" name="Text Box 38"/>
          <p:cNvSpPr txBox="1">
            <a:spLocks noChangeArrowheads="1"/>
          </p:cNvSpPr>
          <p:nvPr/>
        </p:nvSpPr>
        <p:spPr bwMode="auto">
          <a:xfrm>
            <a:off x="1143000" y="2590800"/>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4950" name="Line 39"/>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1" name="Line 40"/>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2" name="Line 41"/>
          <p:cNvSpPr>
            <a:spLocks noChangeShapeType="1"/>
          </p:cNvSpPr>
          <p:nvPr/>
        </p:nvSpPr>
        <p:spPr bwMode="auto">
          <a:xfrm flipV="1">
            <a:off x="4114800" y="4406900"/>
            <a:ext cx="1143000" cy="68580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3" name="Line 42"/>
          <p:cNvSpPr>
            <a:spLocks noChangeShapeType="1"/>
          </p:cNvSpPr>
          <p:nvPr/>
        </p:nvSpPr>
        <p:spPr bwMode="auto">
          <a:xfrm>
            <a:off x="6400800" y="4406900"/>
            <a:ext cx="762000" cy="0"/>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4954" name="Text Box 43"/>
          <p:cNvSpPr txBox="1">
            <a:spLocks noChangeArrowheads="1"/>
          </p:cNvSpPr>
          <p:nvPr/>
        </p:nvSpPr>
        <p:spPr bwMode="auto">
          <a:xfrm>
            <a:off x="3414713" y="4203700"/>
            <a:ext cx="776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orig=</a:t>
            </a:r>
            <a:r>
              <a:rPr lang="en-US" altLang="x-none" sz="1400">
                <a:solidFill>
                  <a:srgbClr val="FF0000"/>
                </a:solidFill>
              </a:rPr>
              <a:t>n2</a:t>
            </a:r>
          </a:p>
        </p:txBody>
      </p:sp>
    </p:spTree>
    <p:extLst>
      <p:ext uri="{BB962C8B-B14F-4D97-AF65-F5344CB8AC3E}">
        <p14:creationId xmlns:p14="http://schemas.microsoft.com/office/powerpoint/2010/main" val="429935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17AAE6-A571-364A-86CE-D9169FAAF04D}" type="slidenum">
              <a:rPr lang="en-US" altLang="x-none" sz="1400">
                <a:solidFill>
                  <a:srgbClr val="000000"/>
                </a:solidFill>
                <a:latin typeface="Times New Roman" charset="0"/>
              </a:rPr>
              <a:pPr eaLnBrk="1" hangingPunct="1"/>
              <a:t>87</a:t>
            </a:fld>
            <a:endParaRPr lang="en-US" altLang="x-none" sz="1400">
              <a:solidFill>
                <a:srgbClr val="000000"/>
              </a:solidFill>
              <a:latin typeface="Times New Roman" charset="0"/>
            </a:endParaRPr>
          </a:p>
        </p:txBody>
      </p:sp>
      <p:sp>
        <p:nvSpPr>
          <p:cNvPr id="296962" name="Rectangle 2"/>
          <p:cNvSpPr>
            <a:spLocks noChangeArrowheads="1"/>
          </p:cNvSpPr>
          <p:nvPr/>
        </p:nvSpPr>
        <p:spPr bwMode="auto">
          <a:xfrm>
            <a:off x="7181850" y="41814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3" name="Rectangle 3"/>
          <p:cNvSpPr>
            <a:spLocks noChangeArrowheads="1"/>
          </p:cNvSpPr>
          <p:nvPr/>
        </p:nvSpPr>
        <p:spPr bwMode="auto">
          <a:xfrm>
            <a:off x="5286375" y="41814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4" name="Rectangle 4"/>
          <p:cNvSpPr>
            <a:spLocks noChangeArrowheads="1"/>
          </p:cNvSpPr>
          <p:nvPr/>
        </p:nvSpPr>
        <p:spPr bwMode="auto">
          <a:xfrm>
            <a:off x="3048000" y="49530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5" name="Rectangle 5"/>
          <p:cNvSpPr>
            <a:spLocks noChangeArrowheads="1"/>
          </p:cNvSpPr>
          <p:nvPr/>
        </p:nvSpPr>
        <p:spPr bwMode="auto">
          <a:xfrm>
            <a:off x="2990850" y="3343275"/>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6" name="Rectangle 6"/>
          <p:cNvSpPr>
            <a:spLocks noGrp="1" noChangeArrowheads="1"/>
          </p:cNvSpPr>
          <p:nvPr>
            <p:ph type="title"/>
          </p:nvPr>
        </p:nvSpPr>
        <p:spPr/>
        <p:txBody>
          <a:bodyPr/>
          <a:lstStyle/>
          <a:p>
            <a:r>
              <a:rPr lang="en-US" altLang="x-none">
                <a:ea typeface="ＭＳ Ｐゴシック" charset="-128"/>
              </a:rPr>
              <a:t>Insert Example</a:t>
            </a:r>
          </a:p>
        </p:txBody>
      </p:sp>
      <p:sp>
        <p:nvSpPr>
          <p:cNvPr id="296967" name="Rectangle 8"/>
          <p:cNvSpPr>
            <a:spLocks noChangeArrowheads="1"/>
          </p:cNvSpPr>
          <p:nvPr/>
        </p:nvSpPr>
        <p:spPr bwMode="auto">
          <a:xfrm>
            <a:off x="1009650" y="3340100"/>
            <a:ext cx="990600" cy="228600"/>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68" name="Text Box 9"/>
          <p:cNvSpPr txBox="1">
            <a:spLocks noChangeArrowheads="1"/>
          </p:cNvSpPr>
          <p:nvPr/>
        </p:nvSpPr>
        <p:spPr bwMode="auto">
          <a:xfrm>
            <a:off x="9906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4  n1  f4</a:t>
            </a:r>
          </a:p>
          <a:p>
            <a:pPr eaLnBrk="1" hangingPunct="1"/>
            <a:r>
              <a:rPr lang="en-US" altLang="x-none" sz="1400">
                <a:solidFill>
                  <a:srgbClr val="000000"/>
                </a:solidFill>
              </a:rPr>
              <a:t>12  n2</a:t>
            </a:r>
          </a:p>
        </p:txBody>
      </p:sp>
      <p:sp>
        <p:nvSpPr>
          <p:cNvPr id="296969" name="Text Box 10"/>
          <p:cNvSpPr txBox="1">
            <a:spLocks noChangeArrowheads="1"/>
          </p:cNvSpPr>
          <p:nvPr/>
        </p:nvSpPr>
        <p:spPr bwMode="auto">
          <a:xfrm>
            <a:off x="2959100" y="33401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n1  f10</a:t>
            </a:r>
          </a:p>
          <a:p>
            <a:pPr eaLnBrk="1" hangingPunct="1"/>
            <a:r>
              <a:rPr lang="en-US" altLang="x-none" sz="1400">
                <a:solidFill>
                  <a:srgbClr val="000000"/>
                </a:solidFill>
              </a:rPr>
              <a:t>  9  n3  f9</a:t>
            </a:r>
          </a:p>
          <a:p>
            <a:pPr eaLnBrk="1" hangingPunct="1"/>
            <a:r>
              <a:rPr lang="en-US" altLang="x-none" sz="1400">
                <a:solidFill>
                  <a:srgbClr val="000000"/>
                </a:solidFill>
              </a:rPr>
              <a:t>  </a:t>
            </a:r>
          </a:p>
        </p:txBody>
      </p:sp>
      <p:sp>
        <p:nvSpPr>
          <p:cNvPr id="296970" name="Text Box 11"/>
          <p:cNvSpPr txBox="1">
            <a:spLocks noChangeArrowheads="1"/>
          </p:cNvSpPr>
          <p:nvPr/>
        </p:nvSpPr>
        <p:spPr bwMode="auto">
          <a:xfrm>
            <a:off x="3021013" y="4899025"/>
            <a:ext cx="91916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a:t>
            </a:r>
            <a:r>
              <a:rPr lang="en-US" altLang="x-none" sz="1400">
                <a:solidFill>
                  <a:srgbClr val="FF0000"/>
                </a:solidFill>
              </a:rPr>
              <a:t>n2</a:t>
            </a:r>
            <a:r>
              <a:rPr lang="en-US" altLang="x-none" sz="1400">
                <a:solidFill>
                  <a:srgbClr val="000000"/>
                </a:solidFill>
              </a:rPr>
              <a:t> 10</a:t>
            </a:r>
          </a:p>
          <a:p>
            <a:pPr eaLnBrk="1" hangingPunct="1"/>
            <a:r>
              <a:rPr lang="en-US" altLang="x-none" sz="1400">
                <a:solidFill>
                  <a:srgbClr val="000000"/>
                </a:solidFill>
              </a:rPr>
              <a:t>  3  n1  f3</a:t>
            </a:r>
          </a:p>
          <a:p>
            <a:pPr eaLnBrk="1" hangingPunct="1"/>
            <a:r>
              <a:rPr lang="en-US" altLang="x-none" sz="1400">
                <a:solidFill>
                  <a:srgbClr val="000000"/>
                </a:solidFill>
              </a:rPr>
              <a:t>14  n4 </a:t>
            </a:r>
          </a:p>
        </p:txBody>
      </p:sp>
      <p:sp>
        <p:nvSpPr>
          <p:cNvPr id="296971" name="Text Box 12"/>
          <p:cNvSpPr txBox="1">
            <a:spLocks noChangeArrowheads="1"/>
          </p:cNvSpPr>
          <p:nvPr/>
        </p:nvSpPr>
        <p:spPr bwMode="auto">
          <a:xfrm>
            <a:off x="5257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n2  f10</a:t>
            </a:r>
          </a:p>
          <a:p>
            <a:pPr eaLnBrk="1" hangingPunct="1"/>
            <a:r>
              <a:rPr lang="en-US" altLang="x-none" sz="1400">
                <a:solidFill>
                  <a:srgbClr val="000000"/>
                </a:solidFill>
              </a:rPr>
              <a:t>14  n5  f14</a:t>
            </a:r>
          </a:p>
          <a:p>
            <a:pPr eaLnBrk="1" hangingPunct="1"/>
            <a:r>
              <a:rPr lang="en-US" altLang="x-none" sz="1400">
                <a:solidFill>
                  <a:srgbClr val="000000"/>
                </a:solidFill>
              </a:rPr>
              <a:t>13  n2 </a:t>
            </a:r>
          </a:p>
        </p:txBody>
      </p:sp>
      <p:sp>
        <p:nvSpPr>
          <p:cNvPr id="296972" name="Rectangle 13"/>
          <p:cNvSpPr>
            <a:spLocks noChangeArrowheads="1"/>
          </p:cNvSpPr>
          <p:nvPr/>
        </p:nvSpPr>
        <p:spPr bwMode="auto">
          <a:xfrm>
            <a:off x="10048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3" name="Line 14"/>
          <p:cNvSpPr>
            <a:spLocks noChangeShapeType="1"/>
          </p:cNvSpPr>
          <p:nvPr/>
        </p:nvSpPr>
        <p:spPr bwMode="auto">
          <a:xfrm>
            <a:off x="13096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4" name="Rectangle 15"/>
          <p:cNvSpPr>
            <a:spLocks noChangeArrowheads="1"/>
          </p:cNvSpPr>
          <p:nvPr/>
        </p:nvSpPr>
        <p:spPr bwMode="auto">
          <a:xfrm>
            <a:off x="10048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5" name="Line 16"/>
          <p:cNvSpPr>
            <a:spLocks noChangeShapeType="1"/>
          </p:cNvSpPr>
          <p:nvPr/>
        </p:nvSpPr>
        <p:spPr bwMode="auto">
          <a:xfrm>
            <a:off x="1014413" y="3578225"/>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6" name="Rectangle 17"/>
          <p:cNvSpPr>
            <a:spLocks noChangeArrowheads="1"/>
          </p:cNvSpPr>
          <p:nvPr/>
        </p:nvSpPr>
        <p:spPr bwMode="auto">
          <a:xfrm>
            <a:off x="2986088" y="33401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7" name="Rectangle 18"/>
          <p:cNvSpPr>
            <a:spLocks noChangeArrowheads="1"/>
          </p:cNvSpPr>
          <p:nvPr/>
        </p:nvSpPr>
        <p:spPr bwMode="auto">
          <a:xfrm>
            <a:off x="2986088" y="33401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78" name="Line 19"/>
          <p:cNvSpPr>
            <a:spLocks noChangeShapeType="1"/>
          </p:cNvSpPr>
          <p:nvPr/>
        </p:nvSpPr>
        <p:spPr bwMode="auto">
          <a:xfrm>
            <a:off x="2986088" y="35687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79" name="Line 20"/>
          <p:cNvSpPr>
            <a:spLocks noChangeShapeType="1"/>
          </p:cNvSpPr>
          <p:nvPr/>
        </p:nvSpPr>
        <p:spPr bwMode="auto">
          <a:xfrm>
            <a:off x="3290888" y="33401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0" name="Text Box 21"/>
          <p:cNvSpPr txBox="1">
            <a:spLocks noChangeArrowheads="1"/>
          </p:cNvSpPr>
          <p:nvPr/>
        </p:nvSpPr>
        <p:spPr bwMode="auto">
          <a:xfrm>
            <a:off x="914400" y="30480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n1</a:t>
            </a:r>
          </a:p>
        </p:txBody>
      </p:sp>
      <p:sp>
        <p:nvSpPr>
          <p:cNvPr id="296981" name="Text Box 22"/>
          <p:cNvSpPr txBox="1">
            <a:spLocks noChangeArrowheads="1"/>
          </p:cNvSpPr>
          <p:nvPr/>
        </p:nvSpPr>
        <p:spPr bwMode="auto">
          <a:xfrm>
            <a:off x="2913063" y="30353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n2</a:t>
            </a:r>
          </a:p>
        </p:txBody>
      </p:sp>
      <p:sp>
        <p:nvSpPr>
          <p:cNvPr id="296982" name="Rectangle 23"/>
          <p:cNvSpPr>
            <a:spLocks noChangeArrowheads="1"/>
          </p:cNvSpPr>
          <p:nvPr/>
        </p:nvSpPr>
        <p:spPr bwMode="auto">
          <a:xfrm>
            <a:off x="3048000" y="4940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3" name="Rectangle 24"/>
          <p:cNvSpPr>
            <a:spLocks noChangeArrowheads="1"/>
          </p:cNvSpPr>
          <p:nvPr/>
        </p:nvSpPr>
        <p:spPr bwMode="auto">
          <a:xfrm>
            <a:off x="3048000" y="4940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4" name="Line 25"/>
          <p:cNvSpPr>
            <a:spLocks noChangeShapeType="1"/>
          </p:cNvSpPr>
          <p:nvPr/>
        </p:nvSpPr>
        <p:spPr bwMode="auto">
          <a:xfrm>
            <a:off x="3048000" y="5168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5" name="Line 26"/>
          <p:cNvSpPr>
            <a:spLocks noChangeShapeType="1"/>
          </p:cNvSpPr>
          <p:nvPr/>
        </p:nvSpPr>
        <p:spPr bwMode="auto">
          <a:xfrm>
            <a:off x="3352800" y="4940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86" name="Text Box 27"/>
          <p:cNvSpPr txBox="1">
            <a:spLocks noChangeArrowheads="1"/>
          </p:cNvSpPr>
          <p:nvPr/>
        </p:nvSpPr>
        <p:spPr bwMode="auto">
          <a:xfrm>
            <a:off x="2971800" y="4635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n3</a:t>
            </a:r>
          </a:p>
        </p:txBody>
      </p:sp>
      <p:sp>
        <p:nvSpPr>
          <p:cNvPr id="296987" name="Text Box 28"/>
          <p:cNvSpPr txBox="1">
            <a:spLocks noChangeArrowheads="1"/>
          </p:cNvSpPr>
          <p:nvPr/>
        </p:nvSpPr>
        <p:spPr bwMode="auto">
          <a:xfrm>
            <a:off x="5287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n4</a:t>
            </a:r>
          </a:p>
        </p:txBody>
      </p:sp>
      <p:sp>
        <p:nvSpPr>
          <p:cNvPr id="296988" name="Rectangle 29"/>
          <p:cNvSpPr>
            <a:spLocks noChangeArrowheads="1"/>
          </p:cNvSpPr>
          <p:nvPr/>
        </p:nvSpPr>
        <p:spPr bwMode="auto">
          <a:xfrm>
            <a:off x="5284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89" name="Rectangle 30"/>
          <p:cNvSpPr>
            <a:spLocks noChangeArrowheads="1"/>
          </p:cNvSpPr>
          <p:nvPr/>
        </p:nvSpPr>
        <p:spPr bwMode="auto">
          <a:xfrm>
            <a:off x="5284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0" name="Line 31"/>
          <p:cNvSpPr>
            <a:spLocks noChangeShapeType="1"/>
          </p:cNvSpPr>
          <p:nvPr/>
        </p:nvSpPr>
        <p:spPr bwMode="auto">
          <a:xfrm>
            <a:off x="5284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1" name="Line 32"/>
          <p:cNvSpPr>
            <a:spLocks noChangeShapeType="1"/>
          </p:cNvSpPr>
          <p:nvPr/>
        </p:nvSpPr>
        <p:spPr bwMode="auto">
          <a:xfrm>
            <a:off x="5589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2" name="Text Box 33"/>
          <p:cNvSpPr txBox="1">
            <a:spLocks noChangeArrowheads="1"/>
          </p:cNvSpPr>
          <p:nvPr/>
        </p:nvSpPr>
        <p:spPr bwMode="auto">
          <a:xfrm>
            <a:off x="7162800" y="4178300"/>
            <a:ext cx="10175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10  </a:t>
            </a:r>
            <a:r>
              <a:rPr lang="en-US" altLang="x-none" sz="1400">
                <a:solidFill>
                  <a:srgbClr val="FF0000"/>
                </a:solidFill>
              </a:rPr>
              <a:t>n4</a:t>
            </a:r>
            <a:r>
              <a:rPr lang="en-US" altLang="x-none" sz="1400">
                <a:solidFill>
                  <a:srgbClr val="000000"/>
                </a:solidFill>
              </a:rPr>
              <a:t>  f10</a:t>
            </a:r>
          </a:p>
          <a:p>
            <a:pPr eaLnBrk="1" hangingPunct="1"/>
            <a:r>
              <a:rPr lang="en-US" altLang="x-none" sz="1400">
                <a:solidFill>
                  <a:srgbClr val="000000"/>
                </a:solidFill>
              </a:rPr>
              <a:t>  4  n1  f4</a:t>
            </a:r>
          </a:p>
          <a:p>
            <a:pPr eaLnBrk="1" hangingPunct="1"/>
            <a:r>
              <a:rPr lang="en-US" altLang="x-none" sz="1400">
                <a:solidFill>
                  <a:srgbClr val="000000"/>
                </a:solidFill>
              </a:rPr>
              <a:t>11  n5</a:t>
            </a:r>
          </a:p>
        </p:txBody>
      </p:sp>
      <p:sp>
        <p:nvSpPr>
          <p:cNvPr id="296993" name="Text Box 34"/>
          <p:cNvSpPr txBox="1">
            <a:spLocks noChangeArrowheads="1"/>
          </p:cNvSpPr>
          <p:nvPr/>
        </p:nvSpPr>
        <p:spPr bwMode="auto">
          <a:xfrm>
            <a:off x="7192963" y="3873500"/>
            <a:ext cx="3778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n5</a:t>
            </a:r>
          </a:p>
        </p:txBody>
      </p:sp>
      <p:sp>
        <p:nvSpPr>
          <p:cNvPr id="296994" name="Rectangle 35"/>
          <p:cNvSpPr>
            <a:spLocks noChangeArrowheads="1"/>
          </p:cNvSpPr>
          <p:nvPr/>
        </p:nvSpPr>
        <p:spPr bwMode="auto">
          <a:xfrm>
            <a:off x="7189788" y="4178300"/>
            <a:ext cx="990600"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5" name="Rectangle 36"/>
          <p:cNvSpPr>
            <a:spLocks noChangeArrowheads="1"/>
          </p:cNvSpPr>
          <p:nvPr/>
        </p:nvSpPr>
        <p:spPr bwMode="auto">
          <a:xfrm>
            <a:off x="7189788" y="4178300"/>
            <a:ext cx="609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296996" name="Line 37"/>
          <p:cNvSpPr>
            <a:spLocks noChangeShapeType="1"/>
          </p:cNvSpPr>
          <p:nvPr/>
        </p:nvSpPr>
        <p:spPr bwMode="auto">
          <a:xfrm>
            <a:off x="7189788" y="44069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7" name="Line 38"/>
          <p:cNvSpPr>
            <a:spLocks noChangeShapeType="1"/>
          </p:cNvSpPr>
          <p:nvPr/>
        </p:nvSpPr>
        <p:spPr bwMode="auto">
          <a:xfrm>
            <a:off x="7494588" y="41783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8" name="Line 39"/>
          <p:cNvSpPr>
            <a:spLocks noChangeShapeType="1"/>
          </p:cNvSpPr>
          <p:nvPr/>
        </p:nvSpPr>
        <p:spPr bwMode="auto">
          <a:xfrm>
            <a:off x="1524000" y="29591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6999" name="Text Box 40"/>
          <p:cNvSpPr txBox="1">
            <a:spLocks noChangeArrowheads="1"/>
          </p:cNvSpPr>
          <p:nvPr/>
        </p:nvSpPr>
        <p:spPr bwMode="auto">
          <a:xfrm>
            <a:off x="1143000" y="2590800"/>
            <a:ext cx="1282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solidFill>
                  <a:srgbClr val="000000"/>
                </a:solidFill>
              </a:rPr>
              <a:t>Insert(10, f10)</a:t>
            </a:r>
          </a:p>
        </p:txBody>
      </p:sp>
      <p:sp>
        <p:nvSpPr>
          <p:cNvPr id="297000" name="Line 41"/>
          <p:cNvSpPr>
            <a:spLocks noChangeShapeType="1"/>
          </p:cNvSpPr>
          <p:nvPr/>
        </p:nvSpPr>
        <p:spPr bwMode="auto">
          <a:xfrm>
            <a:off x="2133600" y="35687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1" name="Line 42"/>
          <p:cNvSpPr>
            <a:spLocks noChangeShapeType="1"/>
          </p:cNvSpPr>
          <p:nvPr/>
        </p:nvSpPr>
        <p:spPr bwMode="auto">
          <a:xfrm>
            <a:off x="3429000" y="4102100"/>
            <a:ext cx="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2" name="Line 43"/>
          <p:cNvSpPr>
            <a:spLocks noChangeShapeType="1"/>
          </p:cNvSpPr>
          <p:nvPr/>
        </p:nvSpPr>
        <p:spPr bwMode="auto">
          <a:xfrm flipV="1">
            <a:off x="4114800" y="4406900"/>
            <a:ext cx="1143000" cy="685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003" name="Line 44"/>
          <p:cNvSpPr>
            <a:spLocks noChangeShapeType="1"/>
          </p:cNvSpPr>
          <p:nvPr/>
        </p:nvSpPr>
        <p:spPr bwMode="auto">
          <a:xfrm>
            <a:off x="6400800" y="44069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Tree>
    <p:extLst>
      <p:ext uri="{BB962C8B-B14F-4D97-AF65-F5344CB8AC3E}">
        <p14:creationId xmlns:p14="http://schemas.microsoft.com/office/powerpoint/2010/main" val="941968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200C11-F89D-C443-BCC4-7559B127526B}" type="slidenum">
              <a:rPr lang="en-US" altLang="x-none" sz="1400">
                <a:solidFill>
                  <a:srgbClr val="000000"/>
                </a:solidFill>
                <a:latin typeface="Times New Roman" charset="0"/>
              </a:rPr>
              <a:pPr eaLnBrk="1" hangingPunct="1"/>
              <a:t>88</a:t>
            </a:fld>
            <a:endParaRPr lang="en-US" altLang="x-none" sz="1400">
              <a:solidFill>
                <a:srgbClr val="000000"/>
              </a:solidFill>
              <a:latin typeface="Times New Roman" charset="0"/>
            </a:endParaRPr>
          </a:p>
        </p:txBody>
      </p:sp>
      <p:sp>
        <p:nvSpPr>
          <p:cNvPr id="299010" name="Rectangle 2"/>
          <p:cNvSpPr>
            <a:spLocks noGrp="1" noChangeArrowheads="1"/>
          </p:cNvSpPr>
          <p:nvPr>
            <p:ph type="title"/>
          </p:nvPr>
        </p:nvSpPr>
        <p:spPr/>
        <p:txBody>
          <a:bodyPr/>
          <a:lstStyle/>
          <a:p>
            <a:r>
              <a:rPr lang="en-US" altLang="x-none" dirty="0">
                <a:ea typeface="ＭＳ Ｐゴシック" charset="-128"/>
              </a:rPr>
              <a:t>Analysis: Freenet Dynamics</a:t>
            </a:r>
          </a:p>
        </p:txBody>
      </p:sp>
      <p:sp>
        <p:nvSpPr>
          <p:cNvPr id="299011" name="Rectangle 3"/>
          <p:cNvSpPr>
            <a:spLocks noGrp="1" noChangeArrowheads="1"/>
          </p:cNvSpPr>
          <p:nvPr>
            <p:ph type="body" idx="1"/>
          </p:nvPr>
        </p:nvSpPr>
        <p:spPr/>
        <p:txBody>
          <a:bodyPr/>
          <a:lstStyle/>
          <a:p>
            <a:pPr>
              <a:buFont typeface="Wingdings" pitchFamily="2" charset="2"/>
              <a:buChar char="q"/>
            </a:pPr>
            <a:r>
              <a:rPr lang="en-US" altLang="x-none" sz="2400" dirty="0">
                <a:ea typeface="ＭＳ Ｐゴシック" charset="-128"/>
              </a:rPr>
              <a:t>As nodes process queries, connectivity increases</a:t>
            </a:r>
          </a:p>
          <a:p>
            <a:pPr lvl="1">
              <a:buFont typeface="Courier New" panose="02070309020205020404" pitchFamily="49" charset="0"/>
              <a:buChar char="o"/>
            </a:pPr>
            <a:r>
              <a:rPr lang="en-US" altLang="x-none" sz="2000" dirty="0">
                <a:ea typeface="ＭＳ Ｐゴシック" charset="-128"/>
              </a:rPr>
              <a:t>nodes will discover other nodes in the network</a:t>
            </a:r>
          </a:p>
          <a:p>
            <a:endParaRPr lang="en-US" altLang="x-none" sz="2400" dirty="0">
              <a:ea typeface="ＭＳ Ｐゴシック" charset="-128"/>
            </a:endParaRPr>
          </a:p>
          <a:p>
            <a:pPr>
              <a:buFont typeface="Wingdings" pitchFamily="2" charset="2"/>
              <a:buChar char="q"/>
            </a:pPr>
            <a:r>
              <a:rPr lang="en-US" altLang="x-none" sz="2400" dirty="0">
                <a:ea typeface="ＭＳ Ｐゴシック" charset="-128"/>
              </a:rPr>
              <a:t>Nodes eventually specialize in locating similar keys</a:t>
            </a:r>
          </a:p>
          <a:p>
            <a:pPr lvl="1">
              <a:buFont typeface="Courier New" panose="02070309020205020404" pitchFamily="49" charset="0"/>
              <a:buChar char="o"/>
            </a:pPr>
            <a:r>
              <a:rPr lang="en-US" altLang="x-none" sz="2000" dirty="0">
                <a:ea typeface="ＭＳ Ｐゴシック" charset="-128"/>
              </a:rPr>
              <a:t>if a node is listed in a routing table, it will get queries for related keys</a:t>
            </a:r>
          </a:p>
          <a:p>
            <a:pPr lvl="1">
              <a:buFont typeface="Courier New" panose="02070309020205020404" pitchFamily="49" charset="0"/>
              <a:buChar char="o"/>
            </a:pPr>
            <a:r>
              <a:rPr lang="en-US" altLang="x-none" sz="2000" dirty="0">
                <a:ea typeface="ＭＳ Ｐゴシック" charset="-128"/>
              </a:rPr>
              <a:t>thus will gain </a:t>
            </a:r>
            <a:r>
              <a:rPr lang="ja-JP" altLang="en-US" sz="2000" dirty="0">
                <a:ea typeface="ＭＳ Ｐゴシック" charset="-128"/>
              </a:rPr>
              <a:t>“</a:t>
            </a:r>
            <a:r>
              <a:rPr lang="en-US" altLang="ja-JP" sz="2000" dirty="0">
                <a:ea typeface="ＭＳ Ｐゴシック" charset="-128"/>
              </a:rPr>
              <a:t>experience</a:t>
            </a:r>
            <a:r>
              <a:rPr lang="ja-JP" altLang="en-US" sz="2000" dirty="0">
                <a:ea typeface="ＭＳ Ｐゴシック" charset="-128"/>
              </a:rPr>
              <a:t>”</a:t>
            </a:r>
            <a:r>
              <a:rPr lang="en-US" altLang="ja-JP" sz="2000" dirty="0">
                <a:ea typeface="ＭＳ Ｐゴシック" charset="-128"/>
              </a:rPr>
              <a:t> answering those queries</a:t>
            </a:r>
          </a:p>
          <a:p>
            <a:pPr lvl="1">
              <a:buFont typeface="Courier New" panose="02070309020205020404" pitchFamily="49" charset="0"/>
              <a:buChar char="o"/>
            </a:pPr>
            <a:r>
              <a:rPr lang="en-US" altLang="x-none" sz="2000" dirty="0">
                <a:ea typeface="ＭＳ Ｐゴシック" charset="-128"/>
              </a:rPr>
              <a:t>caveat: </a:t>
            </a:r>
            <a:r>
              <a:rPr lang="en-US" altLang="x-none" sz="2000" dirty="0" err="1">
                <a:ea typeface="ＭＳ Ｐゴシック" charset="-128"/>
              </a:rPr>
              <a:t>lexigraphic</a:t>
            </a:r>
            <a:r>
              <a:rPr lang="en-US" altLang="x-none" sz="2000" dirty="0">
                <a:ea typeface="ＭＳ Ｐゴシック" charset="-128"/>
              </a:rPr>
              <a:t> closeness of file names/keys may not imply content similarity </a:t>
            </a:r>
          </a:p>
          <a:p>
            <a:pPr lvl="1"/>
            <a:endParaRPr lang="en-US" altLang="ja-JP" sz="2000" dirty="0">
              <a:ea typeface="ＭＳ Ｐゴシック" charset="-128"/>
            </a:endParaRPr>
          </a:p>
          <a:p>
            <a:pPr>
              <a:buFont typeface="Wingdings" pitchFamily="2" charset="2"/>
              <a:buChar char="q"/>
            </a:pPr>
            <a:r>
              <a:rPr lang="en-US" altLang="x-none" sz="2400" dirty="0">
                <a:ea typeface="ＭＳ Ｐゴシック" charset="-128"/>
              </a:rPr>
              <a:t>Popular data will be transparently replicated and will exist closer to requestors</a:t>
            </a:r>
          </a:p>
          <a:p>
            <a:pPr lvl="2"/>
            <a:endParaRPr lang="en-US" altLang="x-none" sz="1600" dirty="0">
              <a:ea typeface="ＭＳ Ｐゴシック" charset="-128"/>
            </a:endParaRPr>
          </a:p>
        </p:txBody>
      </p:sp>
    </p:spTree>
    <p:extLst>
      <p:ext uri="{BB962C8B-B14F-4D97-AF65-F5344CB8AC3E}">
        <p14:creationId xmlns:p14="http://schemas.microsoft.com/office/powerpoint/2010/main" val="6569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0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90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90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90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90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90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5A775E-0490-E34F-B812-F60B23527D3F}" type="slidenum">
              <a:rPr lang="en-US" altLang="x-none" sz="1400">
                <a:solidFill>
                  <a:srgbClr val="000000"/>
                </a:solidFill>
                <a:latin typeface="Times New Roman" charset="0"/>
              </a:rPr>
              <a:pPr eaLnBrk="1" hangingPunct="1"/>
              <a:t>89</a:t>
            </a:fld>
            <a:endParaRPr lang="en-US" altLang="x-none" sz="1400">
              <a:solidFill>
                <a:srgbClr val="000000"/>
              </a:solidFill>
              <a:latin typeface="Times New Roman" charset="0"/>
            </a:endParaRPr>
          </a:p>
        </p:txBody>
      </p:sp>
      <p:sp>
        <p:nvSpPr>
          <p:cNvPr id="301058" name="Rectangle 2"/>
          <p:cNvSpPr>
            <a:spLocks noGrp="1" noChangeArrowheads="1"/>
          </p:cNvSpPr>
          <p:nvPr>
            <p:ph type="title"/>
          </p:nvPr>
        </p:nvSpPr>
        <p:spPr>
          <a:xfrm>
            <a:off x="533400" y="100013"/>
            <a:ext cx="7772400" cy="1143000"/>
          </a:xfrm>
        </p:spPr>
        <p:txBody>
          <a:bodyPr/>
          <a:lstStyle/>
          <a:p>
            <a:r>
              <a:rPr lang="en-US" altLang="x-none" sz="3600">
                <a:ea typeface="ＭＳ Ｐゴシック" charset="-128"/>
              </a:rPr>
              <a:t>Understanding Freenet Self-Organization: Freenet Graph</a:t>
            </a:r>
          </a:p>
        </p:txBody>
      </p:sp>
      <p:sp>
        <p:nvSpPr>
          <p:cNvPr id="301059"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create a Freenet reference graph</a:t>
            </a:r>
          </a:p>
          <a:p>
            <a:pPr lvl="1">
              <a:buFont typeface="Courier New" panose="02070309020205020404" pitchFamily="49" charset="0"/>
              <a:buChar char="o"/>
            </a:pPr>
            <a:r>
              <a:rPr lang="en-US" altLang="x-none" dirty="0">
                <a:ea typeface="ＭＳ Ｐゴシック" charset="-128"/>
              </a:rPr>
              <a:t>creating a vertex for each Freenet node</a:t>
            </a:r>
          </a:p>
          <a:p>
            <a:pPr lvl="1">
              <a:buFont typeface="Courier New" panose="02070309020205020404" pitchFamily="49" charset="0"/>
              <a:buChar char="o"/>
            </a:pPr>
            <a:r>
              <a:rPr lang="en-US" altLang="x-none" dirty="0">
                <a:ea typeface="ＭＳ Ｐゴシック" charset="-128"/>
              </a:rPr>
              <a:t>adding a directed link from A to B if A refers to an item stored at B </a:t>
            </a:r>
          </a:p>
        </p:txBody>
      </p:sp>
      <p:pic>
        <p:nvPicPr>
          <p:cNvPr id="301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63" y="3832225"/>
            <a:ext cx="6032500"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061" name="Text Box 4"/>
          <p:cNvSpPr txBox="1">
            <a:spLocks noChangeArrowheads="1"/>
          </p:cNvSpPr>
          <p:nvPr/>
        </p:nvSpPr>
        <p:spPr bwMode="auto">
          <a:xfrm>
            <a:off x="7148513" y="109538"/>
            <a:ext cx="1668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1062" name="Rectangle 16"/>
          <p:cNvSpPr>
            <a:spLocks noChangeArrowheads="1"/>
          </p:cNvSpPr>
          <p:nvPr/>
        </p:nvSpPr>
        <p:spPr bwMode="auto">
          <a:xfrm>
            <a:off x="7162800" y="138113"/>
            <a:ext cx="1884363" cy="2206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3" name="Rectangle 17"/>
          <p:cNvSpPr>
            <a:spLocks noChangeArrowheads="1"/>
          </p:cNvSpPr>
          <p:nvPr/>
        </p:nvSpPr>
        <p:spPr bwMode="auto">
          <a:xfrm>
            <a:off x="7162800" y="130175"/>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4" name="Text Box 10"/>
          <p:cNvSpPr txBox="1">
            <a:spLocks noChangeArrowheads="1"/>
          </p:cNvSpPr>
          <p:nvPr/>
        </p:nvSpPr>
        <p:spPr bwMode="auto">
          <a:xfrm rot="5400000">
            <a:off x="7683500" y="5270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1065" name="Line 11"/>
          <p:cNvSpPr>
            <a:spLocks noChangeShapeType="1"/>
          </p:cNvSpPr>
          <p:nvPr/>
        </p:nvSpPr>
        <p:spPr bwMode="auto">
          <a:xfrm>
            <a:off x="7162800" y="148113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66" name="Line 12"/>
          <p:cNvSpPr>
            <a:spLocks noChangeShapeType="1"/>
          </p:cNvSpPr>
          <p:nvPr/>
        </p:nvSpPr>
        <p:spPr bwMode="auto">
          <a:xfrm>
            <a:off x="7148513" y="121126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67" name="Text Box 13"/>
          <p:cNvSpPr txBox="1">
            <a:spLocks noChangeArrowheads="1"/>
          </p:cNvSpPr>
          <p:nvPr/>
        </p:nvSpPr>
        <p:spPr bwMode="auto">
          <a:xfrm rot="5400000">
            <a:off x="7680325" y="1412875"/>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1068" name="Rectangle 25"/>
          <p:cNvSpPr>
            <a:spLocks noChangeArrowheads="1"/>
          </p:cNvSpPr>
          <p:nvPr/>
        </p:nvSpPr>
        <p:spPr bwMode="auto">
          <a:xfrm>
            <a:off x="7162800" y="947738"/>
            <a:ext cx="1143000" cy="8112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1069" name="Line 16"/>
          <p:cNvSpPr>
            <a:spLocks noChangeShapeType="1"/>
          </p:cNvSpPr>
          <p:nvPr/>
        </p:nvSpPr>
        <p:spPr bwMode="auto">
          <a:xfrm>
            <a:off x="7315200" y="434975"/>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1070" name="Line 17"/>
          <p:cNvSpPr>
            <a:spLocks noChangeShapeType="1"/>
          </p:cNvSpPr>
          <p:nvPr/>
        </p:nvSpPr>
        <p:spPr bwMode="auto">
          <a:xfrm>
            <a:off x="7696200" y="434975"/>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1071" name="Straight Connector 37"/>
          <p:cNvCxnSpPr>
            <a:cxnSpLocks noChangeShapeType="1"/>
          </p:cNvCxnSpPr>
          <p:nvPr/>
        </p:nvCxnSpPr>
        <p:spPr bwMode="auto">
          <a:xfrm>
            <a:off x="7162800" y="663575"/>
            <a:ext cx="18557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1072" name="Straight Connector 39"/>
          <p:cNvCxnSpPr>
            <a:cxnSpLocks noChangeShapeType="1"/>
          </p:cNvCxnSpPr>
          <p:nvPr/>
        </p:nvCxnSpPr>
        <p:spPr bwMode="auto">
          <a:xfrm rot="5400000">
            <a:off x="6623050" y="941388"/>
            <a:ext cx="166211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1073" name="Straight Connector 40"/>
          <p:cNvCxnSpPr>
            <a:cxnSpLocks noChangeShapeType="1"/>
          </p:cNvCxnSpPr>
          <p:nvPr/>
        </p:nvCxnSpPr>
        <p:spPr bwMode="auto">
          <a:xfrm rot="5400000">
            <a:off x="7453312" y="941388"/>
            <a:ext cx="166211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1440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457200" y="304800"/>
            <a:ext cx="8382000" cy="1143000"/>
          </a:xfrm>
        </p:spPr>
        <p:txBody>
          <a:bodyPr/>
          <a:lstStyle/>
          <a:p>
            <a:r>
              <a:rPr lang="en-US">
                <a:latin typeface="Comic Sans MS" charset="0"/>
              </a:rPr>
              <a:t>Example Virtual Server via NAT</a:t>
            </a:r>
          </a:p>
        </p:txBody>
      </p:sp>
      <p:pic>
        <p:nvPicPr>
          <p:cNvPr id="1054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5715000" cy="335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10547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410200"/>
            <a:ext cx="5848350"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5C423813-CBD9-4C47-926C-1EC5E88B777C}" type="slidenum">
              <a:rPr kumimoji="0" lang="en-US" altLang="x-none" sz="1400" b="0" i="0" u="none" strike="noStrike" kern="1200" cap="none" spc="0" normalizeH="0" baseline="0" noProof="0" smtClean="0">
                <a:ln>
                  <a:noFill/>
                </a:ln>
                <a:solidFill>
                  <a:srgbClr val="000000"/>
                </a:solidFill>
                <a:effectLst/>
                <a:uLnTx/>
                <a:uFillTx/>
                <a:latin typeface="Comic Sans MS" charset="0"/>
                <a:ea typeface="ＭＳ Ｐゴシック"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9</a:t>
            </a:fld>
            <a:endParaRPr kumimoji="0" lang="en-US" altLang="x-none" sz="14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053788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DFC423-16E4-5148-B1E3-181721E19673}" type="slidenum">
              <a:rPr lang="en-US" altLang="x-none" sz="1400">
                <a:solidFill>
                  <a:srgbClr val="000000"/>
                </a:solidFill>
                <a:latin typeface="Times New Roman" charset="0"/>
              </a:rPr>
              <a:pPr eaLnBrk="1" hangingPunct="1"/>
              <a:t>90</a:t>
            </a:fld>
            <a:endParaRPr lang="en-US" altLang="x-none" sz="1400">
              <a:solidFill>
                <a:srgbClr val="000000"/>
              </a:solidFill>
              <a:latin typeface="Times New Roman" charset="0"/>
            </a:endParaRPr>
          </a:p>
        </p:txBody>
      </p:sp>
      <p:sp>
        <p:nvSpPr>
          <p:cNvPr id="303106" name="Rectangle 2"/>
          <p:cNvSpPr>
            <a:spLocks noGrp="1" noChangeArrowheads="1"/>
          </p:cNvSpPr>
          <p:nvPr>
            <p:ph type="title"/>
          </p:nvPr>
        </p:nvSpPr>
        <p:spPr/>
        <p:txBody>
          <a:bodyPr/>
          <a:lstStyle/>
          <a:p>
            <a:r>
              <a:rPr lang="en-US" altLang="x-none" sz="2400">
                <a:ea typeface="ＭＳ Ｐゴシック" charset="-128"/>
              </a:rPr>
              <a:t>Experiment: Freenet Graph: Init </a:t>
            </a:r>
          </a:p>
        </p:txBody>
      </p:sp>
      <p:sp>
        <p:nvSpPr>
          <p:cNvPr id="19460" name="Rectangle 3"/>
          <p:cNvSpPr>
            <a:spLocks noGrp="1" noChangeArrowheads="1"/>
          </p:cNvSpPr>
          <p:nvPr>
            <p:ph type="body" idx="1"/>
          </p:nvPr>
        </p:nvSpPr>
        <p:spPr>
          <a:xfrm>
            <a:off x="533400" y="4665663"/>
            <a:ext cx="8058150" cy="1860550"/>
          </a:xfrm>
        </p:spPr>
        <p:txBody>
          <a:bodyPr/>
          <a:lstStyle/>
          <a:p>
            <a:pPr>
              <a:lnSpc>
                <a:spcPct val="80000"/>
              </a:lnSpc>
              <a:buFont typeface="Wingdings" pitchFamily="2" charset="2"/>
              <a:buChar char="q"/>
            </a:pPr>
            <a:r>
              <a:rPr lang="en-US" altLang="x-none" sz="2000" dirty="0">
                <a:ea typeface="ＭＳ Ｐゴシック" charset="-128"/>
              </a:rPr>
              <a:t>Assume a network of 1000 nodes, with node id 0 to 999</a:t>
            </a:r>
          </a:p>
          <a:p>
            <a:pPr>
              <a:lnSpc>
                <a:spcPct val="80000"/>
              </a:lnSpc>
              <a:buFont typeface="Wingdings" pitchFamily="2" charset="2"/>
              <a:buChar char="q"/>
            </a:pPr>
            <a:r>
              <a:rPr lang="en-US" altLang="x-none" sz="2000" dirty="0">
                <a:ea typeface="ＭＳ Ｐゴシック" charset="-128"/>
              </a:rPr>
              <a:t>Each node can store 50 data items, and 200 references</a:t>
            </a:r>
          </a:p>
          <a:p>
            <a:pPr>
              <a:lnSpc>
                <a:spcPct val="80000"/>
              </a:lnSpc>
              <a:buFont typeface="Wingdings" pitchFamily="2" charset="2"/>
              <a:buChar char="q"/>
            </a:pPr>
            <a:r>
              <a:rPr lang="en-US" altLang="x-none" sz="2000" dirty="0">
                <a:ea typeface="ＭＳ Ｐゴシック" charset="-128"/>
              </a:rPr>
              <a:t>Assume initially each node </a:t>
            </a:r>
            <a:r>
              <a:rPr lang="en-US" altLang="x-none" sz="2000" dirty="0" err="1">
                <a:ea typeface="ＭＳ Ｐゴシック" charset="-128"/>
              </a:rPr>
              <a:t>i</a:t>
            </a:r>
            <a:r>
              <a:rPr lang="en-US" altLang="x-none" sz="2000" dirty="0">
                <a:ea typeface="ＭＳ Ｐゴシック" charset="-128"/>
              </a:rPr>
              <a:t> has </a:t>
            </a:r>
            <a:r>
              <a:rPr lang="en-US" altLang="x-none" sz="2000" dirty="0" err="1">
                <a:ea typeface="ＭＳ Ｐゴシック" charset="-128"/>
              </a:rPr>
              <a:t>i</a:t>
            </a:r>
            <a:r>
              <a:rPr lang="en-US" altLang="x-none" sz="2000" dirty="0">
                <a:ea typeface="ＭＳ Ｐゴシック" charset="-128"/>
              </a:rPr>
              <a:t>, and knows the storage of </a:t>
            </a:r>
            <a:r>
              <a:rPr lang="en-US" altLang="x-none" sz="2000" dirty="0" err="1">
                <a:ea typeface="ＭＳ Ｐゴシック" charset="-128"/>
              </a:rPr>
              <a:t>i</a:t>
            </a:r>
            <a:r>
              <a:rPr lang="en-US" altLang="x-none" sz="2000" dirty="0">
                <a:ea typeface="ＭＳ Ｐゴシック" charset="-128"/>
              </a:rPr>
              <a:t> – 2,  -1, </a:t>
            </a:r>
            <a:r>
              <a:rPr lang="en-US" altLang="x-none" sz="2000" dirty="0" err="1">
                <a:ea typeface="ＭＳ Ｐゴシック" charset="-128"/>
              </a:rPr>
              <a:t>i</a:t>
            </a:r>
            <a:r>
              <a:rPr lang="en-US" altLang="x-none" sz="2000" dirty="0">
                <a:ea typeface="ＭＳ Ｐゴシック" charset="-128"/>
              </a:rPr>
              <a:t> + 1, </a:t>
            </a:r>
            <a:r>
              <a:rPr lang="en-US" altLang="x-none" sz="2000" dirty="0" err="1">
                <a:ea typeface="ＭＳ Ｐゴシック" charset="-128"/>
              </a:rPr>
              <a:t>i</a:t>
            </a:r>
            <a:r>
              <a:rPr lang="en-US" altLang="x-none" sz="2000" dirty="0">
                <a:ea typeface="ＭＳ Ｐゴシック" charset="-128"/>
              </a:rPr>
              <a:t> + 2 (all mod 1000) </a:t>
            </a:r>
          </a:p>
          <a:p>
            <a:pPr>
              <a:lnSpc>
                <a:spcPct val="80000"/>
              </a:lnSpc>
              <a:buFont typeface="Wingdings" pitchFamily="2" charset="2"/>
              <a:buChar char="q"/>
            </a:pPr>
            <a:r>
              <a:rPr lang="en-US" altLang="x-none" sz="2000" dirty="0">
                <a:ea typeface="ＭＳ Ｐゴシック" charset="-128"/>
              </a:rPr>
              <a:t>thus a regular, locally-clustered graph with </a:t>
            </a:r>
            <a:r>
              <a:rPr lang="en-US" altLang="x-none" sz="2000" dirty="0" err="1">
                <a:ea typeface="ＭＳ Ｐゴシック" charset="-128"/>
              </a:rPr>
              <a:t>avg</a:t>
            </a:r>
            <a:r>
              <a:rPr lang="en-US" altLang="x-none" sz="2000" dirty="0">
                <a:ea typeface="ＭＳ Ｐゴシック" charset="-128"/>
              </a:rPr>
              <a:t> path length </a:t>
            </a:r>
          </a:p>
          <a:p>
            <a:pPr marL="0" indent="0">
              <a:lnSpc>
                <a:spcPct val="80000"/>
              </a:lnSpc>
              <a:buNone/>
            </a:pPr>
            <a:br>
              <a:rPr lang="en-US" altLang="x-none" sz="2000" dirty="0">
                <a:ea typeface="ＭＳ Ｐゴシック" charset="-128"/>
              </a:rPr>
            </a:br>
            <a:r>
              <a:rPr lang="en-US" altLang="x-none" sz="2000" dirty="0">
                <a:ea typeface="ＭＳ Ｐゴシック" charset="-128"/>
              </a:rPr>
              <a:t>                     ~ 1000 / 8  = 125</a:t>
            </a:r>
          </a:p>
        </p:txBody>
      </p:sp>
      <p:sp>
        <p:nvSpPr>
          <p:cNvPr id="303108" name="Oval 5"/>
          <p:cNvSpPr>
            <a:spLocks noChangeArrowheads="1"/>
          </p:cNvSpPr>
          <p:nvPr/>
        </p:nvSpPr>
        <p:spPr bwMode="auto">
          <a:xfrm>
            <a:off x="614363" y="2897188"/>
            <a:ext cx="495300" cy="495300"/>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09" name="Oval 6"/>
          <p:cNvSpPr>
            <a:spLocks noChangeArrowheads="1"/>
          </p:cNvSpPr>
          <p:nvPr/>
        </p:nvSpPr>
        <p:spPr bwMode="auto">
          <a:xfrm>
            <a:off x="1785938" y="2927350"/>
            <a:ext cx="615950"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3110" name="Oval 7"/>
          <p:cNvSpPr>
            <a:spLocks noChangeArrowheads="1"/>
          </p:cNvSpPr>
          <p:nvPr/>
        </p:nvSpPr>
        <p:spPr bwMode="auto">
          <a:xfrm>
            <a:off x="3100388" y="2927350"/>
            <a:ext cx="566737"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3111" name="Oval 8"/>
          <p:cNvSpPr>
            <a:spLocks noChangeArrowheads="1"/>
          </p:cNvSpPr>
          <p:nvPr/>
        </p:nvSpPr>
        <p:spPr bwMode="auto">
          <a:xfrm>
            <a:off x="4511675" y="2941638"/>
            <a:ext cx="5619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i </a:t>
            </a:r>
          </a:p>
        </p:txBody>
      </p:sp>
      <p:sp>
        <p:nvSpPr>
          <p:cNvPr id="303112" name="Oval 9"/>
          <p:cNvSpPr>
            <a:spLocks noChangeArrowheads="1"/>
          </p:cNvSpPr>
          <p:nvPr/>
        </p:nvSpPr>
        <p:spPr bwMode="auto">
          <a:xfrm>
            <a:off x="6049963" y="2973388"/>
            <a:ext cx="5873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3113" name="Oval 10"/>
          <p:cNvSpPr>
            <a:spLocks noChangeArrowheads="1"/>
          </p:cNvSpPr>
          <p:nvPr/>
        </p:nvSpPr>
        <p:spPr bwMode="auto">
          <a:xfrm>
            <a:off x="7681913" y="2957513"/>
            <a:ext cx="636587"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19467" name="Freeform 12"/>
          <p:cNvSpPr>
            <a:spLocks/>
          </p:cNvSpPr>
          <p:nvPr/>
        </p:nvSpPr>
        <p:spPr bwMode="auto">
          <a:xfrm>
            <a:off x="4781550" y="2678113"/>
            <a:ext cx="1589088" cy="274637"/>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68" name="Freeform 13"/>
          <p:cNvSpPr>
            <a:spLocks/>
          </p:cNvSpPr>
          <p:nvPr/>
        </p:nvSpPr>
        <p:spPr bwMode="auto">
          <a:xfrm>
            <a:off x="4751388" y="2251075"/>
            <a:ext cx="3103562" cy="701675"/>
          </a:xfrm>
          <a:custGeom>
            <a:avLst/>
            <a:gdLst>
              <a:gd name="T0" fmla="*/ 0 w 1955"/>
              <a:gd name="T1" fmla="*/ 2147483647 h 442"/>
              <a:gd name="T2" fmla="*/ 2147483647 w 1955"/>
              <a:gd name="T3" fmla="*/ 2147483647 h 442"/>
              <a:gd name="T4" fmla="*/ 2147483647 w 1955"/>
              <a:gd name="T5" fmla="*/ 2147483647 h 442"/>
              <a:gd name="T6" fmla="*/ 0 60000 65536"/>
              <a:gd name="T7" fmla="*/ 0 60000 65536"/>
              <a:gd name="T8" fmla="*/ 0 60000 65536"/>
              <a:gd name="T9" fmla="*/ 0 w 1955"/>
              <a:gd name="T10" fmla="*/ 0 h 442"/>
              <a:gd name="T11" fmla="*/ 1955 w 1955"/>
              <a:gd name="T12" fmla="*/ 442 h 442"/>
            </a:gdLst>
            <a:ahLst/>
            <a:cxnLst>
              <a:cxn ang="T6">
                <a:pos x="T0" y="T1"/>
              </a:cxn>
              <a:cxn ang="T7">
                <a:pos x="T2" y="T3"/>
              </a:cxn>
              <a:cxn ang="T8">
                <a:pos x="T4" y="T5"/>
              </a:cxn>
            </a:cxnLst>
            <a:rect l="T9" t="T10" r="T11" b="T12"/>
            <a:pathLst>
              <a:path w="1955" h="442">
                <a:moveTo>
                  <a:pt x="0" y="395"/>
                </a:moveTo>
                <a:cubicBezTo>
                  <a:pt x="162" y="329"/>
                  <a:pt x="647" y="0"/>
                  <a:pt x="973" y="8"/>
                </a:cubicBezTo>
                <a:cubicBezTo>
                  <a:pt x="1299" y="16"/>
                  <a:pt x="1751" y="352"/>
                  <a:pt x="1955" y="4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69" name="Freeform 14"/>
          <p:cNvSpPr>
            <a:spLocks/>
          </p:cNvSpPr>
          <p:nvPr/>
        </p:nvSpPr>
        <p:spPr bwMode="auto">
          <a:xfrm>
            <a:off x="3357563" y="3417888"/>
            <a:ext cx="1409700" cy="271462"/>
          </a:xfrm>
          <a:custGeom>
            <a:avLst/>
            <a:gdLst>
              <a:gd name="T0" fmla="*/ 2147483647 w 888"/>
              <a:gd name="T1" fmla="*/ 2147483647 h 171"/>
              <a:gd name="T2" fmla="*/ 2147483647 w 888"/>
              <a:gd name="T3" fmla="*/ 2147483647 h 171"/>
              <a:gd name="T4" fmla="*/ 0 w 888"/>
              <a:gd name="T5" fmla="*/ 0 h 171"/>
              <a:gd name="T6" fmla="*/ 0 60000 65536"/>
              <a:gd name="T7" fmla="*/ 0 60000 65536"/>
              <a:gd name="T8" fmla="*/ 0 60000 65536"/>
              <a:gd name="T9" fmla="*/ 0 w 888"/>
              <a:gd name="T10" fmla="*/ 0 h 171"/>
              <a:gd name="T11" fmla="*/ 888 w 888"/>
              <a:gd name="T12" fmla="*/ 171 h 171"/>
            </a:gdLst>
            <a:ahLst/>
            <a:cxnLst>
              <a:cxn ang="T6">
                <a:pos x="T0" y="T1"/>
              </a:cxn>
              <a:cxn ang="T7">
                <a:pos x="T2" y="T3"/>
              </a:cxn>
              <a:cxn ang="T8">
                <a:pos x="T4" y="T5"/>
              </a:cxn>
            </a:cxnLst>
            <a:rect l="T9" t="T10" r="T11" b="T12"/>
            <a:pathLst>
              <a:path w="888" h="171">
                <a:moveTo>
                  <a:pt x="888" y="9"/>
                </a:moveTo>
                <a:cubicBezTo>
                  <a:pt x="754" y="90"/>
                  <a:pt x="620" y="171"/>
                  <a:pt x="472" y="170"/>
                </a:cubicBezTo>
                <a:cubicBezTo>
                  <a:pt x="324" y="169"/>
                  <a:pt x="162" y="84"/>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470" name="Freeform 15"/>
          <p:cNvSpPr>
            <a:spLocks/>
          </p:cNvSpPr>
          <p:nvPr/>
        </p:nvSpPr>
        <p:spPr bwMode="auto">
          <a:xfrm>
            <a:off x="2128838" y="3503613"/>
            <a:ext cx="2622550" cy="619125"/>
          </a:xfrm>
          <a:custGeom>
            <a:avLst/>
            <a:gdLst>
              <a:gd name="T0" fmla="*/ 2147483647 w 1652"/>
              <a:gd name="T1" fmla="*/ 0 h 390"/>
              <a:gd name="T2" fmla="*/ 2147483647 w 1652"/>
              <a:gd name="T3" fmla="*/ 2147483647 h 390"/>
              <a:gd name="T4" fmla="*/ 0 w 1652"/>
              <a:gd name="T5" fmla="*/ 2147483647 h 390"/>
              <a:gd name="T6" fmla="*/ 0 60000 65536"/>
              <a:gd name="T7" fmla="*/ 0 60000 65536"/>
              <a:gd name="T8" fmla="*/ 0 60000 65536"/>
              <a:gd name="T9" fmla="*/ 0 w 1652"/>
              <a:gd name="T10" fmla="*/ 0 h 390"/>
              <a:gd name="T11" fmla="*/ 1652 w 1652"/>
              <a:gd name="T12" fmla="*/ 390 h 390"/>
            </a:gdLst>
            <a:ahLst/>
            <a:cxnLst>
              <a:cxn ang="T6">
                <a:pos x="T0" y="T1"/>
              </a:cxn>
              <a:cxn ang="T7">
                <a:pos x="T2" y="T3"/>
              </a:cxn>
              <a:cxn ang="T8">
                <a:pos x="T4" y="T5"/>
              </a:cxn>
            </a:cxnLst>
            <a:rect l="T9" t="T10" r="T11" b="T12"/>
            <a:pathLst>
              <a:path w="1652" h="390">
                <a:moveTo>
                  <a:pt x="1652" y="0"/>
                </a:moveTo>
                <a:cubicBezTo>
                  <a:pt x="1346" y="192"/>
                  <a:pt x="1040" y="384"/>
                  <a:pt x="765" y="387"/>
                </a:cubicBezTo>
                <a:cubicBezTo>
                  <a:pt x="490" y="390"/>
                  <a:pt x="245" y="204"/>
                  <a:pt x="0" y="1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3118" name="Text Box 4"/>
          <p:cNvSpPr txBox="1">
            <a:spLocks noChangeArrowheads="1"/>
          </p:cNvSpPr>
          <p:nvPr/>
        </p:nvSpPr>
        <p:spPr bwMode="auto">
          <a:xfrm>
            <a:off x="6746875" y="234950"/>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3119" name="Rectangle 16"/>
          <p:cNvSpPr>
            <a:spLocks noChangeArrowheads="1"/>
          </p:cNvSpPr>
          <p:nvPr/>
        </p:nvSpPr>
        <p:spPr bwMode="auto">
          <a:xfrm>
            <a:off x="6761163" y="263525"/>
            <a:ext cx="1884362" cy="2206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0" name="Rectangle 17"/>
          <p:cNvSpPr>
            <a:spLocks noChangeArrowheads="1"/>
          </p:cNvSpPr>
          <p:nvPr/>
        </p:nvSpPr>
        <p:spPr bwMode="auto">
          <a:xfrm>
            <a:off x="6761163" y="255588"/>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1"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3122" name="Line 11"/>
          <p:cNvSpPr>
            <a:spLocks noChangeShapeType="1"/>
          </p:cNvSpPr>
          <p:nvPr/>
        </p:nvSpPr>
        <p:spPr bwMode="auto">
          <a:xfrm>
            <a:off x="6761163" y="160655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3" name="Line 12"/>
          <p:cNvSpPr>
            <a:spLocks noChangeShapeType="1"/>
          </p:cNvSpPr>
          <p:nvPr/>
        </p:nvSpPr>
        <p:spPr bwMode="auto">
          <a:xfrm>
            <a:off x="6746875" y="1336675"/>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4" name="Text Box 13"/>
          <p:cNvSpPr txBox="1">
            <a:spLocks noChangeArrowheads="1"/>
          </p:cNvSpPr>
          <p:nvPr/>
        </p:nvSpPr>
        <p:spPr bwMode="auto">
          <a:xfrm rot="5400000">
            <a:off x="7278688" y="1538288"/>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3125" name="Rectangle 25"/>
          <p:cNvSpPr>
            <a:spLocks noChangeArrowheads="1"/>
          </p:cNvSpPr>
          <p:nvPr/>
        </p:nvSpPr>
        <p:spPr bwMode="auto">
          <a:xfrm>
            <a:off x="6761163" y="1073150"/>
            <a:ext cx="1143000" cy="8112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3126"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3127"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3128" name="Straight Connector 37"/>
          <p:cNvCxnSpPr>
            <a:cxnSpLocks noChangeShapeType="1"/>
          </p:cNvCxnSpPr>
          <p:nvPr/>
        </p:nvCxnSpPr>
        <p:spPr bwMode="auto">
          <a:xfrm>
            <a:off x="6761163" y="788988"/>
            <a:ext cx="18557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3129" name="Straight Connector 39"/>
          <p:cNvCxnSpPr>
            <a:cxnSpLocks noChangeShapeType="1"/>
          </p:cNvCxnSpPr>
          <p:nvPr/>
        </p:nvCxnSpPr>
        <p:spPr bwMode="auto">
          <a:xfrm rot="5400000">
            <a:off x="6221413" y="1066800"/>
            <a:ext cx="166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3130" name="Straight Connector 40"/>
          <p:cNvCxnSpPr>
            <a:cxnSpLocks noChangeShapeType="1"/>
          </p:cNvCxnSpPr>
          <p:nvPr/>
        </p:nvCxnSpPr>
        <p:spPr bwMode="auto">
          <a:xfrm rot="5400000">
            <a:off x="7051676" y="1066800"/>
            <a:ext cx="166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65760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animBg="1"/>
      <p:bldP spid="19468" grpId="0" animBg="1"/>
      <p:bldP spid="19469" grpId="0" animBg="1"/>
      <p:bldP spid="1947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9596DA-2121-1347-81B8-42617B5908AC}" type="slidenum">
              <a:rPr lang="en-US" altLang="x-none" sz="1400">
                <a:solidFill>
                  <a:srgbClr val="000000"/>
                </a:solidFill>
                <a:latin typeface="Times New Roman" charset="0"/>
              </a:rPr>
              <a:pPr eaLnBrk="1" hangingPunct="1"/>
              <a:t>91</a:t>
            </a:fld>
            <a:endParaRPr lang="en-US" altLang="x-none" sz="1400">
              <a:solidFill>
                <a:srgbClr val="000000"/>
              </a:solidFill>
              <a:latin typeface="Times New Roman" charset="0"/>
            </a:endParaRPr>
          </a:p>
        </p:txBody>
      </p:sp>
      <p:sp>
        <p:nvSpPr>
          <p:cNvPr id="305154" name="Rectangle 2"/>
          <p:cNvSpPr>
            <a:spLocks noGrp="1" noChangeArrowheads="1"/>
          </p:cNvSpPr>
          <p:nvPr>
            <p:ph type="title"/>
          </p:nvPr>
        </p:nvSpPr>
        <p:spPr/>
        <p:txBody>
          <a:bodyPr/>
          <a:lstStyle/>
          <a:p>
            <a:r>
              <a:rPr lang="en-US" altLang="x-none" sz="2400">
                <a:ea typeface="ＭＳ Ｐゴシック" charset="-128"/>
              </a:rPr>
              <a:t>Example: Search Effect</a:t>
            </a:r>
          </a:p>
        </p:txBody>
      </p:sp>
      <p:sp>
        <p:nvSpPr>
          <p:cNvPr id="64515" name="Rectangle 3"/>
          <p:cNvSpPr>
            <a:spLocks noGrp="1" noChangeArrowheads="1"/>
          </p:cNvSpPr>
          <p:nvPr>
            <p:ph type="body" idx="1"/>
          </p:nvPr>
        </p:nvSpPr>
        <p:spPr>
          <a:xfrm>
            <a:off x="533400" y="4038600"/>
            <a:ext cx="8058150" cy="2514600"/>
          </a:xfrm>
        </p:spPr>
        <p:txBody>
          <a:bodyPr/>
          <a:lstStyle/>
          <a:p>
            <a:pPr>
              <a:lnSpc>
                <a:spcPct val="80000"/>
              </a:lnSpc>
              <a:buFont typeface="Wingdings" pitchFamily="2" charset="2"/>
              <a:buChar char="q"/>
            </a:pPr>
            <a:r>
              <a:rPr lang="en-US" altLang="x-none" dirty="0">
                <a:ea typeface="ＭＳ Ｐゴシック" charset="-128"/>
              </a:rPr>
              <a:t>What is the effect that the first search is node 0 searching for item 490 (assume no probabilistic replacement to hide origin)?</a:t>
            </a:r>
          </a:p>
          <a:p>
            <a:pPr lvl="1">
              <a:lnSpc>
                <a:spcPct val="80000"/>
              </a:lnSpc>
              <a:buFont typeface="Courier New" panose="02070309020205020404" pitchFamily="49" charset="0"/>
              <a:buChar char="o"/>
            </a:pPr>
            <a:r>
              <a:rPr lang="en-US" altLang="x-none" dirty="0">
                <a:ea typeface="ＭＳ Ｐゴシック" charset="-128"/>
              </a:rPr>
              <a:t>Nodes 0, 2, 4, 6, …, 488 all cache item 490, and has a pointer to node 490</a:t>
            </a:r>
          </a:p>
          <a:p>
            <a:pPr lvl="1">
              <a:lnSpc>
                <a:spcPct val="80000"/>
              </a:lnSpc>
              <a:buFont typeface="Courier New" panose="02070309020205020404" pitchFamily="49" charset="0"/>
              <a:buChar char="o"/>
            </a:pPr>
            <a:r>
              <a:rPr lang="en-US" altLang="x-none" dirty="0">
                <a:ea typeface="ＭＳ Ｐゴシック" charset="-128"/>
              </a:rPr>
              <a:t>The search forms many </a:t>
            </a:r>
            <a:r>
              <a:rPr lang="en-US" altLang="x-none" dirty="0">
                <a:solidFill>
                  <a:srgbClr val="FF0000"/>
                </a:solidFill>
                <a:ea typeface="ＭＳ Ｐゴシック" charset="-128"/>
              </a:rPr>
              <a:t>long-distance </a:t>
            </a:r>
            <a:r>
              <a:rPr lang="en-US" altLang="x-none" dirty="0">
                <a:ea typeface="ＭＳ Ｐゴシック" charset="-128"/>
              </a:rPr>
              <a:t>links</a:t>
            </a:r>
          </a:p>
        </p:txBody>
      </p:sp>
      <p:sp>
        <p:nvSpPr>
          <p:cNvPr id="305156" name="Oval 5"/>
          <p:cNvSpPr>
            <a:spLocks noChangeArrowheads="1"/>
          </p:cNvSpPr>
          <p:nvPr/>
        </p:nvSpPr>
        <p:spPr bwMode="auto">
          <a:xfrm>
            <a:off x="614363" y="2474913"/>
            <a:ext cx="495300" cy="495300"/>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57" name="Oval 6"/>
          <p:cNvSpPr>
            <a:spLocks noChangeArrowheads="1"/>
          </p:cNvSpPr>
          <p:nvPr/>
        </p:nvSpPr>
        <p:spPr bwMode="auto">
          <a:xfrm>
            <a:off x="1785938" y="2505075"/>
            <a:ext cx="615950"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5158" name="Oval 7"/>
          <p:cNvSpPr>
            <a:spLocks noChangeArrowheads="1"/>
          </p:cNvSpPr>
          <p:nvPr/>
        </p:nvSpPr>
        <p:spPr bwMode="auto">
          <a:xfrm>
            <a:off x="3100388" y="2505075"/>
            <a:ext cx="566737" cy="49053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5159" name="Oval 8"/>
          <p:cNvSpPr>
            <a:spLocks noChangeArrowheads="1"/>
          </p:cNvSpPr>
          <p:nvPr/>
        </p:nvSpPr>
        <p:spPr bwMode="auto">
          <a:xfrm>
            <a:off x="4511675" y="2519363"/>
            <a:ext cx="5619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i </a:t>
            </a:r>
          </a:p>
        </p:txBody>
      </p:sp>
      <p:sp>
        <p:nvSpPr>
          <p:cNvPr id="305160" name="Oval 9"/>
          <p:cNvSpPr>
            <a:spLocks noChangeArrowheads="1"/>
          </p:cNvSpPr>
          <p:nvPr/>
        </p:nvSpPr>
        <p:spPr bwMode="auto">
          <a:xfrm>
            <a:off x="6049963" y="2551113"/>
            <a:ext cx="587375"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i+1</a:t>
            </a:r>
          </a:p>
        </p:txBody>
      </p:sp>
      <p:sp>
        <p:nvSpPr>
          <p:cNvPr id="305161" name="Oval 10"/>
          <p:cNvSpPr>
            <a:spLocks noChangeArrowheads="1"/>
          </p:cNvSpPr>
          <p:nvPr/>
        </p:nvSpPr>
        <p:spPr bwMode="auto">
          <a:xfrm>
            <a:off x="7681913" y="2535238"/>
            <a:ext cx="636587" cy="490537"/>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i+2</a:t>
            </a:r>
          </a:p>
        </p:txBody>
      </p:sp>
      <p:sp>
        <p:nvSpPr>
          <p:cNvPr id="305162" name="Freeform 12"/>
          <p:cNvSpPr>
            <a:spLocks/>
          </p:cNvSpPr>
          <p:nvPr/>
        </p:nvSpPr>
        <p:spPr bwMode="auto">
          <a:xfrm>
            <a:off x="4781550" y="2255838"/>
            <a:ext cx="1589088" cy="274637"/>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3" name="Freeform 13"/>
          <p:cNvSpPr>
            <a:spLocks/>
          </p:cNvSpPr>
          <p:nvPr/>
        </p:nvSpPr>
        <p:spPr bwMode="auto">
          <a:xfrm>
            <a:off x="4751388" y="1828800"/>
            <a:ext cx="3103562" cy="701675"/>
          </a:xfrm>
          <a:custGeom>
            <a:avLst/>
            <a:gdLst>
              <a:gd name="T0" fmla="*/ 0 w 1955"/>
              <a:gd name="T1" fmla="*/ 2147483647 h 442"/>
              <a:gd name="T2" fmla="*/ 2147483647 w 1955"/>
              <a:gd name="T3" fmla="*/ 2147483647 h 442"/>
              <a:gd name="T4" fmla="*/ 2147483647 w 1955"/>
              <a:gd name="T5" fmla="*/ 2147483647 h 442"/>
              <a:gd name="T6" fmla="*/ 0 60000 65536"/>
              <a:gd name="T7" fmla="*/ 0 60000 65536"/>
              <a:gd name="T8" fmla="*/ 0 60000 65536"/>
              <a:gd name="T9" fmla="*/ 0 w 1955"/>
              <a:gd name="T10" fmla="*/ 0 h 442"/>
              <a:gd name="T11" fmla="*/ 1955 w 1955"/>
              <a:gd name="T12" fmla="*/ 442 h 442"/>
            </a:gdLst>
            <a:ahLst/>
            <a:cxnLst>
              <a:cxn ang="T6">
                <a:pos x="T0" y="T1"/>
              </a:cxn>
              <a:cxn ang="T7">
                <a:pos x="T2" y="T3"/>
              </a:cxn>
              <a:cxn ang="T8">
                <a:pos x="T4" y="T5"/>
              </a:cxn>
            </a:cxnLst>
            <a:rect l="T9" t="T10" r="T11" b="T12"/>
            <a:pathLst>
              <a:path w="1955" h="442">
                <a:moveTo>
                  <a:pt x="0" y="395"/>
                </a:moveTo>
                <a:cubicBezTo>
                  <a:pt x="162" y="329"/>
                  <a:pt x="647" y="0"/>
                  <a:pt x="973" y="8"/>
                </a:cubicBezTo>
                <a:cubicBezTo>
                  <a:pt x="1299" y="16"/>
                  <a:pt x="1751" y="352"/>
                  <a:pt x="1955" y="4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4" name="Freeform 14"/>
          <p:cNvSpPr>
            <a:spLocks/>
          </p:cNvSpPr>
          <p:nvPr/>
        </p:nvSpPr>
        <p:spPr bwMode="auto">
          <a:xfrm>
            <a:off x="3357563" y="2995613"/>
            <a:ext cx="1409700" cy="271462"/>
          </a:xfrm>
          <a:custGeom>
            <a:avLst/>
            <a:gdLst>
              <a:gd name="T0" fmla="*/ 2147483647 w 888"/>
              <a:gd name="T1" fmla="*/ 2147483647 h 171"/>
              <a:gd name="T2" fmla="*/ 2147483647 w 888"/>
              <a:gd name="T3" fmla="*/ 2147483647 h 171"/>
              <a:gd name="T4" fmla="*/ 0 w 888"/>
              <a:gd name="T5" fmla="*/ 0 h 171"/>
              <a:gd name="T6" fmla="*/ 0 60000 65536"/>
              <a:gd name="T7" fmla="*/ 0 60000 65536"/>
              <a:gd name="T8" fmla="*/ 0 60000 65536"/>
              <a:gd name="T9" fmla="*/ 0 w 888"/>
              <a:gd name="T10" fmla="*/ 0 h 171"/>
              <a:gd name="T11" fmla="*/ 888 w 888"/>
              <a:gd name="T12" fmla="*/ 171 h 171"/>
            </a:gdLst>
            <a:ahLst/>
            <a:cxnLst>
              <a:cxn ang="T6">
                <a:pos x="T0" y="T1"/>
              </a:cxn>
              <a:cxn ang="T7">
                <a:pos x="T2" y="T3"/>
              </a:cxn>
              <a:cxn ang="T8">
                <a:pos x="T4" y="T5"/>
              </a:cxn>
            </a:cxnLst>
            <a:rect l="T9" t="T10" r="T11" b="T12"/>
            <a:pathLst>
              <a:path w="888" h="171">
                <a:moveTo>
                  <a:pt x="888" y="9"/>
                </a:moveTo>
                <a:cubicBezTo>
                  <a:pt x="754" y="90"/>
                  <a:pt x="620" y="171"/>
                  <a:pt x="472" y="170"/>
                </a:cubicBezTo>
                <a:cubicBezTo>
                  <a:pt x="324" y="169"/>
                  <a:pt x="162" y="84"/>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5" name="Freeform 15"/>
          <p:cNvSpPr>
            <a:spLocks/>
          </p:cNvSpPr>
          <p:nvPr/>
        </p:nvSpPr>
        <p:spPr bwMode="auto">
          <a:xfrm>
            <a:off x="2128838" y="3081338"/>
            <a:ext cx="2622550" cy="619125"/>
          </a:xfrm>
          <a:custGeom>
            <a:avLst/>
            <a:gdLst>
              <a:gd name="T0" fmla="*/ 2147483647 w 1652"/>
              <a:gd name="T1" fmla="*/ 0 h 390"/>
              <a:gd name="T2" fmla="*/ 2147483647 w 1652"/>
              <a:gd name="T3" fmla="*/ 2147483647 h 390"/>
              <a:gd name="T4" fmla="*/ 0 w 1652"/>
              <a:gd name="T5" fmla="*/ 2147483647 h 390"/>
              <a:gd name="T6" fmla="*/ 0 60000 65536"/>
              <a:gd name="T7" fmla="*/ 0 60000 65536"/>
              <a:gd name="T8" fmla="*/ 0 60000 65536"/>
              <a:gd name="T9" fmla="*/ 0 w 1652"/>
              <a:gd name="T10" fmla="*/ 0 h 390"/>
              <a:gd name="T11" fmla="*/ 1652 w 1652"/>
              <a:gd name="T12" fmla="*/ 390 h 390"/>
            </a:gdLst>
            <a:ahLst/>
            <a:cxnLst>
              <a:cxn ang="T6">
                <a:pos x="T0" y="T1"/>
              </a:cxn>
              <a:cxn ang="T7">
                <a:pos x="T2" y="T3"/>
              </a:cxn>
              <a:cxn ang="T8">
                <a:pos x="T4" y="T5"/>
              </a:cxn>
            </a:cxnLst>
            <a:rect l="T9" t="T10" r="T11" b="T12"/>
            <a:pathLst>
              <a:path w="1652" h="390">
                <a:moveTo>
                  <a:pt x="1652" y="0"/>
                </a:moveTo>
                <a:cubicBezTo>
                  <a:pt x="1346" y="192"/>
                  <a:pt x="1040" y="384"/>
                  <a:pt x="765" y="387"/>
                </a:cubicBezTo>
                <a:cubicBezTo>
                  <a:pt x="490" y="390"/>
                  <a:pt x="245" y="204"/>
                  <a:pt x="0" y="1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05166" name="Text Box 4"/>
          <p:cNvSpPr txBox="1">
            <a:spLocks noChangeArrowheads="1"/>
          </p:cNvSpPr>
          <p:nvPr/>
        </p:nvSpPr>
        <p:spPr bwMode="auto">
          <a:xfrm>
            <a:off x="6746875" y="234950"/>
            <a:ext cx="16684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i="1">
                <a:solidFill>
                  <a:srgbClr val="000000"/>
                </a:solidFill>
              </a:rPr>
              <a:t>id   next_hop     file</a:t>
            </a:r>
          </a:p>
        </p:txBody>
      </p:sp>
      <p:sp>
        <p:nvSpPr>
          <p:cNvPr id="305167" name="Rectangle 16"/>
          <p:cNvSpPr>
            <a:spLocks noChangeArrowheads="1"/>
          </p:cNvSpPr>
          <p:nvPr/>
        </p:nvSpPr>
        <p:spPr bwMode="auto">
          <a:xfrm>
            <a:off x="6761163" y="263525"/>
            <a:ext cx="1884362" cy="2206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68" name="Rectangle 17"/>
          <p:cNvSpPr>
            <a:spLocks noChangeArrowheads="1"/>
          </p:cNvSpPr>
          <p:nvPr/>
        </p:nvSpPr>
        <p:spPr bwMode="auto">
          <a:xfrm>
            <a:off x="6761163" y="255588"/>
            <a:ext cx="1873250" cy="7969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69" name="Text Box 10"/>
          <p:cNvSpPr txBox="1">
            <a:spLocks noChangeArrowheads="1"/>
          </p:cNvSpPr>
          <p:nvPr/>
        </p:nvSpPr>
        <p:spPr bwMode="auto">
          <a:xfrm rot="5400000">
            <a:off x="7281863" y="652463"/>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5170" name="Line 11"/>
          <p:cNvSpPr>
            <a:spLocks noChangeShapeType="1"/>
          </p:cNvSpPr>
          <p:nvPr/>
        </p:nvSpPr>
        <p:spPr bwMode="auto">
          <a:xfrm>
            <a:off x="6761163" y="1598613"/>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1" name="Line 12"/>
          <p:cNvSpPr>
            <a:spLocks noChangeShapeType="1"/>
          </p:cNvSpPr>
          <p:nvPr/>
        </p:nvSpPr>
        <p:spPr bwMode="auto">
          <a:xfrm>
            <a:off x="6746875" y="1328738"/>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2" name="Text Box 13"/>
          <p:cNvSpPr txBox="1">
            <a:spLocks noChangeArrowheads="1"/>
          </p:cNvSpPr>
          <p:nvPr/>
        </p:nvSpPr>
        <p:spPr bwMode="auto">
          <a:xfrm rot="5400000">
            <a:off x="7278688" y="1530350"/>
            <a:ext cx="485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a:t>
            </a:r>
          </a:p>
        </p:txBody>
      </p:sp>
      <p:sp>
        <p:nvSpPr>
          <p:cNvPr id="305173" name="Rectangle 25"/>
          <p:cNvSpPr>
            <a:spLocks noChangeArrowheads="1"/>
          </p:cNvSpPr>
          <p:nvPr/>
        </p:nvSpPr>
        <p:spPr bwMode="auto">
          <a:xfrm>
            <a:off x="6761163" y="1065213"/>
            <a:ext cx="1143000" cy="8112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
        <p:nvSpPr>
          <p:cNvPr id="305174" name="Line 16"/>
          <p:cNvSpPr>
            <a:spLocks noChangeShapeType="1"/>
          </p:cNvSpPr>
          <p:nvPr/>
        </p:nvSpPr>
        <p:spPr bwMode="auto">
          <a:xfrm>
            <a:off x="6913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5175" name="Line 17"/>
          <p:cNvSpPr>
            <a:spLocks noChangeShapeType="1"/>
          </p:cNvSpPr>
          <p:nvPr/>
        </p:nvSpPr>
        <p:spPr bwMode="auto">
          <a:xfrm>
            <a:off x="7294563" y="560388"/>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cxnSp>
        <p:nvCxnSpPr>
          <p:cNvPr id="305176" name="Straight Connector 37"/>
          <p:cNvCxnSpPr>
            <a:cxnSpLocks noChangeShapeType="1"/>
          </p:cNvCxnSpPr>
          <p:nvPr/>
        </p:nvCxnSpPr>
        <p:spPr bwMode="auto">
          <a:xfrm>
            <a:off x="6761163" y="788988"/>
            <a:ext cx="18557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5177" name="Straight Connector 39"/>
          <p:cNvCxnSpPr>
            <a:cxnSpLocks noChangeShapeType="1"/>
          </p:cNvCxnSpPr>
          <p:nvPr/>
        </p:nvCxnSpPr>
        <p:spPr bwMode="auto">
          <a:xfrm rot="5400000">
            <a:off x="6221413" y="1066800"/>
            <a:ext cx="166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5178" name="Straight Connector 40"/>
          <p:cNvCxnSpPr>
            <a:cxnSpLocks noChangeShapeType="1"/>
          </p:cNvCxnSpPr>
          <p:nvPr/>
        </p:nvCxnSpPr>
        <p:spPr bwMode="auto">
          <a:xfrm rot="5400000">
            <a:off x="7051676" y="1066800"/>
            <a:ext cx="166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03934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F0BF6E-96A8-6341-A118-E1A50F60B090}" type="slidenum">
              <a:rPr lang="en-US" altLang="x-none" sz="1400">
                <a:solidFill>
                  <a:srgbClr val="000000"/>
                </a:solidFill>
                <a:latin typeface="Times New Roman" charset="0"/>
              </a:rPr>
              <a:pPr eaLnBrk="1" hangingPunct="1"/>
              <a:t>92</a:t>
            </a:fld>
            <a:endParaRPr lang="en-US" altLang="x-none" sz="1400">
              <a:solidFill>
                <a:srgbClr val="000000"/>
              </a:solidFill>
              <a:latin typeface="Times New Roman" charset="0"/>
            </a:endParaRPr>
          </a:p>
        </p:txBody>
      </p:sp>
      <p:sp>
        <p:nvSpPr>
          <p:cNvPr id="307202" name="Rectangle 2"/>
          <p:cNvSpPr>
            <a:spLocks noGrp="1" noChangeArrowheads="1"/>
          </p:cNvSpPr>
          <p:nvPr>
            <p:ph type="title"/>
          </p:nvPr>
        </p:nvSpPr>
        <p:spPr>
          <a:xfrm>
            <a:off x="533400" y="228600"/>
            <a:ext cx="8116888" cy="1143000"/>
          </a:xfrm>
        </p:spPr>
        <p:txBody>
          <a:bodyPr/>
          <a:lstStyle/>
          <a:p>
            <a:r>
              <a:rPr lang="en-US" altLang="x-none" sz="3200">
                <a:ea typeface="ＭＳ Ｐゴシック" charset="-128"/>
              </a:rPr>
              <a:t>Experiment: Evolution of Freenet Graph</a:t>
            </a:r>
          </a:p>
        </p:txBody>
      </p:sp>
      <p:sp>
        <p:nvSpPr>
          <p:cNvPr id="307203" name="Rectangle 3"/>
          <p:cNvSpPr>
            <a:spLocks noGrp="1" noChangeArrowheads="1"/>
          </p:cNvSpPr>
          <p:nvPr>
            <p:ph type="body" idx="1"/>
          </p:nvPr>
        </p:nvSpPr>
        <p:spPr>
          <a:xfrm>
            <a:off x="228600" y="1642269"/>
            <a:ext cx="3516313" cy="4648200"/>
          </a:xfrm>
        </p:spPr>
        <p:txBody>
          <a:bodyPr/>
          <a:lstStyle/>
          <a:p>
            <a:pPr>
              <a:buFont typeface="Wingdings" pitchFamily="2" charset="2"/>
              <a:buChar char="q"/>
            </a:pPr>
            <a:r>
              <a:rPr lang="en-US" altLang="x-none" dirty="0">
                <a:ea typeface="ＭＳ Ｐゴシック" charset="-128"/>
              </a:rPr>
              <a:t>At each step</a:t>
            </a:r>
          </a:p>
          <a:p>
            <a:pPr lvl="1">
              <a:buFont typeface="Courier New" panose="02070309020205020404" pitchFamily="49" charset="0"/>
              <a:buChar char="o"/>
            </a:pPr>
            <a:r>
              <a:rPr lang="en-US" altLang="x-none" dirty="0">
                <a:ea typeface="ＭＳ Ｐゴシック" charset="-128"/>
              </a:rPr>
              <a:t>pick a node randomly</a:t>
            </a:r>
          </a:p>
          <a:p>
            <a:pPr lvl="1">
              <a:buFont typeface="Courier New" panose="02070309020205020404" pitchFamily="49" charset="0"/>
              <a:buChar char="o"/>
            </a:pPr>
            <a:r>
              <a:rPr lang="en-US" altLang="x-none" dirty="0">
                <a:ea typeface="ＭＳ Ｐゴシック" charset="-128"/>
              </a:rPr>
              <a:t>flip a coin to determine </a:t>
            </a:r>
            <a:br>
              <a:rPr lang="en-US" altLang="x-none" dirty="0">
                <a:ea typeface="ＭＳ Ｐゴシック" charset="-128"/>
              </a:rPr>
            </a:br>
            <a:r>
              <a:rPr lang="en-US" altLang="x-none" dirty="0">
                <a:ea typeface="ＭＳ Ｐゴシック" charset="-128"/>
              </a:rPr>
              <a:t>search or </a:t>
            </a:r>
            <a:br>
              <a:rPr lang="en-US" altLang="x-none" dirty="0">
                <a:ea typeface="ＭＳ Ｐゴシック" charset="-128"/>
              </a:rPr>
            </a:br>
            <a:r>
              <a:rPr lang="en-US" altLang="x-none" dirty="0">
                <a:ea typeface="ＭＳ Ｐゴシック" charset="-128"/>
              </a:rPr>
              <a:t>insert</a:t>
            </a:r>
          </a:p>
          <a:p>
            <a:pPr lvl="2"/>
            <a:r>
              <a:rPr lang="en-US" altLang="x-none" dirty="0">
                <a:ea typeface="ＭＳ Ｐゴシック" charset="-128"/>
              </a:rPr>
              <a:t>if search, randomly pick </a:t>
            </a:r>
            <a:br>
              <a:rPr lang="en-US" altLang="x-none" dirty="0">
                <a:ea typeface="ＭＳ Ｐゴシック" charset="-128"/>
              </a:rPr>
            </a:br>
            <a:r>
              <a:rPr lang="en-US" altLang="x-none" dirty="0">
                <a:ea typeface="ＭＳ Ｐゴシック" charset="-128"/>
              </a:rPr>
              <a:t>a key in the network</a:t>
            </a:r>
          </a:p>
          <a:p>
            <a:pPr lvl="2"/>
            <a:r>
              <a:rPr lang="en-US" altLang="x-none" dirty="0">
                <a:ea typeface="ＭＳ Ｐゴシック" charset="-128"/>
              </a:rPr>
              <a:t>if insert, pick a random key</a:t>
            </a:r>
          </a:p>
        </p:txBody>
      </p:sp>
      <p:pic>
        <p:nvPicPr>
          <p:cNvPr id="307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830" y="1593850"/>
            <a:ext cx="552450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5" name="Text Box 5"/>
          <p:cNvSpPr txBox="1">
            <a:spLocks noChangeArrowheads="1"/>
          </p:cNvSpPr>
          <p:nvPr/>
        </p:nvSpPr>
        <p:spPr bwMode="auto">
          <a:xfrm>
            <a:off x="4187825" y="5832475"/>
            <a:ext cx="437038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latin typeface="Comic Sans MS" charset="0"/>
              </a:rPr>
              <a:t>Evolution of path length and clustering;</a:t>
            </a:r>
          </a:p>
          <a:p>
            <a:pPr eaLnBrk="1" hangingPunct="1"/>
            <a:r>
              <a:rPr lang="en-US" altLang="x-none" sz="1800">
                <a:solidFill>
                  <a:srgbClr val="000000"/>
                </a:solidFill>
                <a:latin typeface="Comic Sans MS" charset="0"/>
              </a:rPr>
              <a:t>Clustering is defined as percentage of </a:t>
            </a:r>
            <a:br>
              <a:rPr lang="en-US" altLang="x-none" sz="1800">
                <a:solidFill>
                  <a:srgbClr val="000000"/>
                </a:solidFill>
                <a:latin typeface="Comic Sans MS" charset="0"/>
              </a:rPr>
            </a:br>
            <a:r>
              <a:rPr lang="en-US" altLang="x-none" sz="1800">
                <a:solidFill>
                  <a:srgbClr val="000000"/>
                </a:solidFill>
                <a:latin typeface="Comic Sans MS" charset="0"/>
              </a:rPr>
              <a:t>local links</a:t>
            </a:r>
          </a:p>
        </p:txBody>
      </p:sp>
    </p:spTree>
    <p:extLst>
      <p:ext uri="{BB962C8B-B14F-4D97-AF65-F5344CB8AC3E}">
        <p14:creationId xmlns:p14="http://schemas.microsoft.com/office/powerpoint/2010/main" val="10672273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3ABAA5-D82B-CB47-A3A7-351FDB3926F1}" type="slidenum">
              <a:rPr lang="en-US" altLang="x-none" sz="1400">
                <a:solidFill>
                  <a:srgbClr val="000000"/>
                </a:solidFill>
                <a:latin typeface="Times New Roman" charset="0"/>
              </a:rPr>
              <a:pPr eaLnBrk="1" hangingPunct="1"/>
              <a:t>93</a:t>
            </a:fld>
            <a:endParaRPr lang="en-US" altLang="x-none" sz="1400">
              <a:solidFill>
                <a:srgbClr val="000000"/>
              </a:solidFill>
              <a:latin typeface="Times New Roman" charset="0"/>
            </a:endParaRPr>
          </a:p>
        </p:txBody>
      </p:sp>
      <p:sp>
        <p:nvSpPr>
          <p:cNvPr id="309250" name="Rectangle 2"/>
          <p:cNvSpPr>
            <a:spLocks noGrp="1" noChangeArrowheads="1"/>
          </p:cNvSpPr>
          <p:nvPr>
            <p:ph type="title"/>
          </p:nvPr>
        </p:nvSpPr>
        <p:spPr>
          <a:xfrm>
            <a:off x="533400" y="82550"/>
            <a:ext cx="7772400" cy="1143000"/>
          </a:xfrm>
        </p:spPr>
        <p:txBody>
          <a:bodyPr/>
          <a:lstStyle/>
          <a:p>
            <a:r>
              <a:rPr lang="en-US" altLang="x-none" sz="3200">
                <a:ea typeface="ＭＳ Ｐゴシック" charset="-128"/>
              </a:rPr>
              <a:t>Freenet Evolves to </a:t>
            </a:r>
            <a:br>
              <a:rPr lang="en-US" altLang="x-none" sz="3200">
                <a:ea typeface="ＭＳ Ｐゴシック" charset="-128"/>
              </a:rPr>
            </a:br>
            <a:r>
              <a:rPr lang="en-US" altLang="x-none" sz="3200">
                <a:ea typeface="ＭＳ Ｐゴシック" charset="-128"/>
              </a:rPr>
              <a:t>Small-World Network</a:t>
            </a:r>
          </a:p>
        </p:txBody>
      </p:sp>
      <p:sp>
        <p:nvSpPr>
          <p:cNvPr id="21508" name="Rectangle 3"/>
          <p:cNvSpPr>
            <a:spLocks noGrp="1" noChangeArrowheads="1"/>
          </p:cNvSpPr>
          <p:nvPr>
            <p:ph type="body" idx="1"/>
          </p:nvPr>
        </p:nvSpPr>
        <p:spPr>
          <a:xfrm>
            <a:off x="533400" y="1600200"/>
            <a:ext cx="3802063" cy="4648200"/>
          </a:xfrm>
        </p:spPr>
        <p:txBody>
          <a:bodyPr/>
          <a:lstStyle/>
          <a:p>
            <a:pPr>
              <a:lnSpc>
                <a:spcPct val="80000"/>
              </a:lnSpc>
              <a:buFont typeface="Wingdings" pitchFamily="2" charset="2"/>
              <a:buChar char="q"/>
            </a:pPr>
            <a:r>
              <a:rPr lang="en-US" altLang="x-none" sz="2400" dirty="0">
                <a:ea typeface="ＭＳ Ｐゴシック" charset="-128"/>
              </a:rPr>
              <a:t>With usage, the regular, highly localized Freenet network evolved into one irregular graph</a:t>
            </a:r>
          </a:p>
          <a:p>
            <a:pPr>
              <a:lnSpc>
                <a:spcPct val="80000"/>
              </a:lnSpc>
            </a:pPr>
            <a:endParaRPr lang="en-US" altLang="x-none" sz="2400" dirty="0">
              <a:ea typeface="ＭＳ Ｐゴシック" charset="-128"/>
            </a:endParaRPr>
          </a:p>
          <a:p>
            <a:pPr>
              <a:lnSpc>
                <a:spcPct val="80000"/>
              </a:lnSpc>
              <a:buFont typeface="Wingdings" pitchFamily="2" charset="2"/>
              <a:buChar char="q"/>
            </a:pPr>
            <a:r>
              <a:rPr lang="en-US" altLang="x-none" sz="2400" dirty="0">
                <a:ea typeface="ＭＳ Ｐゴシック" charset="-128"/>
              </a:rPr>
              <a:t>Highly-connected nodes provide shortcuts/bridges</a:t>
            </a:r>
          </a:p>
          <a:p>
            <a:pPr lvl="1">
              <a:lnSpc>
                <a:spcPct val="90000"/>
              </a:lnSpc>
              <a:buFont typeface="Courier New" panose="02070309020205020404" pitchFamily="49" charset="0"/>
              <a:buChar char="o"/>
            </a:pPr>
            <a:r>
              <a:rPr lang="en-US" altLang="x-none" sz="1800" dirty="0">
                <a:ea typeface="ＭＳ Ｐゴシック" charset="-128"/>
              </a:rPr>
              <a:t>make the world a </a:t>
            </a:r>
            <a:br>
              <a:rPr lang="en-US" altLang="x-none" sz="1800" dirty="0">
                <a:ea typeface="ＭＳ Ｐゴシック" charset="-128"/>
              </a:rPr>
            </a:br>
            <a:r>
              <a:rPr lang="ja-JP" altLang="en-US" sz="1800" dirty="0">
                <a:solidFill>
                  <a:srgbClr val="FF0000"/>
                </a:solidFill>
                <a:ea typeface="ＭＳ Ｐゴシック" charset="-128"/>
              </a:rPr>
              <a:t>“</a:t>
            </a:r>
            <a:r>
              <a:rPr lang="en-US" altLang="ja-JP" sz="1800" dirty="0">
                <a:solidFill>
                  <a:srgbClr val="FF0000"/>
                </a:solidFill>
                <a:ea typeface="ＭＳ Ｐゴシック" charset="-128"/>
              </a:rPr>
              <a:t>small world</a:t>
            </a:r>
            <a:r>
              <a:rPr lang="ja-JP" altLang="en-US" sz="1800" dirty="0">
                <a:solidFill>
                  <a:srgbClr val="FF0000"/>
                </a:solidFill>
                <a:ea typeface="ＭＳ Ｐゴシック" charset="-128"/>
              </a:rPr>
              <a:t>”</a:t>
            </a:r>
            <a:endParaRPr lang="en-US" altLang="ja-JP" sz="1800" dirty="0">
              <a:solidFill>
                <a:srgbClr val="FF0000"/>
              </a:solidFill>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most queries only traverse a small number of hops to find the file</a:t>
            </a:r>
          </a:p>
        </p:txBody>
      </p:sp>
      <p:pic>
        <p:nvPicPr>
          <p:cNvPr id="309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0" y="823913"/>
            <a:ext cx="3979863"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213" y="3927475"/>
            <a:ext cx="3671887"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8035925" y="4378325"/>
            <a:ext cx="346075" cy="373063"/>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solidFill>
                <a:srgbClr val="000000"/>
              </a:solidFill>
            </a:endParaRPr>
          </a:p>
        </p:txBody>
      </p:sp>
    </p:spTree>
    <p:extLst>
      <p:ext uri="{BB962C8B-B14F-4D97-AF65-F5344CB8AC3E}">
        <p14:creationId xmlns:p14="http://schemas.microsoft.com/office/powerpoint/2010/main" val="142714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3A8BDBA-1B5E-CF4F-BF1D-BFC28D7E7491}" type="slidenum">
              <a:rPr lang="en-US" altLang="x-none" sz="1400">
                <a:solidFill>
                  <a:srgbClr val="000000"/>
                </a:solidFill>
                <a:latin typeface="Times New Roman" charset="0"/>
              </a:rPr>
              <a:pPr eaLnBrk="1" hangingPunct="1"/>
              <a:t>94</a:t>
            </a:fld>
            <a:endParaRPr lang="en-US" altLang="x-none" sz="1400">
              <a:solidFill>
                <a:srgbClr val="000000"/>
              </a:solidFill>
              <a:latin typeface="Times New Roman" charset="0"/>
            </a:endParaRPr>
          </a:p>
        </p:txBody>
      </p:sp>
      <p:sp>
        <p:nvSpPr>
          <p:cNvPr id="311298" name="Rectangle 2"/>
          <p:cNvSpPr>
            <a:spLocks noGrp="1" noChangeArrowheads="1"/>
          </p:cNvSpPr>
          <p:nvPr>
            <p:ph type="title"/>
          </p:nvPr>
        </p:nvSpPr>
        <p:spPr/>
        <p:txBody>
          <a:bodyPr/>
          <a:lstStyle/>
          <a:p>
            <a:r>
              <a:rPr lang="en-US" altLang="x-none">
                <a:ea typeface="ＭＳ Ｐゴシック" charset="-128"/>
              </a:rPr>
              <a:t>Small-World</a:t>
            </a:r>
          </a:p>
        </p:txBody>
      </p:sp>
      <p:sp>
        <p:nvSpPr>
          <p:cNvPr id="311299" name="Rectangle 3"/>
          <p:cNvSpPr>
            <a:spLocks noGrp="1" noChangeArrowheads="1"/>
          </p:cNvSpPr>
          <p:nvPr>
            <p:ph type="body" idx="1"/>
          </p:nvPr>
        </p:nvSpPr>
        <p:spPr/>
        <p:txBody>
          <a:bodyPr/>
          <a:lstStyle/>
          <a:p>
            <a:pPr>
              <a:lnSpc>
                <a:spcPct val="90000"/>
              </a:lnSpc>
              <a:buFont typeface="Wingdings" pitchFamily="2" charset="2"/>
              <a:buChar char="q"/>
            </a:pPr>
            <a:r>
              <a:rPr lang="en-US" altLang="x-none" sz="2400" dirty="0">
                <a:ea typeface="ＭＳ Ｐゴシック" charset="-128"/>
              </a:rPr>
              <a:t>First discovered by Milgrom</a:t>
            </a:r>
          </a:p>
          <a:p>
            <a:pPr lvl="1">
              <a:lnSpc>
                <a:spcPct val="90000"/>
              </a:lnSpc>
              <a:buFont typeface="Courier New" panose="02070309020205020404" pitchFamily="49" charset="0"/>
              <a:buChar char="o"/>
            </a:pPr>
            <a:r>
              <a:rPr lang="en-US" altLang="x-none" sz="2000" dirty="0">
                <a:ea typeface="ＭＳ Ｐゴシック" charset="-128"/>
              </a:rPr>
              <a:t>in 1967, Milgram mailed 160 letters to a set of randomly chosen people in Omaha, Nebraska</a:t>
            </a:r>
          </a:p>
          <a:p>
            <a:pPr lvl="1">
              <a:lnSpc>
                <a:spcPct val="90000"/>
              </a:lnSpc>
              <a:buFont typeface="Courier New" panose="02070309020205020404" pitchFamily="49" charset="0"/>
              <a:buChar char="o"/>
            </a:pPr>
            <a:r>
              <a:rPr lang="en-US" altLang="x-none" sz="2000" dirty="0">
                <a:ea typeface="ＭＳ Ｐゴシック" charset="-128"/>
              </a:rPr>
              <a:t>goal: pass the letters to a given person in Boston </a:t>
            </a:r>
          </a:p>
          <a:p>
            <a:pPr lvl="2">
              <a:lnSpc>
                <a:spcPct val="90000"/>
              </a:lnSpc>
            </a:pPr>
            <a:r>
              <a:rPr lang="en-US" altLang="x-none" sz="1800" dirty="0">
                <a:ea typeface="ＭＳ Ｐゴシック" charset="-128"/>
              </a:rPr>
              <a:t>each person can only pass the letter to an intermediary known on a first-name basis</a:t>
            </a:r>
          </a:p>
          <a:p>
            <a:pPr lvl="2">
              <a:lnSpc>
                <a:spcPct val="90000"/>
              </a:lnSpc>
            </a:pPr>
            <a:r>
              <a:rPr lang="en-US" altLang="x-none" sz="1800" dirty="0">
                <a:ea typeface="ＭＳ Ｐゴシック" charset="-128"/>
              </a:rPr>
              <a:t>pick the person who may make the best progress</a:t>
            </a:r>
          </a:p>
          <a:p>
            <a:pPr lvl="1">
              <a:lnSpc>
                <a:spcPct val="90000"/>
              </a:lnSpc>
              <a:buFont typeface="Courier New" panose="02070309020205020404" pitchFamily="49" charset="0"/>
              <a:buChar char="o"/>
            </a:pPr>
            <a:r>
              <a:rPr lang="en-US" altLang="x-none" sz="2000" dirty="0">
                <a:ea typeface="ＭＳ Ｐゴシック" charset="-128"/>
              </a:rPr>
              <a:t>result: 42 letters made it through ! </a:t>
            </a:r>
          </a:p>
          <a:p>
            <a:pPr lvl="1">
              <a:lnSpc>
                <a:spcPct val="90000"/>
              </a:lnSpc>
              <a:buFont typeface="Courier New" panose="02070309020205020404" pitchFamily="49" charset="0"/>
              <a:buChar char="o"/>
            </a:pPr>
            <a:r>
              <a:rPr lang="en-US" altLang="x-none" sz="2000" dirty="0">
                <a:ea typeface="ＭＳ Ｐゴシック" charset="-128"/>
              </a:rPr>
              <a:t>median intermediaries was 5.5---thus six degree of separation</a:t>
            </a:r>
          </a:p>
          <a:p>
            <a:pPr lvl="1">
              <a:lnSpc>
                <a:spcPct val="90000"/>
              </a:lnSpc>
              <a:buFont typeface="Courier New" panose="02070309020205020404" pitchFamily="49" charset="0"/>
              <a:buChar char="o"/>
            </a:pPr>
            <a:endParaRPr lang="en-US" altLang="x-none" sz="2000" dirty="0">
              <a:ea typeface="ＭＳ Ｐゴシック" charset="-128"/>
            </a:endParaRPr>
          </a:p>
          <a:p>
            <a:pPr lvl="1">
              <a:lnSpc>
                <a:spcPct val="90000"/>
              </a:lnSpc>
              <a:buFont typeface="Courier New" panose="02070309020205020404" pitchFamily="49" charset="0"/>
              <a:buChar char="o"/>
            </a:pPr>
            <a:r>
              <a:rPr lang="en-US" altLang="x-none" sz="2000" dirty="0">
                <a:ea typeface="ＭＳ Ｐゴシック" charset="-128"/>
              </a:rPr>
              <a:t>a potential explanation: </a:t>
            </a:r>
            <a:r>
              <a:rPr lang="en-US" altLang="x-none" sz="2000" dirty="0">
                <a:solidFill>
                  <a:srgbClr val="FF0000"/>
                </a:solidFill>
                <a:ea typeface="ＭＳ Ｐゴシック" charset="-128"/>
              </a:rPr>
              <a:t>highly connected </a:t>
            </a:r>
            <a:r>
              <a:rPr lang="en-US" altLang="x-none" sz="2000" dirty="0">
                <a:ea typeface="ＭＳ Ｐゴシック" charset="-128"/>
              </a:rPr>
              <a:t>people with </a:t>
            </a:r>
            <a:br>
              <a:rPr lang="en-US" altLang="x-none" sz="2000" dirty="0">
                <a:ea typeface="ＭＳ Ｐゴシック" charset="-128"/>
              </a:rPr>
            </a:br>
            <a:r>
              <a:rPr lang="en-US" altLang="x-none" sz="2000" dirty="0">
                <a:solidFill>
                  <a:srgbClr val="FF0000"/>
                </a:solidFill>
                <a:ea typeface="ＭＳ Ｐゴシック" charset="-128"/>
              </a:rPr>
              <a:t>non-local links</a:t>
            </a:r>
            <a:r>
              <a:rPr lang="en-US" altLang="x-none" sz="2000" dirty="0">
                <a:ea typeface="ＭＳ Ｐゴシック" charset="-128"/>
              </a:rPr>
              <a:t> in mostly locally connected communities improve search performance !</a:t>
            </a:r>
          </a:p>
        </p:txBody>
      </p:sp>
      <p:pic>
        <p:nvPicPr>
          <p:cNvPr id="311300" name="Picture 4"/>
          <p:cNvPicPr>
            <a:picLocks noChangeAspect="1" noChangeArrowheads="1"/>
          </p:cNvPicPr>
          <p:nvPr/>
        </p:nvPicPr>
        <p:blipFill>
          <a:blip r:embed="rId3">
            <a:extLst>
              <a:ext uri="{28A0092B-C50C-407E-A947-70E740481C1C}">
                <a14:useLocalDpi xmlns:a14="http://schemas.microsoft.com/office/drawing/2010/main" val="0"/>
              </a:ext>
            </a:extLst>
          </a:blip>
          <a:srcRect t="45441" b="3394"/>
          <a:stretch>
            <a:fillRect/>
          </a:stretch>
        </p:blipFill>
        <p:spPr bwMode="auto">
          <a:xfrm>
            <a:off x="4264025" y="0"/>
            <a:ext cx="4894263"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2725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810E73-B9A7-4B41-8672-5D6A12724A10}" type="slidenum">
              <a:rPr lang="en-US" altLang="x-none" sz="1400">
                <a:solidFill>
                  <a:srgbClr val="000000"/>
                </a:solidFill>
                <a:latin typeface="Times New Roman" charset="0"/>
              </a:rPr>
              <a:pPr eaLnBrk="1" hangingPunct="1"/>
              <a:t>95</a:t>
            </a:fld>
            <a:endParaRPr lang="en-US" altLang="x-none" sz="1400">
              <a:solidFill>
                <a:srgbClr val="000000"/>
              </a:solidFill>
              <a:latin typeface="Times New Roman" charset="0"/>
            </a:endParaRPr>
          </a:p>
        </p:txBody>
      </p:sp>
      <p:sp>
        <p:nvSpPr>
          <p:cNvPr id="323586" name="Rectangle 2"/>
          <p:cNvSpPr>
            <a:spLocks noGrp="1" noChangeArrowheads="1"/>
          </p:cNvSpPr>
          <p:nvPr>
            <p:ph type="title"/>
          </p:nvPr>
        </p:nvSpPr>
        <p:spPr/>
        <p:txBody>
          <a:bodyPr/>
          <a:lstStyle/>
          <a:p>
            <a:r>
              <a:rPr lang="en-US" altLang="x-none" dirty="0">
                <a:ea typeface="ＭＳ Ｐゴシック" charset="-128"/>
              </a:rPr>
              <a:t>Freenet: Summary</a:t>
            </a:r>
          </a:p>
        </p:txBody>
      </p:sp>
      <p:sp>
        <p:nvSpPr>
          <p:cNvPr id="34820"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Advantages</a:t>
            </a:r>
          </a:p>
          <a:p>
            <a:pPr lvl="1">
              <a:buFont typeface="Courier New" panose="02070309020205020404" pitchFamily="49" charset="0"/>
              <a:buChar char="o"/>
            </a:pPr>
            <a:r>
              <a:rPr lang="en-US" altLang="x-none" dirty="0">
                <a:ea typeface="ＭＳ Ｐゴシック" charset="-128"/>
              </a:rPr>
              <a:t>Many interesting design features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Issues</a:t>
            </a:r>
          </a:p>
          <a:p>
            <a:pPr lvl="1">
              <a:buFont typeface="Courier New" panose="02070309020205020404" pitchFamily="49" charset="0"/>
              <a:buChar char="o"/>
            </a:pPr>
            <a:r>
              <a:rPr lang="en-US" altLang="x-none" dirty="0">
                <a:ea typeface="ＭＳ Ｐゴシック" charset="-128"/>
              </a:rPr>
              <a:t>Does </a:t>
            </a:r>
            <a:r>
              <a:rPr lang="en-US" altLang="x-none" dirty="0">
                <a:solidFill>
                  <a:srgbClr val="FF0000"/>
                </a:solidFill>
                <a:ea typeface="ＭＳ Ｐゴシック" charset="-128"/>
              </a:rPr>
              <a:t>not</a:t>
            </a:r>
            <a:r>
              <a:rPr lang="en-US" altLang="x-none" dirty="0">
                <a:ea typeface="ＭＳ Ｐゴシック" charset="-128"/>
              </a:rPr>
              <a:t> always guarantee that a file is found, even if the file is in the network</a:t>
            </a:r>
            <a:endParaRPr lang="en-US" altLang="zh-CN" dirty="0">
              <a:ea typeface="宋体" charset="-122"/>
            </a:endParaRPr>
          </a:p>
          <a:p>
            <a:pPr lvl="1">
              <a:buFont typeface="Courier New" panose="02070309020205020404" pitchFamily="49" charset="0"/>
              <a:buChar char="o"/>
            </a:pPr>
            <a:r>
              <a:rPr lang="en-US" altLang="zh-CN" dirty="0">
                <a:ea typeface="宋体" charset="-122"/>
              </a:rPr>
              <a:t>Good average-case performance, but a potentially </a:t>
            </a:r>
            <a:r>
              <a:rPr lang="en-US" altLang="zh-CN" dirty="0">
                <a:solidFill>
                  <a:srgbClr val="FF0000"/>
                </a:solidFill>
                <a:ea typeface="宋体" charset="-122"/>
              </a:rPr>
              <a:t>long search path</a:t>
            </a:r>
            <a:r>
              <a:rPr lang="en-US" altLang="zh-CN" dirty="0">
                <a:ea typeface="宋体" charset="-122"/>
              </a:rPr>
              <a:t> in a large network</a:t>
            </a:r>
          </a:p>
        </p:txBody>
      </p:sp>
    </p:spTree>
    <p:extLst>
      <p:ext uri="{BB962C8B-B14F-4D97-AF65-F5344CB8AC3E}">
        <p14:creationId xmlns:p14="http://schemas.microsoft.com/office/powerpoint/2010/main" val="1795732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88EFC8-6CAA-4346-9A0E-775C83DADD55}" type="slidenum">
              <a:rPr lang="en-US" altLang="x-none" sz="1400">
                <a:solidFill>
                  <a:srgbClr val="000000"/>
                </a:solidFill>
                <a:latin typeface="Times New Roman" charset="0"/>
              </a:rPr>
              <a:pPr eaLnBrk="1" hangingPunct="1"/>
              <a:t>96</a:t>
            </a:fld>
            <a:endParaRPr lang="en-US" altLang="x-none" sz="1400">
              <a:solidFill>
                <a:srgbClr val="000000"/>
              </a:solidFill>
              <a:latin typeface="Times New Roman" charset="0"/>
            </a:endParaRPr>
          </a:p>
        </p:txBody>
      </p:sp>
      <p:sp>
        <p:nvSpPr>
          <p:cNvPr id="313346" name="Rectangle 2"/>
          <p:cNvSpPr>
            <a:spLocks noGrp="1" noChangeArrowheads="1"/>
          </p:cNvSpPr>
          <p:nvPr>
            <p:ph type="title"/>
          </p:nvPr>
        </p:nvSpPr>
        <p:spPr>
          <a:xfrm>
            <a:off x="533400" y="228600"/>
            <a:ext cx="8342313" cy="1143000"/>
          </a:xfrm>
        </p:spPr>
        <p:txBody>
          <a:bodyPr/>
          <a:lstStyle/>
          <a:p>
            <a:r>
              <a:rPr lang="en-US" altLang="ja-JP" sz="2800" dirty="0">
                <a:ea typeface="ＭＳ Ｐゴシック" charset="-128"/>
              </a:rPr>
              <a:t>Analysis: Effective, Distributed Routing Search</a:t>
            </a:r>
            <a:endParaRPr lang="en-US" altLang="x-none" sz="2800" dirty="0">
              <a:ea typeface="ＭＳ Ｐゴシック" charset="-128"/>
            </a:endParaRPr>
          </a:p>
        </p:txBody>
      </p:sp>
      <p:sp>
        <p:nvSpPr>
          <p:cNvPr id="313347" name="Rectangle 3"/>
          <p:cNvSpPr>
            <a:spLocks noGrp="1" noChangeArrowheads="1"/>
          </p:cNvSpPr>
          <p:nvPr>
            <p:ph type="body" idx="1"/>
          </p:nvPr>
        </p:nvSpPr>
        <p:spPr>
          <a:xfrm>
            <a:off x="533399" y="1528763"/>
            <a:ext cx="8499475" cy="4648200"/>
          </a:xfrm>
        </p:spPr>
        <p:txBody>
          <a:bodyPr/>
          <a:lstStyle/>
          <a:p>
            <a:pPr>
              <a:buFont typeface="Wingdings" pitchFamily="2" charset="2"/>
              <a:buChar char="q"/>
            </a:pPr>
            <a:r>
              <a:rPr lang="en-US" altLang="x-none" sz="2400" dirty="0">
                <a:ea typeface="ＭＳ Ｐゴシック" charset="-128"/>
              </a:rPr>
              <a:t>Question: </a:t>
            </a:r>
            <a:r>
              <a:rPr lang="en-US" altLang="x-none" sz="2400" dirty="0">
                <a:solidFill>
                  <a:srgbClr val="FF0000"/>
                </a:solidFill>
                <a:ea typeface="ＭＳ Ｐゴシック" charset="-128"/>
              </a:rPr>
              <a:t>what kind of long distance links </a:t>
            </a:r>
            <a:r>
              <a:rPr lang="en-US" altLang="x-none" sz="2400" dirty="0">
                <a:ea typeface="ＭＳ Ｐゴシック" charset="-128"/>
              </a:rPr>
              <a:t>to maintain so that </a:t>
            </a:r>
            <a:r>
              <a:rPr lang="en-US" altLang="x-none" sz="2400" dirty="0">
                <a:solidFill>
                  <a:srgbClr val="FF0000"/>
                </a:solidFill>
                <a:ea typeface="ＭＳ Ｐゴシック" charset="-128"/>
              </a:rPr>
              <a:t>distributed content routing</a:t>
            </a:r>
            <a:r>
              <a:rPr lang="en-US" altLang="x-none" sz="2400" dirty="0">
                <a:ea typeface="ＭＳ Ｐゴシック" charset="-128"/>
              </a:rPr>
              <a:t> search is effective?</a:t>
            </a:r>
          </a:p>
          <a:p>
            <a:pPr>
              <a:buFont typeface="Wingdings" pitchFamily="2" charset="2"/>
              <a:buChar char="q"/>
            </a:pPr>
            <a:r>
              <a:rPr lang="en-US" altLang="x-none" sz="2400" dirty="0">
                <a:ea typeface="ＭＳ Ｐゴシック" charset="-128"/>
              </a:rPr>
              <a:t>Assume that each node has </a:t>
            </a:r>
          </a:p>
          <a:p>
            <a:pPr lvl="1">
              <a:buFont typeface="Courier New" panose="02070309020205020404" pitchFamily="49" charset="0"/>
              <a:buChar char="o"/>
            </a:pPr>
            <a:r>
              <a:rPr lang="en-US" altLang="x-none" sz="1800" dirty="0">
                <a:ea typeface="ＭＳ Ｐゴシック" charset="-128"/>
              </a:rPr>
              <a:t>a fixed # (say p distance away) local links</a:t>
            </a:r>
          </a:p>
          <a:p>
            <a:pPr lvl="1">
              <a:buFont typeface="Courier New" panose="02070309020205020404" pitchFamily="49" charset="0"/>
              <a:buChar char="o"/>
            </a:pPr>
            <a:r>
              <a:rPr lang="en-US" altLang="x-none" sz="2000" dirty="0">
                <a:ea typeface="ＭＳ Ｐゴシック" charset="-128"/>
              </a:rPr>
              <a:t>a small # (say a total of q) long-distance links </a:t>
            </a:r>
            <a:r>
              <a:rPr lang="en-US" altLang="x-none" sz="2000" dirty="0" err="1">
                <a:ea typeface="ＭＳ Ｐゴシック" charset="-128"/>
              </a:rPr>
              <a:t>s.t.</a:t>
            </a:r>
            <a:r>
              <a:rPr lang="en-US" altLang="x-none" sz="2000" dirty="0">
                <a:ea typeface="ＭＳ Ｐゴシック" charset="-128"/>
              </a:rPr>
              <a:t> the probability of a link between nodes x and y is some (</a:t>
            </a:r>
            <a:r>
              <a:rPr lang="en-US" altLang="x-none" sz="2000" dirty="0">
                <a:ea typeface="ＭＳ Ｐゴシック" charset="-128"/>
                <a:sym typeface="Symbol" charset="2"/>
              </a:rPr>
              <a:t></a:t>
            </a:r>
            <a:r>
              <a:rPr lang="en-US" altLang="x-none" sz="2000" dirty="0">
                <a:ea typeface="ＭＳ Ｐゴシック" charset="-128"/>
              </a:rPr>
              <a:t>) inverse-power of the distance d(x, y) of x and y</a:t>
            </a:r>
          </a:p>
          <a:p>
            <a:pPr lvl="1"/>
            <a:endParaRPr lang="en-US" altLang="x-none" sz="2000" dirty="0">
              <a:ea typeface="ＭＳ Ｐゴシック" charset="-128"/>
            </a:endParaRPr>
          </a:p>
          <a:p>
            <a:pPr lvl="1"/>
            <a:endParaRPr lang="en-US" altLang="x-none" sz="2000" dirty="0">
              <a:ea typeface="ＭＳ Ｐゴシック" charset="-128"/>
            </a:endParaRPr>
          </a:p>
          <a:p>
            <a:pPr lvl="1"/>
            <a:endParaRPr lang="en-US" altLang="x-none" sz="2000" dirty="0">
              <a:ea typeface="ＭＳ Ｐゴシック" charset="-128"/>
            </a:endParaRPr>
          </a:p>
          <a:p>
            <a:pPr lvl="1"/>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Different alpha</a:t>
            </a:r>
            <a:r>
              <a:rPr lang="en-US" altLang="en-US" sz="2000" dirty="0">
                <a:ea typeface="ＭＳ Ｐゴシック" charset="-128"/>
              </a:rPr>
              <a:t>’</a:t>
            </a:r>
            <a:r>
              <a:rPr lang="en-US" altLang="x-none" sz="2000" dirty="0">
                <a:ea typeface="ＭＳ Ｐゴシック" charset="-128"/>
              </a:rPr>
              <a:t>s give diff</a:t>
            </a:r>
            <a:br>
              <a:rPr lang="en-US" altLang="x-none" sz="2000" dirty="0">
                <a:ea typeface="ＭＳ Ｐゴシック" charset="-128"/>
              </a:rPr>
            </a:br>
            <a:r>
              <a:rPr lang="en-US" altLang="x-none" sz="2000" dirty="0">
                <a:ea typeface="ＭＳ Ｐゴシック" charset="-128"/>
              </a:rPr>
              <a:t>types of links.</a:t>
            </a:r>
          </a:p>
          <a:p>
            <a:pPr lvl="1">
              <a:buFont typeface="Courier New" panose="02070309020205020404" pitchFamily="49" charset="0"/>
              <a:buChar char="o"/>
            </a:pPr>
            <a:r>
              <a:rPr lang="en-US" altLang="x-none" sz="2000" dirty="0">
                <a:ea typeface="ＭＳ Ｐゴシック" charset="-128"/>
              </a:rPr>
              <a:t>Objective: what is </a:t>
            </a:r>
            <a:br>
              <a:rPr lang="en-US" altLang="x-none" sz="2000" dirty="0">
                <a:ea typeface="ＭＳ Ｐゴシック" charset="-128"/>
              </a:rPr>
            </a:br>
            <a:r>
              <a:rPr lang="en-US" altLang="x-none" sz="2000" dirty="0">
                <a:ea typeface="ＭＳ Ｐゴシック" charset="-128"/>
              </a:rPr>
              <a:t>a good alpha? </a:t>
            </a:r>
          </a:p>
        </p:txBody>
      </p:sp>
      <p:pic>
        <p:nvPicPr>
          <p:cNvPr id="313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35438"/>
            <a:ext cx="350520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419600"/>
            <a:ext cx="18923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494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82F94B-A297-4A49-BDE0-1416CAAAE881}" type="slidenum">
              <a:rPr lang="en-US" altLang="x-none" sz="1400">
                <a:solidFill>
                  <a:srgbClr val="000000"/>
                </a:solidFill>
                <a:latin typeface="Times New Roman" charset="0"/>
              </a:rPr>
              <a:pPr eaLnBrk="1" hangingPunct="1"/>
              <a:t>97</a:t>
            </a:fld>
            <a:endParaRPr lang="en-US" altLang="x-none" sz="1400">
              <a:solidFill>
                <a:srgbClr val="000000"/>
              </a:solidFill>
              <a:latin typeface="Times New Roman" charset="0"/>
            </a:endParaRPr>
          </a:p>
        </p:txBody>
      </p:sp>
      <p:sp>
        <p:nvSpPr>
          <p:cNvPr id="315394" name="Rectangle 2"/>
          <p:cNvSpPr>
            <a:spLocks noGrp="1" noChangeArrowheads="1"/>
          </p:cNvSpPr>
          <p:nvPr>
            <p:ph type="title"/>
          </p:nvPr>
        </p:nvSpPr>
        <p:spPr>
          <a:xfrm>
            <a:off x="533400" y="228600"/>
            <a:ext cx="8342313" cy="1143000"/>
          </a:xfrm>
        </p:spPr>
        <p:txBody>
          <a:bodyPr/>
          <a:lstStyle/>
          <a:p>
            <a:r>
              <a:rPr lang="en-US" altLang="x-none" sz="2800">
                <a:ea typeface="ＭＳ Ｐゴシック" charset="-128"/>
              </a:rPr>
              <a:t>What Should the Long-Distance Links Look?</a:t>
            </a:r>
          </a:p>
        </p:txBody>
      </p:sp>
      <p:sp>
        <p:nvSpPr>
          <p:cNvPr id="315395" name="Rectangle 3"/>
          <p:cNvSpPr>
            <a:spLocks noGrp="1" noChangeArrowheads="1"/>
          </p:cNvSpPr>
          <p:nvPr>
            <p:ph type="body" idx="1"/>
          </p:nvPr>
        </p:nvSpPr>
        <p:spPr>
          <a:xfrm>
            <a:off x="533400" y="1528763"/>
            <a:ext cx="8027988" cy="4648200"/>
          </a:xfrm>
        </p:spPr>
        <p:txBody>
          <a:bodyPr/>
          <a:lstStyle/>
          <a:p>
            <a:pPr>
              <a:buFont typeface="Wingdings" pitchFamily="2" charset="2"/>
              <a:buChar char="q"/>
            </a:pPr>
            <a:r>
              <a:rPr lang="en-US" altLang="x-none" sz="2400" dirty="0">
                <a:ea typeface="ＭＳ Ｐゴシック" charset="-128"/>
              </a:rPr>
              <a:t>Consider the simple case of one dimensional space.</a:t>
            </a:r>
          </a:p>
          <a:p>
            <a:endParaRPr lang="en-US" altLang="x-none" sz="2400" dirty="0">
              <a:ea typeface="ＭＳ Ｐゴシック" charset="-128"/>
            </a:endParaRPr>
          </a:p>
          <a:p>
            <a:endParaRPr lang="en-US" altLang="x-none" sz="2400" dirty="0">
              <a:ea typeface="ＭＳ Ｐゴシック" charset="-128"/>
            </a:endParaRPr>
          </a:p>
          <a:p>
            <a:endParaRPr lang="en-US" altLang="x-none" sz="2400" dirty="0">
              <a:ea typeface="ＭＳ Ｐゴシック" charset="-128"/>
            </a:endParaRPr>
          </a:p>
          <a:p>
            <a:endParaRPr lang="en-US" altLang="x-none" sz="2400" dirty="0">
              <a:ea typeface="ＭＳ Ｐゴシック" charset="-128"/>
            </a:endParaRPr>
          </a:p>
          <a:p>
            <a:endParaRPr lang="en-US" altLang="x-none" sz="2400" dirty="0">
              <a:ea typeface="ＭＳ Ｐゴシック" charset="-128"/>
            </a:endParaRPr>
          </a:p>
          <a:p>
            <a:endParaRPr lang="en-US" altLang="x-none" sz="2400" dirty="0">
              <a:ea typeface="ＭＳ Ｐゴシック" charset="-128"/>
            </a:endParaRPr>
          </a:p>
          <a:p>
            <a:pPr>
              <a:buFont typeface="Wingdings" pitchFamily="2" charset="2"/>
              <a:buChar char="q"/>
            </a:pPr>
            <a:r>
              <a:rPr lang="en-US" altLang="x-none" sz="2400" dirty="0">
                <a:ea typeface="ＭＳ Ｐゴシック" charset="-128"/>
              </a:rPr>
              <a:t>Which alpha leads to best performing distributed search </a:t>
            </a:r>
            <a:r>
              <a:rPr lang="en-US" altLang="x-none" sz="2400" dirty="0" err="1">
                <a:ea typeface="ＭＳ Ｐゴシック" charset="-128"/>
              </a:rPr>
              <a:t>alg</a:t>
            </a:r>
            <a:r>
              <a:rPr lang="en-US" altLang="x-none" sz="2400" dirty="0">
                <a:ea typeface="ＭＳ Ｐゴシック" charset="-128"/>
              </a:rPr>
              <a:t>?</a:t>
            </a:r>
          </a:p>
        </p:txBody>
      </p:sp>
      <p:grpSp>
        <p:nvGrpSpPr>
          <p:cNvPr id="315396" name="Group 3"/>
          <p:cNvGrpSpPr>
            <a:grpSpLocks/>
          </p:cNvGrpSpPr>
          <p:nvPr/>
        </p:nvGrpSpPr>
        <p:grpSpPr bwMode="auto">
          <a:xfrm>
            <a:off x="838200" y="2362200"/>
            <a:ext cx="7696200" cy="1736725"/>
            <a:chOff x="838200" y="2438400"/>
            <a:chExt cx="6477000" cy="1434922"/>
          </a:xfrm>
        </p:grpSpPr>
        <p:sp>
          <p:nvSpPr>
            <p:cNvPr id="315401" name="Oval 8"/>
            <p:cNvSpPr>
              <a:spLocks noChangeArrowheads="1"/>
            </p:cNvSpPr>
            <p:nvPr/>
          </p:nvSpPr>
          <p:spPr bwMode="auto">
            <a:xfrm>
              <a:off x="8382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0</a:t>
              </a:r>
            </a:p>
          </p:txBody>
        </p:sp>
        <p:sp>
          <p:nvSpPr>
            <p:cNvPr id="315402" name="Freeform 12"/>
            <p:cNvSpPr>
              <a:spLocks/>
            </p:cNvSpPr>
            <p:nvPr/>
          </p:nvSpPr>
          <p:spPr bwMode="auto">
            <a:xfrm flipV="1">
              <a:off x="1219200" y="3048000"/>
              <a:ext cx="914400" cy="228600"/>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3" name="Oval 13"/>
            <p:cNvSpPr>
              <a:spLocks noChangeArrowheads="1"/>
            </p:cNvSpPr>
            <p:nvPr/>
          </p:nvSpPr>
          <p:spPr bwMode="auto">
            <a:xfrm>
              <a:off x="19812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1</a:t>
              </a:r>
            </a:p>
          </p:txBody>
        </p:sp>
        <p:sp>
          <p:nvSpPr>
            <p:cNvPr id="315404" name="Oval 14"/>
            <p:cNvSpPr>
              <a:spLocks noChangeArrowheads="1"/>
            </p:cNvSpPr>
            <p:nvPr/>
          </p:nvSpPr>
          <p:spPr bwMode="auto">
            <a:xfrm>
              <a:off x="32004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2</a:t>
              </a:r>
            </a:p>
          </p:txBody>
        </p:sp>
        <p:sp>
          <p:nvSpPr>
            <p:cNvPr id="315405" name="Freeform 12"/>
            <p:cNvSpPr>
              <a:spLocks/>
            </p:cNvSpPr>
            <p:nvPr/>
          </p:nvSpPr>
          <p:spPr bwMode="auto">
            <a:xfrm flipV="1">
              <a:off x="1219200" y="3048000"/>
              <a:ext cx="2133600" cy="381000"/>
            </a:xfrm>
            <a:custGeom>
              <a:avLst/>
              <a:gdLst>
                <a:gd name="T0" fmla="*/ 0 w 1001"/>
                <a:gd name="T1" fmla="*/ 2147483647 h 173"/>
                <a:gd name="T2" fmla="*/ 2147483647 w 1001"/>
                <a:gd name="T3" fmla="*/ 2147483647 h 173"/>
                <a:gd name="T4" fmla="*/ 2147483647 w 1001"/>
                <a:gd name="T5" fmla="*/ 2147483647 h 173"/>
                <a:gd name="T6" fmla="*/ 0 60000 65536"/>
                <a:gd name="T7" fmla="*/ 0 60000 65536"/>
                <a:gd name="T8" fmla="*/ 0 60000 65536"/>
                <a:gd name="T9" fmla="*/ 0 w 1001"/>
                <a:gd name="T10" fmla="*/ 0 h 173"/>
                <a:gd name="T11" fmla="*/ 1001 w 1001"/>
                <a:gd name="T12" fmla="*/ 173 h 173"/>
              </a:gdLst>
              <a:ahLst/>
              <a:cxnLst>
                <a:cxn ang="T6">
                  <a:pos x="T0" y="T1"/>
                </a:cxn>
                <a:cxn ang="T7">
                  <a:pos x="T2" y="T3"/>
                </a:cxn>
                <a:cxn ang="T8">
                  <a:pos x="T4" y="T5"/>
                </a:cxn>
              </a:cxnLst>
              <a:rect l="T9" t="T10" r="T11" b="T12"/>
              <a:pathLst>
                <a:path w="1001" h="173">
                  <a:moveTo>
                    <a:pt x="0" y="154"/>
                  </a:moveTo>
                  <a:cubicBezTo>
                    <a:pt x="143" y="77"/>
                    <a:pt x="286" y="0"/>
                    <a:pt x="453" y="3"/>
                  </a:cubicBezTo>
                  <a:cubicBezTo>
                    <a:pt x="620" y="6"/>
                    <a:pt x="810" y="89"/>
                    <a:pt x="1001" y="17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6" name="Oval 16"/>
            <p:cNvSpPr>
              <a:spLocks noChangeArrowheads="1"/>
            </p:cNvSpPr>
            <p:nvPr/>
          </p:nvSpPr>
          <p:spPr bwMode="auto">
            <a:xfrm>
              <a:off x="6670914" y="2438400"/>
              <a:ext cx="644286"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n</a:t>
              </a:r>
            </a:p>
          </p:txBody>
        </p:sp>
        <p:sp>
          <p:nvSpPr>
            <p:cNvPr id="315407" name="Oval 17"/>
            <p:cNvSpPr>
              <a:spLocks noChangeArrowheads="1"/>
            </p:cNvSpPr>
            <p:nvPr/>
          </p:nvSpPr>
          <p:spPr bwMode="auto">
            <a:xfrm>
              <a:off x="4343400" y="2438400"/>
              <a:ext cx="620617" cy="649188"/>
            </a:xfrm>
            <a:prstGeom prst="ellipse">
              <a:avLst/>
            </a:prstGeom>
            <a:solidFill>
              <a:srgbClr val="CCFFFF"/>
            </a:solidFill>
            <a:ln w="9525">
              <a:solidFill>
                <a:schemeClr val="tx1"/>
              </a:solidFill>
              <a:round/>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solidFill>
                    <a:srgbClr val="000000"/>
                  </a:solidFill>
                </a:rPr>
                <a:t> 2</a:t>
              </a:r>
            </a:p>
          </p:txBody>
        </p:sp>
        <p:sp>
          <p:nvSpPr>
            <p:cNvPr id="315408" name="Freeform 12"/>
            <p:cNvSpPr>
              <a:spLocks/>
            </p:cNvSpPr>
            <p:nvPr/>
          </p:nvSpPr>
          <p:spPr bwMode="auto">
            <a:xfrm flipV="1">
              <a:off x="1371600" y="3088500"/>
              <a:ext cx="3271769" cy="486500"/>
            </a:xfrm>
            <a:custGeom>
              <a:avLst/>
              <a:gdLst>
                <a:gd name="T0" fmla="*/ 0 w 10223"/>
                <a:gd name="T1" fmla="*/ 2147483647 h 12769"/>
                <a:gd name="T2" fmla="*/ 2147483647 w 10223"/>
                <a:gd name="T3" fmla="*/ 2147483647 h 12769"/>
                <a:gd name="T4" fmla="*/ 2147483647 w 10223"/>
                <a:gd name="T5" fmla="*/ 2147483647 h 12769"/>
                <a:gd name="T6" fmla="*/ 0 60000 65536"/>
                <a:gd name="T7" fmla="*/ 0 60000 65536"/>
                <a:gd name="T8" fmla="*/ 0 60000 65536"/>
              </a:gdLst>
              <a:ahLst/>
              <a:cxnLst>
                <a:cxn ang="T6">
                  <a:pos x="T0" y="T1"/>
                </a:cxn>
                <a:cxn ang="T7">
                  <a:pos x="T2" y="T3"/>
                </a:cxn>
                <a:cxn ang="T8">
                  <a:pos x="T4" y="T5"/>
                </a:cxn>
              </a:cxnLst>
              <a:rect l="0" t="0" r="r" b="b"/>
              <a:pathLst>
                <a:path w="10223" h="12769">
                  <a:moveTo>
                    <a:pt x="0" y="8734"/>
                  </a:moveTo>
                  <a:cubicBezTo>
                    <a:pt x="1429" y="4283"/>
                    <a:pt x="2857" y="-168"/>
                    <a:pt x="4525" y="5"/>
                  </a:cubicBezTo>
                  <a:cubicBezTo>
                    <a:pt x="6194" y="179"/>
                    <a:pt x="8315" y="7914"/>
                    <a:pt x="10223" y="1276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15409" name="Freeform 12"/>
            <p:cNvSpPr>
              <a:spLocks/>
            </p:cNvSpPr>
            <p:nvPr/>
          </p:nvSpPr>
          <p:spPr bwMode="auto">
            <a:xfrm flipV="1">
              <a:off x="1195593" y="3095930"/>
              <a:ext cx="5738607" cy="777392"/>
            </a:xfrm>
            <a:custGeom>
              <a:avLst/>
              <a:gdLst>
                <a:gd name="T0" fmla="*/ 0 w 10177"/>
                <a:gd name="T1" fmla="*/ 2147483647 h 10202"/>
                <a:gd name="T2" fmla="*/ 2147483647 w 10177"/>
                <a:gd name="T3" fmla="*/ 2147483647 h 10202"/>
                <a:gd name="T4" fmla="*/ 2147483647 w 10177"/>
                <a:gd name="T5" fmla="*/ 2147483647 h 10202"/>
                <a:gd name="T6" fmla="*/ 0 60000 65536"/>
                <a:gd name="T7" fmla="*/ 0 60000 65536"/>
                <a:gd name="T8" fmla="*/ 0 60000 65536"/>
              </a:gdLst>
              <a:ahLst/>
              <a:cxnLst>
                <a:cxn ang="T6">
                  <a:pos x="T0" y="T1"/>
                </a:cxn>
                <a:cxn ang="T7">
                  <a:pos x="T2" y="T3"/>
                </a:cxn>
                <a:cxn ang="T8">
                  <a:pos x="T4" y="T5"/>
                </a:cxn>
              </a:cxnLst>
              <a:rect l="0" t="0" r="r" b="b"/>
              <a:pathLst>
                <a:path w="10177" h="10202">
                  <a:moveTo>
                    <a:pt x="0" y="10202"/>
                  </a:moveTo>
                  <a:cubicBezTo>
                    <a:pt x="1429" y="5751"/>
                    <a:pt x="3034" y="-169"/>
                    <a:pt x="4702" y="4"/>
                  </a:cubicBezTo>
                  <a:cubicBezTo>
                    <a:pt x="6371" y="178"/>
                    <a:pt x="8269" y="4976"/>
                    <a:pt x="10177" y="9831"/>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graphicFrame>
        <p:nvGraphicFramePr>
          <p:cNvPr id="315397" name="Object 22"/>
          <p:cNvGraphicFramePr>
            <a:graphicFrameLocks noChangeAspect="1"/>
          </p:cNvGraphicFramePr>
          <p:nvPr/>
        </p:nvGraphicFramePr>
        <p:xfrm>
          <a:off x="1457325" y="2514600"/>
          <a:ext cx="854075" cy="838200"/>
        </p:xfrm>
        <a:graphic>
          <a:graphicData uri="http://schemas.openxmlformats.org/presentationml/2006/ole">
            <mc:AlternateContent xmlns:mc="http://schemas.openxmlformats.org/markup-compatibility/2006">
              <mc:Choice xmlns:v="urn:schemas-microsoft-com:vml" Requires="v">
                <p:oleObj spid="_x0000_s1391" name="Equation" r:id="rId4" imgW="241300" imgH="393700" progId="Equation.3">
                  <p:embed/>
                </p:oleObj>
              </mc:Choice>
              <mc:Fallback>
                <p:oleObj name="Equation" r:id="rId4" imgW="2413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325" y="25146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398" name="Object 23"/>
          <p:cNvGraphicFramePr>
            <a:graphicFrameLocks noChangeAspect="1"/>
          </p:cNvGraphicFramePr>
          <p:nvPr/>
        </p:nvGraphicFramePr>
        <p:xfrm>
          <a:off x="2752725" y="2667000"/>
          <a:ext cx="854075" cy="838200"/>
        </p:xfrm>
        <a:graphic>
          <a:graphicData uri="http://schemas.openxmlformats.org/presentationml/2006/ole">
            <mc:AlternateContent xmlns:mc="http://schemas.openxmlformats.org/markup-compatibility/2006">
              <mc:Choice xmlns:v="urn:schemas-microsoft-com:vml" Requires="v">
                <p:oleObj spid="_x0000_s1392" name="Equation" r:id="rId6" imgW="241300" imgH="393700" progId="Equation.3">
                  <p:embed/>
                </p:oleObj>
              </mc:Choice>
              <mc:Fallback>
                <p:oleObj name="Equation" r:id="rId6" imgW="2413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725" y="26670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399" name="Object 24"/>
          <p:cNvGraphicFramePr>
            <a:graphicFrameLocks noChangeAspect="1"/>
          </p:cNvGraphicFramePr>
          <p:nvPr/>
        </p:nvGraphicFramePr>
        <p:xfrm>
          <a:off x="4016375" y="2971800"/>
          <a:ext cx="854075" cy="838200"/>
        </p:xfrm>
        <a:graphic>
          <a:graphicData uri="http://schemas.openxmlformats.org/presentationml/2006/ole">
            <mc:AlternateContent xmlns:mc="http://schemas.openxmlformats.org/markup-compatibility/2006">
              <mc:Choice xmlns:v="urn:schemas-microsoft-com:vml" Requires="v">
                <p:oleObj spid="_x0000_s1393" name="Equation" r:id="rId8" imgW="241300" imgH="393700" progId="Equation.3">
                  <p:embed/>
                </p:oleObj>
              </mc:Choice>
              <mc:Fallback>
                <p:oleObj name="Equation" r:id="rId8" imgW="2413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6375" y="2971800"/>
                        <a:ext cx="854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5400" name="Object 25"/>
          <p:cNvGraphicFramePr>
            <a:graphicFrameLocks noChangeAspect="1"/>
          </p:cNvGraphicFramePr>
          <p:nvPr/>
        </p:nvGraphicFramePr>
        <p:xfrm>
          <a:off x="6203950" y="2895600"/>
          <a:ext cx="852488" cy="838200"/>
        </p:xfrm>
        <a:graphic>
          <a:graphicData uri="http://schemas.openxmlformats.org/presentationml/2006/ole">
            <mc:AlternateContent xmlns:mc="http://schemas.openxmlformats.org/markup-compatibility/2006">
              <mc:Choice xmlns:v="urn:schemas-microsoft-com:vml" Requires="v">
                <p:oleObj spid="_x0000_s1394" name="Equation" r:id="rId10" imgW="241300" imgH="393700" progId="Equation.3">
                  <p:embed/>
                </p:oleObj>
              </mc:Choice>
              <mc:Fallback>
                <p:oleObj name="Equation" r:id="rId10" imgW="2413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3950" y="2895600"/>
                        <a:ext cx="8524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367829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E4A1D4-45D8-0A43-B237-8A296CBC8820}" type="slidenum">
              <a:rPr lang="en-US" altLang="x-none" sz="1400">
                <a:solidFill>
                  <a:srgbClr val="000000"/>
                </a:solidFill>
                <a:latin typeface="Times New Roman" charset="0"/>
              </a:rPr>
              <a:pPr eaLnBrk="1" hangingPunct="1"/>
              <a:t>98</a:t>
            </a:fld>
            <a:endParaRPr lang="en-US" altLang="x-none" sz="1400">
              <a:solidFill>
                <a:srgbClr val="000000"/>
              </a:solidFill>
              <a:latin typeface="Times New Roman" charset="0"/>
            </a:endParaRPr>
          </a:p>
        </p:txBody>
      </p:sp>
      <p:sp>
        <p:nvSpPr>
          <p:cNvPr id="317442" name="Rectangle 2"/>
          <p:cNvSpPr>
            <a:spLocks noGrp="1" noChangeArrowheads="1"/>
          </p:cNvSpPr>
          <p:nvPr>
            <p:ph type="title"/>
          </p:nvPr>
        </p:nvSpPr>
        <p:spPr>
          <a:xfrm>
            <a:off x="533400" y="228600"/>
            <a:ext cx="8342313" cy="1143000"/>
          </a:xfrm>
        </p:spPr>
        <p:txBody>
          <a:bodyPr/>
          <a:lstStyle/>
          <a:p>
            <a:r>
              <a:rPr lang="en-US" altLang="x-none" sz="2800">
                <a:ea typeface="ＭＳ Ｐゴシック" charset="-128"/>
              </a:rPr>
              <a:t>What Should the Long-Distance Links Look?</a:t>
            </a:r>
          </a:p>
        </p:txBody>
      </p:sp>
      <p:sp>
        <p:nvSpPr>
          <p:cNvPr id="317443" name="Rectangle 3"/>
          <p:cNvSpPr>
            <a:spLocks noGrp="1" noChangeArrowheads="1"/>
          </p:cNvSpPr>
          <p:nvPr>
            <p:ph type="body" idx="1"/>
          </p:nvPr>
        </p:nvSpPr>
        <p:spPr>
          <a:xfrm>
            <a:off x="533400" y="1528763"/>
            <a:ext cx="8027988" cy="4648200"/>
          </a:xfrm>
        </p:spPr>
        <p:txBody>
          <a:bodyPr/>
          <a:lstStyle/>
          <a:p>
            <a:pPr>
              <a:buFont typeface="Wingdings" pitchFamily="2" charset="2"/>
              <a:buChar char="q"/>
            </a:pPr>
            <a:r>
              <a:rPr lang="en-US" altLang="x-none" sz="3200" dirty="0">
                <a:ea typeface="ＭＳ Ｐゴシック" charset="-128"/>
              </a:rPr>
              <a:t>For 1-d space, for any distributed algorithm, the expected # of search steps, for different </a:t>
            </a:r>
            <a:r>
              <a:rPr lang="en-US" altLang="x-none" sz="3200" dirty="0">
                <a:latin typeface="Courier New" charset="0"/>
                <a:ea typeface="ＭＳ Ｐゴシック" charset="-128"/>
              </a:rPr>
              <a:t>α</a:t>
            </a:r>
            <a:r>
              <a:rPr lang="en-US" altLang="en-US" sz="3200" dirty="0">
                <a:ea typeface="ＭＳ Ｐゴシック" charset="-128"/>
              </a:rPr>
              <a:t>’</a:t>
            </a:r>
            <a:r>
              <a:rPr lang="en-US" altLang="x-none" sz="3200" dirty="0">
                <a:ea typeface="ＭＳ Ｐゴシック" charset="-128"/>
              </a:rPr>
              <a:t>s:</a:t>
            </a:r>
          </a:p>
          <a:p>
            <a:pPr lvl="1">
              <a:buFont typeface="Courier New" panose="02070309020205020404" pitchFamily="49" charset="0"/>
              <a:buChar char="o"/>
            </a:pPr>
            <a:r>
              <a:rPr lang="en-US" altLang="x-none" sz="2800" dirty="0">
                <a:latin typeface="Courier New" charset="0"/>
                <a:ea typeface="ＭＳ Ｐゴシック" charset="-128"/>
              </a:rPr>
              <a:t>0 ≤α &lt; 1 : ≥ k</a:t>
            </a:r>
            <a:r>
              <a:rPr lang="en-US" altLang="x-none" sz="2800" baseline="-25000" dirty="0">
                <a:latin typeface="Courier New" charset="0"/>
                <a:ea typeface="ＭＳ Ｐゴシック" charset="-128"/>
              </a:rPr>
              <a:t>1</a:t>
            </a:r>
            <a:r>
              <a:rPr lang="en-US" altLang="x-none" sz="2800" dirty="0">
                <a:latin typeface="Courier New" charset="0"/>
                <a:ea typeface="ＭＳ Ｐゴシック" charset="-128"/>
              </a:rPr>
              <a:t>n</a:t>
            </a:r>
            <a:r>
              <a:rPr lang="en-US" altLang="x-none" sz="2800" baseline="30000" dirty="0">
                <a:latin typeface="Courier New" charset="0"/>
                <a:ea typeface="ＭＳ Ｐゴシック" charset="-128"/>
              </a:rPr>
              <a:t>(1-α)/2</a:t>
            </a:r>
          </a:p>
          <a:p>
            <a:pPr lvl="1">
              <a:buFont typeface="Courier New" panose="02070309020205020404" pitchFamily="49" charset="0"/>
              <a:buChar char="o"/>
            </a:pPr>
            <a:r>
              <a:rPr lang="en-US" altLang="x-none" sz="2800" dirty="0">
                <a:latin typeface="Courier New" charset="0"/>
                <a:ea typeface="ＭＳ Ｐゴシック" charset="-128"/>
              </a:rPr>
              <a:t>α &gt; 1    : ≥ k</a:t>
            </a:r>
            <a:r>
              <a:rPr lang="en-US" altLang="x-none" sz="2800" baseline="-25000" dirty="0">
                <a:latin typeface="Courier New" charset="0"/>
                <a:ea typeface="ＭＳ Ｐゴシック" charset="-128"/>
              </a:rPr>
              <a:t>1</a:t>
            </a:r>
            <a:r>
              <a:rPr lang="en-US" altLang="x-none" sz="2800" dirty="0">
                <a:latin typeface="Courier New" charset="0"/>
                <a:ea typeface="ＭＳ Ｐゴシック" charset="-128"/>
              </a:rPr>
              <a:t>n</a:t>
            </a:r>
            <a:r>
              <a:rPr lang="en-US" altLang="x-none" sz="2800" baseline="30000" dirty="0">
                <a:latin typeface="Courier New" charset="0"/>
                <a:ea typeface="ＭＳ Ｐゴシック" charset="-128"/>
              </a:rPr>
              <a:t>(α-1)/α</a:t>
            </a:r>
          </a:p>
          <a:p>
            <a:pPr lvl="1">
              <a:buFont typeface="Courier New" panose="02070309020205020404" pitchFamily="49" charset="0"/>
              <a:buChar char="o"/>
            </a:pPr>
            <a:r>
              <a:rPr lang="en-US" altLang="x-none" sz="2800" dirty="0">
                <a:latin typeface="Courier New" charset="0"/>
                <a:ea typeface="ＭＳ Ｐゴシック" charset="-128"/>
              </a:rPr>
              <a:t>α = 1    : O(log</a:t>
            </a:r>
            <a:r>
              <a:rPr lang="en-US" altLang="x-none" sz="2800" baseline="30000" dirty="0">
                <a:latin typeface="Courier New" charset="0"/>
                <a:ea typeface="ＭＳ Ｐゴシック" charset="-128"/>
              </a:rPr>
              <a:t>2</a:t>
            </a:r>
            <a:r>
              <a:rPr lang="en-US" altLang="x-none" sz="2800" dirty="0">
                <a:latin typeface="Courier New" charset="0"/>
                <a:ea typeface="ＭＳ Ｐゴシック" charset="-128"/>
              </a:rPr>
              <a:t>n) greedy search</a:t>
            </a:r>
            <a:endParaRPr lang="en-US" altLang="x-none" sz="3200" dirty="0">
              <a:latin typeface="Courier New" charset="0"/>
              <a:ea typeface="ＭＳ Ｐゴシック" charset="-128"/>
            </a:endParaRPr>
          </a:p>
        </p:txBody>
      </p:sp>
    </p:spTree>
    <p:extLst>
      <p:ext uri="{BB962C8B-B14F-4D97-AF65-F5344CB8AC3E}">
        <p14:creationId xmlns:p14="http://schemas.microsoft.com/office/powerpoint/2010/main" val="1890698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D4B1B7E-B310-5043-BA8B-6DB79E1BDE69}" type="slidenum">
              <a:rPr lang="en-US" altLang="x-none" sz="1400">
                <a:solidFill>
                  <a:srgbClr val="000000"/>
                </a:solidFill>
                <a:latin typeface="Times New Roman" charset="0"/>
              </a:rPr>
              <a:pPr eaLnBrk="1" hangingPunct="1"/>
              <a:t>99</a:t>
            </a:fld>
            <a:endParaRPr lang="en-US" altLang="x-none" sz="1400">
              <a:solidFill>
                <a:srgbClr val="000000"/>
              </a:solidFill>
              <a:latin typeface="Times New Roman" charset="0"/>
            </a:endParaRPr>
          </a:p>
        </p:txBody>
      </p:sp>
      <p:sp>
        <p:nvSpPr>
          <p:cNvPr id="319490" name="Rectangle 2"/>
          <p:cNvSpPr>
            <a:spLocks noGrp="1" noChangeArrowheads="1"/>
          </p:cNvSpPr>
          <p:nvPr>
            <p:ph type="title"/>
          </p:nvPr>
        </p:nvSpPr>
        <p:spPr/>
        <p:txBody>
          <a:bodyPr/>
          <a:lstStyle/>
          <a:p>
            <a:r>
              <a:rPr lang="en-US" altLang="x-none" sz="3200" dirty="0">
                <a:ea typeface="ＭＳ Ｐゴシック" charset="-128"/>
              </a:rPr>
              <a:t>Effective, Distributed Routing Search Guideline</a:t>
            </a:r>
          </a:p>
        </p:txBody>
      </p:sp>
      <p:pic>
        <p:nvPicPr>
          <p:cNvPr id="31949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62125" y="3962400"/>
            <a:ext cx="6153150" cy="2419350"/>
          </a:xfrm>
          <a:noFill/>
        </p:spPr>
      </p:pic>
      <p:sp>
        <p:nvSpPr>
          <p:cNvPr id="80900" name="Rectangle 4"/>
          <p:cNvSpPr>
            <a:spLocks noChangeArrowheads="1"/>
          </p:cNvSpPr>
          <p:nvPr/>
        </p:nvSpPr>
        <p:spPr bwMode="auto">
          <a:xfrm>
            <a:off x="533400" y="1600200"/>
            <a:ext cx="80279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20000"/>
              </a:spcBef>
              <a:buClr>
                <a:srgbClr val="3333CC"/>
              </a:buClr>
              <a:buSzPct val="85000"/>
              <a:buFont typeface="Wingdings" pitchFamily="2" charset="2"/>
              <a:buChar char="q"/>
            </a:pPr>
            <a:r>
              <a:rPr lang="en-US" altLang="x-none" dirty="0">
                <a:solidFill>
                  <a:srgbClr val="000000"/>
                </a:solidFill>
              </a:rPr>
              <a:t>In the general case, </a:t>
            </a:r>
            <a:r>
              <a:rPr lang="en-US" altLang="x-none" dirty="0">
                <a:solidFill>
                  <a:srgbClr val="000000"/>
                </a:solidFill>
                <a:latin typeface="Courier New" charset="0"/>
              </a:rPr>
              <a:t>α </a:t>
            </a:r>
            <a:r>
              <a:rPr lang="en-US" altLang="x-none" dirty="0">
                <a:solidFill>
                  <a:srgbClr val="000000"/>
                </a:solidFill>
              </a:rPr>
              <a:t>should be the dimension</a:t>
            </a:r>
          </a:p>
          <a:p>
            <a:pPr marL="800100" lvl="1" indent="-342900" eaLnBrk="1" hangingPunct="1">
              <a:spcBef>
                <a:spcPct val="20000"/>
              </a:spcBef>
              <a:buClr>
                <a:srgbClr val="3333CC"/>
              </a:buClr>
              <a:buSzPct val="85000"/>
              <a:buFont typeface="Courier New" charset="0"/>
              <a:buChar char="o"/>
            </a:pPr>
            <a:r>
              <a:rPr lang="en-US" altLang="x-none" dirty="0">
                <a:solidFill>
                  <a:srgbClr val="000000"/>
                </a:solidFill>
              </a:rPr>
              <a:t>Implication: a guideline on long-distance links: roughly the same number of nodes in each region A1, A2, A4, A8, where A1 is the set of nodes who are one lattice step away, A2 is those two steps away, A4 is four steps away…</a:t>
            </a:r>
            <a:endParaRPr lang="en-US" altLang="x-none" baseline="30000" dirty="0">
              <a:solidFill>
                <a:srgbClr val="000000"/>
              </a:solidFill>
            </a:endParaRPr>
          </a:p>
        </p:txBody>
      </p:sp>
      <p:sp>
        <p:nvSpPr>
          <p:cNvPr id="319493" name="Rectangle 5"/>
          <p:cNvSpPr>
            <a:spLocks noChangeArrowheads="1"/>
          </p:cNvSpPr>
          <p:nvPr/>
        </p:nvSpPr>
        <p:spPr bwMode="auto">
          <a:xfrm>
            <a:off x="1398588" y="6335713"/>
            <a:ext cx="6221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solidFill>
                  <a:srgbClr val="000000"/>
                </a:solidFill>
              </a:rPr>
              <a:t>probability is proportional to (lattice steps)</a:t>
            </a:r>
            <a:r>
              <a:rPr lang="en-US" altLang="x-none" baseline="30000">
                <a:solidFill>
                  <a:srgbClr val="000000"/>
                </a:solidFill>
              </a:rPr>
              <a:t>-d</a:t>
            </a:r>
            <a:endParaRPr lang="en-US" altLang="x-none">
              <a:solidFill>
                <a:srgbClr val="000000"/>
              </a:solidFill>
            </a:endParaRPr>
          </a:p>
        </p:txBody>
      </p:sp>
    </p:spTree>
    <p:extLst>
      <p:ext uri="{BB962C8B-B14F-4D97-AF65-F5344CB8AC3E}">
        <p14:creationId xmlns:p14="http://schemas.microsoft.com/office/powerpoint/2010/main" val="1225944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4897</TotalTime>
  <Words>8466</Words>
  <Application>Microsoft Macintosh PowerPoint</Application>
  <PresentationFormat>On-screen Show (4:3)</PresentationFormat>
  <Paragraphs>1894</Paragraphs>
  <Slides>170</Slides>
  <Notes>150</Notes>
  <HiddenSlides>29</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2</vt:i4>
      </vt:variant>
      <vt:variant>
        <vt:lpstr>Slide Titles</vt:lpstr>
      </vt:variant>
      <vt:variant>
        <vt:i4>170</vt:i4>
      </vt:variant>
    </vt:vector>
  </HeadingPairs>
  <TitlesOfParts>
    <vt:vector size="194" baseType="lpstr">
      <vt:lpstr>MS PGothic</vt:lpstr>
      <vt:lpstr>MS PGothic</vt:lpstr>
      <vt:lpstr>新細明體</vt:lpstr>
      <vt:lpstr>宋体</vt:lpstr>
      <vt:lpstr>宋体</vt:lpstr>
      <vt:lpstr>ZapfDingbats</vt:lpstr>
      <vt:lpstr>Arial</vt:lpstr>
      <vt:lpstr>Book Antiqua</vt:lpstr>
      <vt:lpstr>Calibri</vt:lpstr>
      <vt:lpstr>Comic Sans MS</vt:lpstr>
      <vt:lpstr>Courier New</vt:lpstr>
      <vt:lpstr>Garamond</vt:lpstr>
      <vt:lpstr>Georgia</vt:lpstr>
      <vt:lpstr>Helvetica</vt:lpstr>
      <vt:lpstr>Symbol</vt:lpstr>
      <vt:lpstr>Tahoma</vt:lpstr>
      <vt:lpstr>Times New Roman</vt:lpstr>
      <vt:lpstr>Tw Cen MT</vt:lpstr>
      <vt:lpstr>Wingdings</vt:lpstr>
      <vt:lpstr>1_Kurose</vt:lpstr>
      <vt:lpstr>6_Default Design</vt:lpstr>
      <vt:lpstr>2_Default Design</vt:lpstr>
      <vt:lpstr>Clip</vt:lpstr>
      <vt:lpstr>Equation</vt:lpstr>
      <vt:lpstr>Network Applications: Load Balancing among Homogeneous Servers; Application Overlays (P2P)</vt:lpstr>
      <vt:lpstr>Outline</vt:lpstr>
      <vt:lpstr>Admin</vt:lpstr>
      <vt:lpstr>Recap: Direction Mechanisms</vt:lpstr>
      <vt:lpstr>VIP Clustering</vt:lpstr>
      <vt:lpstr>Load Balancer (LB): Basic Structure</vt:lpstr>
      <vt:lpstr>Problem</vt:lpstr>
      <vt:lpstr>Solution 1: Network Address Translation (NAT)</vt:lpstr>
      <vt:lpstr>Example Virtual Server via NAT</vt:lpstr>
      <vt:lpstr>LB/NAT Flow</vt:lpstr>
      <vt:lpstr>LB/NAT Flow</vt:lpstr>
      <vt:lpstr>LB/NAT Advantages and Disadvantages</vt:lpstr>
      <vt:lpstr>Goal: LB w/ Direct Reply</vt:lpstr>
      <vt:lpstr>LB with Direct Reply: Implication</vt:lpstr>
      <vt:lpstr>Why IP Address Matters?</vt:lpstr>
      <vt:lpstr>ARP Protocol</vt:lpstr>
      <vt:lpstr>ARP in Action</vt:lpstr>
      <vt:lpstr>LB/DR Problem</vt:lpstr>
      <vt:lpstr>LB via Direct Routing</vt:lpstr>
      <vt:lpstr>LB/DR Advantages and Disadvantages</vt:lpstr>
      <vt:lpstr>Example Implementation of LB</vt:lpstr>
      <vt:lpstr>Problem of the Load Balancer Architecture</vt:lpstr>
      <vt:lpstr>Solutions</vt:lpstr>
      <vt:lpstr>Microsoft NLB</vt:lpstr>
      <vt:lpstr>Discussion</vt:lpstr>
      <vt:lpstr>Recap: Direction Mechanisms</vt:lpstr>
      <vt:lpstr>Outline</vt:lpstr>
      <vt:lpstr>You Tube</vt:lpstr>
      <vt:lpstr>Pre-Google Team Size</vt:lpstr>
      <vt:lpstr>YouTube Design Alg.</vt:lpstr>
      <vt:lpstr>YouTube Major Components</vt:lpstr>
      <vt:lpstr>YouTube: Web Servers</vt:lpstr>
      <vt:lpstr>YouTube: Video Popularity</vt:lpstr>
      <vt:lpstr>YouTube: Video Popularity</vt:lpstr>
      <vt:lpstr>YouTube: Video Server Architecture</vt:lpstr>
      <vt:lpstr>YouTube Redirection Architecture</vt:lpstr>
      <vt:lpstr>YouTube Video Servers</vt:lpstr>
      <vt:lpstr>Thumbnail Servers</vt:lpstr>
      <vt:lpstr>Thumbnail Server Software Architecture</vt:lpstr>
      <vt:lpstr>Thumbnails Server: lighttpd/aio</vt:lpstr>
      <vt:lpstr>Example Server Systems</vt:lpstr>
      <vt:lpstr>Scalability of Server-Only Approaches</vt:lpstr>
      <vt:lpstr>Outline</vt:lpstr>
      <vt:lpstr>An Upper Bound on Scalability</vt:lpstr>
      <vt:lpstr>The Scalability Problem</vt:lpstr>
      <vt:lpstr>Theoretical Capacity:  upload is bottleneck</vt:lpstr>
      <vt:lpstr>Why not Building the Trees?</vt:lpstr>
      <vt:lpstr>Server+Host (P2P) Content Distribution: Key Design Issues</vt:lpstr>
      <vt:lpstr>Discussion: How to handle the issues?</vt:lpstr>
      <vt:lpstr>Example: BitTorrent</vt:lpstr>
      <vt:lpstr>BitTorrent: Lookup</vt:lpstr>
      <vt:lpstr>Metadata (.torrent) File Structure</vt:lpstr>
      <vt:lpstr>Tracker Protocol</vt:lpstr>
      <vt:lpstr>Tracker Protocol</vt:lpstr>
      <vt:lpstr>Robustness and efficiency: Piece-based Swarming</vt:lpstr>
      <vt:lpstr>Detail: Peer Protocol</vt:lpstr>
      <vt:lpstr>Peer Request</vt:lpstr>
      <vt:lpstr>Key Design Points</vt:lpstr>
      <vt:lpstr>Request: Block Availability</vt:lpstr>
      <vt:lpstr>Block Availability: Revisions</vt:lpstr>
      <vt:lpstr>BitTorrent: Unchoke</vt:lpstr>
      <vt:lpstr>Optimistic Unchoking</vt:lpstr>
      <vt:lpstr>BitTorrent Fluid Analysis</vt:lpstr>
      <vt:lpstr>System Evolution</vt:lpstr>
      <vt:lpstr>System State</vt:lpstr>
      <vt:lpstr>Outline</vt:lpstr>
      <vt:lpstr>The Content Lookup Problem</vt:lpstr>
      <vt:lpstr>Discussion</vt:lpstr>
      <vt:lpstr>Outline</vt:lpstr>
      <vt:lpstr>Decentralized Flooding</vt:lpstr>
      <vt:lpstr>Decentralized Flooding</vt:lpstr>
      <vt:lpstr>Decentralized Flooding</vt:lpstr>
      <vt:lpstr>Background: Decentralized Flooding</vt:lpstr>
      <vt:lpstr>Decentralized Flooding Example: Gnutella</vt:lpstr>
      <vt:lpstr>Advantages and Disadvantages  of Decentralized Flooding</vt:lpstr>
      <vt:lpstr>Outline</vt:lpstr>
      <vt:lpstr>Example: Freenet</vt:lpstr>
      <vt:lpstr>Basic Structure of Freenet</vt:lpstr>
      <vt:lpstr>Freenet Query</vt:lpstr>
      <vt:lpstr>Query Example</vt:lpstr>
      <vt:lpstr>Insert</vt:lpstr>
      <vt:lpstr>Insert Example</vt:lpstr>
      <vt:lpstr>Insert Example</vt:lpstr>
      <vt:lpstr>Insert Example</vt:lpstr>
      <vt:lpstr>Insert Example</vt:lpstr>
      <vt:lpstr>Insert Example</vt:lpstr>
      <vt:lpstr>Insert Example</vt:lpstr>
      <vt:lpstr>Analysis: Freenet Dynamics</vt:lpstr>
      <vt:lpstr>Understanding Freenet Self-Organization: Freenet Graph</vt:lpstr>
      <vt:lpstr>Experiment: Freenet Graph: Init </vt:lpstr>
      <vt:lpstr>Example: Search Effect</vt:lpstr>
      <vt:lpstr>Experiment: Evolution of Freenet Graph</vt:lpstr>
      <vt:lpstr>Freenet Evolves to  Small-World Network</vt:lpstr>
      <vt:lpstr>Small-World</vt:lpstr>
      <vt:lpstr>Freenet: Summary</vt:lpstr>
      <vt:lpstr>Analysis: Effective, Distributed Routing Search</vt:lpstr>
      <vt:lpstr>What Should the Long-Distance Links Look?</vt:lpstr>
      <vt:lpstr>What Should the Long-Distance Links Look?</vt:lpstr>
      <vt:lpstr>Effective, Distributed Routing Search Guideline</vt:lpstr>
      <vt:lpstr>Warped World</vt:lpstr>
      <vt:lpstr>Outline</vt:lpstr>
      <vt:lpstr>DHT: Overview</vt:lpstr>
      <vt:lpstr>DHT: API</vt:lpstr>
      <vt:lpstr>DHT: API (2)</vt:lpstr>
      <vt:lpstr>DHT: API (3)</vt:lpstr>
      <vt:lpstr>DHT: API (4)</vt:lpstr>
      <vt:lpstr>DHT: API (5)</vt:lpstr>
      <vt:lpstr>Usage of DHT</vt:lpstr>
      <vt:lpstr>DHT Design Pattern</vt:lpstr>
      <vt:lpstr>CAN</vt:lpstr>
      <vt:lpstr>CAN Example: Two Dimensional Space</vt:lpstr>
      <vt:lpstr>CAN Example: Two Dimensional Space</vt:lpstr>
      <vt:lpstr>CAN Example: Two Dimensional Space</vt:lpstr>
      <vt:lpstr>CAN Example: Two Dimensional Space</vt:lpstr>
      <vt:lpstr>CAN Example: Two Dimensional Space</vt:lpstr>
      <vt:lpstr>CAN Insert: Example (1)</vt:lpstr>
      <vt:lpstr>CAN Insert: Example (2)</vt:lpstr>
      <vt:lpstr>CAN Insert: Example (3)</vt:lpstr>
      <vt:lpstr>CAN Insert: Routing</vt:lpstr>
      <vt:lpstr>CAN Insert: Example (4)</vt:lpstr>
      <vt:lpstr>CAN Retrieve: Example</vt:lpstr>
      <vt:lpstr>CAN Retrieve: Example</vt:lpstr>
      <vt:lpstr>CAN Insert: Join (1)</vt:lpstr>
      <vt:lpstr>CAN Insert: Join (2)</vt:lpstr>
      <vt:lpstr>CAN Insert: Join (3)</vt:lpstr>
      <vt:lpstr>CAN Evaluations</vt:lpstr>
      <vt:lpstr>Chord</vt:lpstr>
      <vt:lpstr>Chord: Storage using a Ring</vt:lpstr>
      <vt:lpstr>Exercise</vt:lpstr>
      <vt:lpstr>How to Search: One Extreme</vt:lpstr>
      <vt:lpstr>How to Search: the Other Extreme</vt:lpstr>
      <vt:lpstr>Chord Solution: “finger tables”</vt:lpstr>
      <vt:lpstr>Joining the Ring</vt:lpstr>
      <vt:lpstr>DHT: Chord Node Join</vt:lpstr>
      <vt:lpstr>DHT: Chord Node Join</vt:lpstr>
      <vt:lpstr>DHT: Chord Node Join</vt:lpstr>
      <vt:lpstr>DHT: Chord Node Join</vt:lpstr>
      <vt:lpstr>DHT: Chord Node Join</vt:lpstr>
      <vt:lpstr>DHT: Chord Insert Items</vt:lpstr>
      <vt:lpstr>DHT: Chord Routing</vt:lpstr>
      <vt:lpstr>DHT (CAN, Chord) Summary</vt:lpstr>
      <vt:lpstr>Backup Slides</vt:lpstr>
      <vt:lpstr>Outline</vt:lpstr>
      <vt:lpstr>Motivation: Centralized Clearing House of Financial Transactions</vt:lpstr>
      <vt:lpstr>Motivation: Distributed Ledgers</vt:lpstr>
      <vt:lpstr>BitCoin Details: Transaction Chains</vt:lpstr>
      <vt:lpstr>BitCoin Details: Transaction Chains</vt:lpstr>
      <vt:lpstr>Motivation</vt:lpstr>
      <vt:lpstr>Block Chain: Basic Ideas</vt:lpstr>
      <vt:lpstr>Block Chain: Basic Ideas</vt:lpstr>
      <vt:lpstr>Outline</vt:lpstr>
      <vt:lpstr>Outline</vt:lpstr>
      <vt:lpstr>Problem</vt:lpstr>
      <vt:lpstr>Example: Tor Networks</vt:lpstr>
      <vt:lpstr>Tor Components</vt:lpstr>
      <vt:lpstr>Tor Steps</vt:lpstr>
      <vt:lpstr>Tor Steps</vt:lpstr>
      <vt:lpstr>Tor Steps</vt:lpstr>
      <vt:lpstr>Tor Networks</vt:lpstr>
      <vt:lpstr>Tor Optimization: Symmetric Key</vt:lpstr>
      <vt:lpstr>Example Tor Commands</vt:lpstr>
      <vt:lpstr>Tor Location-Hidden Service</vt:lpstr>
      <vt:lpstr>Tor Location-Hidden Service: Creating and Connecting to a Location Hidden Service</vt:lpstr>
      <vt:lpstr>Backup Slides</vt:lpstr>
      <vt:lpstr>Strawman: Central Index: Publish (based on Napster)</vt:lpstr>
      <vt:lpstr>Central Index: Search</vt:lpstr>
      <vt:lpstr>Central Index: Ping</vt:lpstr>
      <vt:lpstr>Central Index: Fetch</vt:lpstr>
      <vt:lpstr>PowerPoint Presentation</vt:lpstr>
      <vt:lpstr>Centralized Index</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yry</dc:creator>
  <cp:keywords/>
  <dc:description/>
  <cp:lastModifiedBy>Qiao Xiang</cp:lastModifiedBy>
  <cp:revision>405</cp:revision>
  <cp:lastPrinted>2017-10-17T21:29:53Z</cp:lastPrinted>
  <dcterms:created xsi:type="dcterms:W3CDTF">2006-08-16T00:00:00Z</dcterms:created>
  <dcterms:modified xsi:type="dcterms:W3CDTF">2021-11-03T03:27:12Z</dcterms:modified>
  <cp:category/>
</cp:coreProperties>
</file>